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1"/>
  </p:notesMasterIdLst>
  <p:handoutMasterIdLst>
    <p:handoutMasterId r:id="rId52"/>
  </p:handoutMasterIdLst>
  <p:sldIdLst>
    <p:sldId id="509" r:id="rId2"/>
    <p:sldId id="510" r:id="rId3"/>
    <p:sldId id="306" r:id="rId4"/>
    <p:sldId id="270" r:id="rId5"/>
    <p:sldId id="347" r:id="rId6"/>
    <p:sldId id="533" r:id="rId7"/>
    <p:sldId id="310" r:id="rId8"/>
    <p:sldId id="534" r:id="rId9"/>
    <p:sldId id="330" r:id="rId10"/>
    <p:sldId id="535" r:id="rId11"/>
    <p:sldId id="530" r:id="rId12"/>
    <p:sldId id="536" r:id="rId13"/>
    <p:sldId id="390" r:id="rId14"/>
    <p:sldId id="537" r:id="rId15"/>
    <p:sldId id="317" r:id="rId16"/>
    <p:sldId id="538" r:id="rId17"/>
    <p:sldId id="539" r:id="rId18"/>
    <p:sldId id="526" r:id="rId19"/>
    <p:sldId id="528" r:id="rId20"/>
    <p:sldId id="527" r:id="rId21"/>
    <p:sldId id="321" r:id="rId22"/>
    <p:sldId id="540" r:id="rId23"/>
    <p:sldId id="541" r:id="rId24"/>
    <p:sldId id="531" r:id="rId25"/>
    <p:sldId id="542" r:id="rId26"/>
    <p:sldId id="543" r:id="rId27"/>
    <p:sldId id="544" r:id="rId28"/>
    <p:sldId id="518" r:id="rId29"/>
    <p:sldId id="545" r:id="rId30"/>
    <p:sldId id="546" r:id="rId31"/>
    <p:sldId id="547" r:id="rId32"/>
    <p:sldId id="548" r:id="rId33"/>
    <p:sldId id="549" r:id="rId34"/>
    <p:sldId id="550" r:id="rId35"/>
    <p:sldId id="551" r:id="rId36"/>
    <p:sldId id="552" r:id="rId37"/>
    <p:sldId id="553" r:id="rId38"/>
    <p:sldId id="556" r:id="rId39"/>
    <p:sldId id="557" r:id="rId40"/>
    <p:sldId id="558" r:id="rId41"/>
    <p:sldId id="560" r:id="rId42"/>
    <p:sldId id="561" r:id="rId43"/>
    <p:sldId id="562" r:id="rId44"/>
    <p:sldId id="567" r:id="rId45"/>
    <p:sldId id="563" r:id="rId46"/>
    <p:sldId id="564" r:id="rId47"/>
    <p:sldId id="565" r:id="rId48"/>
    <p:sldId id="568" r:id="rId49"/>
    <p:sldId id="283"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3"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4336"/>
    <a:srgbClr val="FF5BB1"/>
    <a:srgbClr val="8A0048"/>
    <a:srgbClr val="F7F7F7"/>
    <a:srgbClr val="D9D9D9"/>
    <a:srgbClr val="2B315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173" autoAdjust="0"/>
    <p:restoredTop sz="94989" autoAdjust="0"/>
  </p:normalViewPr>
  <p:slideViewPr>
    <p:cSldViewPr snapToGrid="0">
      <p:cViewPr varScale="1">
        <p:scale>
          <a:sx n="75" d="100"/>
          <a:sy n="75" d="100"/>
        </p:scale>
        <p:origin x="492" y="78"/>
      </p:cViewPr>
      <p:guideLst>
        <p:guide orient="horz" pos="2160"/>
        <p:guide pos="3840"/>
      </p:guideLst>
    </p:cSldViewPr>
  </p:slideViewPr>
  <p:notesTextViewPr>
    <p:cViewPr>
      <p:scale>
        <a:sx n="1" d="1"/>
        <a:sy n="1" d="1"/>
      </p:scale>
      <p:origin x="0" y="0"/>
    </p:cViewPr>
  </p:notesTextViewPr>
  <p:notesViewPr>
    <p:cSldViewPr snapToGrid="0">
      <p:cViewPr varScale="1">
        <p:scale>
          <a:sx n="87" d="100"/>
          <a:sy n="87" d="100"/>
        </p:scale>
        <p:origin x="3738" y="5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B299831-02A7-4E27-B69C-2FF2B56BD718}" type="doc">
      <dgm:prSet loTypeId="urn:microsoft.com/office/officeart/2005/8/layout/process2" loCatId="process" qsTypeId="urn:microsoft.com/office/officeart/2005/8/quickstyle/simple3" qsCatId="simple" csTypeId="urn:microsoft.com/office/officeart/2005/8/colors/accent1_2" csCatId="accent1" phldr="1"/>
      <dgm:spPr/>
    </dgm:pt>
    <dgm:pt modelId="{DC46EF46-6C7F-4FBC-A99A-CEBEB6916F2D}">
      <dgm:prSet phldrT="[Text]" custT="1"/>
      <dgm:spPr/>
      <dgm:t>
        <a:bodyPr/>
        <a:lstStyle/>
        <a:p>
          <a:r>
            <a:rPr lang="fa-IR" sz="2000" kern="1200" dirty="0" smtClean="0">
              <a:solidFill>
                <a:schemeClr val="tx1"/>
              </a:solidFill>
              <a:latin typeface="Source Sans Pro Light" panose="020B0403030403020204" pitchFamily="34" charset="0"/>
              <a:ea typeface="Montserrat Hairline" charset="0"/>
              <a:cs typeface="B Homa" panose="00000400000000000000" pitchFamily="2" charset="-78"/>
            </a:rPr>
            <a:t>چشم انداز</a:t>
          </a:r>
          <a:endParaRPr lang="en-US" sz="2000" kern="1200" dirty="0">
            <a:solidFill>
              <a:schemeClr val="tx1"/>
            </a:solidFill>
            <a:latin typeface="Source Sans Pro Light" panose="020B0403030403020204" pitchFamily="34" charset="0"/>
            <a:ea typeface="Montserrat Hairline" charset="0"/>
            <a:cs typeface="B Homa" panose="00000400000000000000" pitchFamily="2" charset="-78"/>
          </a:endParaRPr>
        </a:p>
      </dgm:t>
    </dgm:pt>
    <dgm:pt modelId="{0FC1A630-7983-4B87-96F8-1DDABF630460}" type="parTrans" cxnId="{350F278F-2842-4111-A6C1-08E10EF26C80}">
      <dgm:prSet/>
      <dgm:spPr/>
      <dgm:t>
        <a:bodyPr/>
        <a:lstStyle/>
        <a:p>
          <a:endParaRPr lang="en-US"/>
        </a:p>
      </dgm:t>
    </dgm:pt>
    <dgm:pt modelId="{3B58D616-17C0-43E7-A036-E883305EE0F4}" type="sibTrans" cxnId="{350F278F-2842-4111-A6C1-08E10EF26C80}">
      <dgm:prSet/>
      <dgm:spPr/>
      <dgm:t>
        <a:bodyPr/>
        <a:lstStyle/>
        <a:p>
          <a:endParaRPr lang="en-US"/>
        </a:p>
      </dgm:t>
    </dgm:pt>
    <dgm:pt modelId="{41146DD4-D240-4ADB-A0B3-D002A19B5006}">
      <dgm:prSet phldrT="[Text]"/>
      <dgm:spPr/>
      <dgm:t>
        <a:bodyPr/>
        <a:lstStyle/>
        <a:p>
          <a:r>
            <a:rPr lang="fa-IR" dirty="0" smtClean="0">
              <a:cs typeface="B Homa" panose="00000400000000000000" pitchFamily="2" charset="-78"/>
            </a:rPr>
            <a:t>تجزیه و تحلیل و ارزیابی راهبردها</a:t>
          </a:r>
          <a:endParaRPr lang="en-US" dirty="0">
            <a:cs typeface="B Homa" panose="00000400000000000000" pitchFamily="2" charset="-78"/>
          </a:endParaRPr>
        </a:p>
      </dgm:t>
    </dgm:pt>
    <dgm:pt modelId="{C1ABB18B-90EE-4116-88F7-AF3343980E1B}" type="parTrans" cxnId="{ABDEF442-A012-440E-8F5F-4372C50B00F9}">
      <dgm:prSet/>
      <dgm:spPr/>
      <dgm:t>
        <a:bodyPr/>
        <a:lstStyle/>
        <a:p>
          <a:endParaRPr lang="en-US"/>
        </a:p>
      </dgm:t>
    </dgm:pt>
    <dgm:pt modelId="{3F6392B8-F9E9-4EEA-B6B2-1301707D1EFB}" type="sibTrans" cxnId="{ABDEF442-A012-440E-8F5F-4372C50B00F9}">
      <dgm:prSet/>
      <dgm:spPr/>
      <dgm:t>
        <a:bodyPr/>
        <a:lstStyle/>
        <a:p>
          <a:endParaRPr lang="en-US"/>
        </a:p>
      </dgm:t>
    </dgm:pt>
    <dgm:pt modelId="{25DDC044-664B-441B-BA6C-E998D2898F06}">
      <dgm:prSet phldrT="[Text]"/>
      <dgm:spPr/>
      <dgm:t>
        <a:bodyPr/>
        <a:lstStyle/>
        <a:p>
          <a:r>
            <a:rPr lang="fa-IR" dirty="0" smtClean="0">
              <a:cs typeface="B Homa" panose="00000400000000000000" pitchFamily="2" charset="-78"/>
            </a:rPr>
            <a:t>بیان اقدامات و اولویت بندی آن ها</a:t>
          </a:r>
          <a:endParaRPr lang="en-US" dirty="0">
            <a:cs typeface="B Homa" panose="00000400000000000000" pitchFamily="2" charset="-78"/>
          </a:endParaRPr>
        </a:p>
      </dgm:t>
    </dgm:pt>
    <dgm:pt modelId="{1256E439-8D73-4BA5-A5D3-8956B46E289B}" type="parTrans" cxnId="{9886D85D-3D4C-4A43-8C8C-A9A120C3C28E}">
      <dgm:prSet/>
      <dgm:spPr/>
      <dgm:t>
        <a:bodyPr/>
        <a:lstStyle/>
        <a:p>
          <a:endParaRPr lang="en-US"/>
        </a:p>
      </dgm:t>
    </dgm:pt>
    <dgm:pt modelId="{297FCF4D-B492-45B9-B12E-CADDE69A4B13}" type="sibTrans" cxnId="{9886D85D-3D4C-4A43-8C8C-A9A120C3C28E}">
      <dgm:prSet/>
      <dgm:spPr/>
      <dgm:t>
        <a:bodyPr/>
        <a:lstStyle/>
        <a:p>
          <a:endParaRPr lang="en-US"/>
        </a:p>
      </dgm:t>
    </dgm:pt>
    <dgm:pt modelId="{FAD10859-A4D7-488D-99C6-AD4E1619B3ED}">
      <dgm:prSet phldrT="[Text]" custT="1"/>
      <dgm:spPr/>
      <dgm:t>
        <a:bodyPr/>
        <a:lstStyle/>
        <a:p>
          <a:r>
            <a:rPr lang="fa-IR" sz="2000" kern="1200" dirty="0" smtClean="0">
              <a:solidFill>
                <a:schemeClr val="tx1"/>
              </a:solidFill>
              <a:latin typeface="Source Sans Pro Light" panose="020B0403030403020204" pitchFamily="34" charset="0"/>
              <a:ea typeface="Montserrat Hairline" charset="0"/>
              <a:cs typeface="B Homa" panose="00000400000000000000" pitchFamily="2" charset="-78"/>
            </a:rPr>
            <a:t>اهداف کلان</a:t>
          </a:r>
          <a:endParaRPr lang="en-US" sz="2000" kern="1200" dirty="0">
            <a:solidFill>
              <a:schemeClr val="tx1"/>
            </a:solidFill>
            <a:latin typeface="Source Sans Pro Light" panose="020B0403030403020204" pitchFamily="34" charset="0"/>
            <a:ea typeface="Montserrat Hairline" charset="0"/>
            <a:cs typeface="B Homa" panose="00000400000000000000" pitchFamily="2" charset="-78"/>
          </a:endParaRPr>
        </a:p>
      </dgm:t>
    </dgm:pt>
    <dgm:pt modelId="{7A580589-9B23-48CD-BD11-9872828B3173}" type="parTrans" cxnId="{D8141E22-D91D-4E18-A476-00D9EA3070D6}">
      <dgm:prSet/>
      <dgm:spPr/>
      <dgm:t>
        <a:bodyPr/>
        <a:lstStyle/>
        <a:p>
          <a:endParaRPr lang="en-US"/>
        </a:p>
      </dgm:t>
    </dgm:pt>
    <dgm:pt modelId="{7879402E-C144-4D8E-A8D4-EE3951B3834C}" type="sibTrans" cxnId="{D8141E22-D91D-4E18-A476-00D9EA3070D6}">
      <dgm:prSet/>
      <dgm:spPr/>
      <dgm:t>
        <a:bodyPr/>
        <a:lstStyle/>
        <a:p>
          <a:endParaRPr lang="en-US"/>
        </a:p>
      </dgm:t>
    </dgm:pt>
    <dgm:pt modelId="{E58D4C83-EDA2-43AF-9453-7A99F8DA3C66}">
      <dgm:prSet phldrT="[Text]"/>
      <dgm:spPr/>
      <dgm:t>
        <a:bodyPr/>
        <a:lstStyle/>
        <a:p>
          <a:r>
            <a:rPr lang="fa-IR" dirty="0" smtClean="0">
              <a:solidFill>
                <a:schemeClr val="tx1"/>
              </a:solidFill>
              <a:cs typeface="B Homa" panose="00000400000000000000" pitchFamily="2" charset="-78"/>
            </a:rPr>
            <a:t>اهداف عملیاتی و استراتژی ها </a:t>
          </a:r>
          <a:endParaRPr lang="en-US" dirty="0">
            <a:solidFill>
              <a:schemeClr val="tx1"/>
            </a:solidFill>
            <a:cs typeface="B Homa" panose="00000400000000000000" pitchFamily="2" charset="-78"/>
          </a:endParaRPr>
        </a:p>
      </dgm:t>
    </dgm:pt>
    <dgm:pt modelId="{D911A842-77DE-4003-A289-5D20DFA3787A}" type="parTrans" cxnId="{0F11053C-D135-4B78-9C93-E0FF7C85645F}">
      <dgm:prSet/>
      <dgm:spPr/>
      <dgm:t>
        <a:bodyPr/>
        <a:lstStyle/>
        <a:p>
          <a:endParaRPr lang="en-US"/>
        </a:p>
      </dgm:t>
    </dgm:pt>
    <dgm:pt modelId="{4C5A316F-A046-4AFF-BC55-BEC27E5C66B1}" type="sibTrans" cxnId="{0F11053C-D135-4B78-9C93-E0FF7C85645F}">
      <dgm:prSet/>
      <dgm:spPr/>
      <dgm:t>
        <a:bodyPr/>
        <a:lstStyle/>
        <a:p>
          <a:endParaRPr lang="en-US"/>
        </a:p>
      </dgm:t>
    </dgm:pt>
    <dgm:pt modelId="{3EF1EB73-2EC8-4B69-ADD9-F5EE5562BB04}" type="pres">
      <dgm:prSet presAssocID="{EB299831-02A7-4E27-B69C-2FF2B56BD718}" presName="linearFlow" presStyleCnt="0">
        <dgm:presLayoutVars>
          <dgm:resizeHandles val="exact"/>
        </dgm:presLayoutVars>
      </dgm:prSet>
      <dgm:spPr/>
    </dgm:pt>
    <dgm:pt modelId="{15CE579C-C703-4BBD-9683-95B2C4C09B5E}" type="pres">
      <dgm:prSet presAssocID="{DC46EF46-6C7F-4FBC-A99A-CEBEB6916F2D}" presName="node" presStyleLbl="node1" presStyleIdx="0" presStyleCnt="5" custScaleX="269759">
        <dgm:presLayoutVars>
          <dgm:bulletEnabled val="1"/>
        </dgm:presLayoutVars>
      </dgm:prSet>
      <dgm:spPr/>
      <dgm:t>
        <a:bodyPr/>
        <a:lstStyle/>
        <a:p>
          <a:endParaRPr lang="en-US"/>
        </a:p>
      </dgm:t>
    </dgm:pt>
    <dgm:pt modelId="{19235026-9E55-43EF-BBC1-228D2FBB3175}" type="pres">
      <dgm:prSet presAssocID="{3B58D616-17C0-43E7-A036-E883305EE0F4}" presName="sibTrans" presStyleLbl="sibTrans2D1" presStyleIdx="0" presStyleCnt="4"/>
      <dgm:spPr/>
      <dgm:t>
        <a:bodyPr/>
        <a:lstStyle/>
        <a:p>
          <a:endParaRPr lang="en-US"/>
        </a:p>
      </dgm:t>
    </dgm:pt>
    <dgm:pt modelId="{EF5EACB6-7818-4A64-9278-17DF4B3B05A2}" type="pres">
      <dgm:prSet presAssocID="{3B58D616-17C0-43E7-A036-E883305EE0F4}" presName="connectorText" presStyleLbl="sibTrans2D1" presStyleIdx="0" presStyleCnt="4"/>
      <dgm:spPr/>
      <dgm:t>
        <a:bodyPr/>
        <a:lstStyle/>
        <a:p>
          <a:endParaRPr lang="en-US"/>
        </a:p>
      </dgm:t>
    </dgm:pt>
    <dgm:pt modelId="{56C5FF35-14B4-486E-BCED-5990ECDC96E3}" type="pres">
      <dgm:prSet presAssocID="{FAD10859-A4D7-488D-99C6-AD4E1619B3ED}" presName="node" presStyleLbl="node1" presStyleIdx="1" presStyleCnt="5" custScaleX="276403">
        <dgm:presLayoutVars>
          <dgm:bulletEnabled val="1"/>
        </dgm:presLayoutVars>
      </dgm:prSet>
      <dgm:spPr/>
      <dgm:t>
        <a:bodyPr/>
        <a:lstStyle/>
        <a:p>
          <a:endParaRPr lang="en-US"/>
        </a:p>
      </dgm:t>
    </dgm:pt>
    <dgm:pt modelId="{4C5199EB-D952-4478-9DA8-0371F6AADE50}" type="pres">
      <dgm:prSet presAssocID="{7879402E-C144-4D8E-A8D4-EE3951B3834C}" presName="sibTrans" presStyleLbl="sibTrans2D1" presStyleIdx="1" presStyleCnt="4"/>
      <dgm:spPr/>
      <dgm:t>
        <a:bodyPr/>
        <a:lstStyle/>
        <a:p>
          <a:endParaRPr lang="en-US"/>
        </a:p>
      </dgm:t>
    </dgm:pt>
    <dgm:pt modelId="{1303AA87-5C74-4B3C-9CFE-65602FD238AC}" type="pres">
      <dgm:prSet presAssocID="{7879402E-C144-4D8E-A8D4-EE3951B3834C}" presName="connectorText" presStyleLbl="sibTrans2D1" presStyleIdx="1" presStyleCnt="4"/>
      <dgm:spPr/>
      <dgm:t>
        <a:bodyPr/>
        <a:lstStyle/>
        <a:p>
          <a:endParaRPr lang="en-US"/>
        </a:p>
      </dgm:t>
    </dgm:pt>
    <dgm:pt modelId="{C366DE8C-9C75-47BD-AC58-82E0E82F9707}" type="pres">
      <dgm:prSet presAssocID="{E58D4C83-EDA2-43AF-9453-7A99F8DA3C66}" presName="node" presStyleLbl="node1" presStyleIdx="2" presStyleCnt="5" custScaleX="271973">
        <dgm:presLayoutVars>
          <dgm:bulletEnabled val="1"/>
        </dgm:presLayoutVars>
      </dgm:prSet>
      <dgm:spPr/>
      <dgm:t>
        <a:bodyPr/>
        <a:lstStyle/>
        <a:p>
          <a:endParaRPr lang="en-US"/>
        </a:p>
      </dgm:t>
    </dgm:pt>
    <dgm:pt modelId="{E188216A-15AE-4C5B-A73E-4E814307EDF2}" type="pres">
      <dgm:prSet presAssocID="{4C5A316F-A046-4AFF-BC55-BEC27E5C66B1}" presName="sibTrans" presStyleLbl="sibTrans2D1" presStyleIdx="2" presStyleCnt="4"/>
      <dgm:spPr/>
      <dgm:t>
        <a:bodyPr/>
        <a:lstStyle/>
        <a:p>
          <a:endParaRPr lang="en-US"/>
        </a:p>
      </dgm:t>
    </dgm:pt>
    <dgm:pt modelId="{E44A090F-5B86-4566-810F-20CA988E1BF0}" type="pres">
      <dgm:prSet presAssocID="{4C5A316F-A046-4AFF-BC55-BEC27E5C66B1}" presName="connectorText" presStyleLbl="sibTrans2D1" presStyleIdx="2" presStyleCnt="4"/>
      <dgm:spPr/>
      <dgm:t>
        <a:bodyPr/>
        <a:lstStyle/>
        <a:p>
          <a:endParaRPr lang="en-US"/>
        </a:p>
      </dgm:t>
    </dgm:pt>
    <dgm:pt modelId="{909F0AAB-AD7B-4CE5-A277-5007AAC8812E}" type="pres">
      <dgm:prSet presAssocID="{41146DD4-D240-4ADB-A0B3-D002A19B5006}" presName="node" presStyleLbl="node1" presStyleIdx="3" presStyleCnt="5" custScaleX="269759">
        <dgm:presLayoutVars>
          <dgm:bulletEnabled val="1"/>
        </dgm:presLayoutVars>
      </dgm:prSet>
      <dgm:spPr/>
      <dgm:t>
        <a:bodyPr/>
        <a:lstStyle/>
        <a:p>
          <a:endParaRPr lang="en-US"/>
        </a:p>
      </dgm:t>
    </dgm:pt>
    <dgm:pt modelId="{5A5BD27D-8EDC-44CE-AE15-C45B293748D3}" type="pres">
      <dgm:prSet presAssocID="{3F6392B8-F9E9-4EEA-B6B2-1301707D1EFB}" presName="sibTrans" presStyleLbl="sibTrans2D1" presStyleIdx="3" presStyleCnt="4"/>
      <dgm:spPr/>
      <dgm:t>
        <a:bodyPr/>
        <a:lstStyle/>
        <a:p>
          <a:endParaRPr lang="en-US"/>
        </a:p>
      </dgm:t>
    </dgm:pt>
    <dgm:pt modelId="{82CEDAF8-64F8-410F-B9A0-855D0DC60B77}" type="pres">
      <dgm:prSet presAssocID="{3F6392B8-F9E9-4EEA-B6B2-1301707D1EFB}" presName="connectorText" presStyleLbl="sibTrans2D1" presStyleIdx="3" presStyleCnt="4"/>
      <dgm:spPr/>
      <dgm:t>
        <a:bodyPr/>
        <a:lstStyle/>
        <a:p>
          <a:endParaRPr lang="en-US"/>
        </a:p>
      </dgm:t>
    </dgm:pt>
    <dgm:pt modelId="{08576165-2DFA-41BF-B8D7-83F16364BA14}" type="pres">
      <dgm:prSet presAssocID="{25DDC044-664B-441B-BA6C-E998D2898F06}" presName="node" presStyleLbl="node1" presStyleIdx="4" presStyleCnt="5" custScaleX="269759">
        <dgm:presLayoutVars>
          <dgm:bulletEnabled val="1"/>
        </dgm:presLayoutVars>
      </dgm:prSet>
      <dgm:spPr/>
      <dgm:t>
        <a:bodyPr/>
        <a:lstStyle/>
        <a:p>
          <a:endParaRPr lang="en-US"/>
        </a:p>
      </dgm:t>
    </dgm:pt>
  </dgm:ptLst>
  <dgm:cxnLst>
    <dgm:cxn modelId="{ABDEF442-A012-440E-8F5F-4372C50B00F9}" srcId="{EB299831-02A7-4E27-B69C-2FF2B56BD718}" destId="{41146DD4-D240-4ADB-A0B3-D002A19B5006}" srcOrd="3" destOrd="0" parTransId="{C1ABB18B-90EE-4116-88F7-AF3343980E1B}" sibTransId="{3F6392B8-F9E9-4EEA-B6B2-1301707D1EFB}"/>
    <dgm:cxn modelId="{350F278F-2842-4111-A6C1-08E10EF26C80}" srcId="{EB299831-02A7-4E27-B69C-2FF2B56BD718}" destId="{DC46EF46-6C7F-4FBC-A99A-CEBEB6916F2D}" srcOrd="0" destOrd="0" parTransId="{0FC1A630-7983-4B87-96F8-1DDABF630460}" sibTransId="{3B58D616-17C0-43E7-A036-E883305EE0F4}"/>
    <dgm:cxn modelId="{D8141E22-D91D-4E18-A476-00D9EA3070D6}" srcId="{EB299831-02A7-4E27-B69C-2FF2B56BD718}" destId="{FAD10859-A4D7-488D-99C6-AD4E1619B3ED}" srcOrd="1" destOrd="0" parTransId="{7A580589-9B23-48CD-BD11-9872828B3173}" sibTransId="{7879402E-C144-4D8E-A8D4-EE3951B3834C}"/>
    <dgm:cxn modelId="{0B7CEA16-F485-4A7D-A1EA-C00B56AC13FF}" type="presOf" srcId="{25DDC044-664B-441B-BA6C-E998D2898F06}" destId="{08576165-2DFA-41BF-B8D7-83F16364BA14}" srcOrd="0" destOrd="0" presId="urn:microsoft.com/office/officeart/2005/8/layout/process2"/>
    <dgm:cxn modelId="{2C1D8F0C-99AA-4842-ABA8-287846B6A473}" type="presOf" srcId="{E58D4C83-EDA2-43AF-9453-7A99F8DA3C66}" destId="{C366DE8C-9C75-47BD-AC58-82E0E82F9707}" srcOrd="0" destOrd="0" presId="urn:microsoft.com/office/officeart/2005/8/layout/process2"/>
    <dgm:cxn modelId="{0B9AE61A-81F7-463F-AC08-FA7E201AC8B2}" type="presOf" srcId="{7879402E-C144-4D8E-A8D4-EE3951B3834C}" destId="{1303AA87-5C74-4B3C-9CFE-65602FD238AC}" srcOrd="1" destOrd="0" presId="urn:microsoft.com/office/officeart/2005/8/layout/process2"/>
    <dgm:cxn modelId="{0A517933-A12C-41F0-BC4C-FAD183128C4E}" type="presOf" srcId="{4C5A316F-A046-4AFF-BC55-BEC27E5C66B1}" destId="{E44A090F-5B86-4566-810F-20CA988E1BF0}" srcOrd="1" destOrd="0" presId="urn:microsoft.com/office/officeart/2005/8/layout/process2"/>
    <dgm:cxn modelId="{49741D92-5EDE-4385-9BF8-4C7DBD6CA653}" type="presOf" srcId="{7879402E-C144-4D8E-A8D4-EE3951B3834C}" destId="{4C5199EB-D952-4478-9DA8-0371F6AADE50}" srcOrd="0" destOrd="0" presId="urn:microsoft.com/office/officeart/2005/8/layout/process2"/>
    <dgm:cxn modelId="{9886D85D-3D4C-4A43-8C8C-A9A120C3C28E}" srcId="{EB299831-02A7-4E27-B69C-2FF2B56BD718}" destId="{25DDC044-664B-441B-BA6C-E998D2898F06}" srcOrd="4" destOrd="0" parTransId="{1256E439-8D73-4BA5-A5D3-8956B46E289B}" sibTransId="{297FCF4D-B492-45B9-B12E-CADDE69A4B13}"/>
    <dgm:cxn modelId="{0F0C3CF8-4AA9-414D-BCD7-9F5763407A7B}" type="presOf" srcId="{3F6392B8-F9E9-4EEA-B6B2-1301707D1EFB}" destId="{5A5BD27D-8EDC-44CE-AE15-C45B293748D3}" srcOrd="0" destOrd="0" presId="urn:microsoft.com/office/officeart/2005/8/layout/process2"/>
    <dgm:cxn modelId="{AEEFD91B-152D-438C-A1A0-256A8C758EBC}" type="presOf" srcId="{41146DD4-D240-4ADB-A0B3-D002A19B5006}" destId="{909F0AAB-AD7B-4CE5-A277-5007AAC8812E}" srcOrd="0" destOrd="0" presId="urn:microsoft.com/office/officeart/2005/8/layout/process2"/>
    <dgm:cxn modelId="{39D66C30-2DDE-4F2F-A0BC-81EAD5EABF36}" type="presOf" srcId="{4C5A316F-A046-4AFF-BC55-BEC27E5C66B1}" destId="{E188216A-15AE-4C5B-A73E-4E814307EDF2}" srcOrd="0" destOrd="0" presId="urn:microsoft.com/office/officeart/2005/8/layout/process2"/>
    <dgm:cxn modelId="{CE88624A-0A02-4A4E-A85C-0F2D69AD0D94}" type="presOf" srcId="{3B58D616-17C0-43E7-A036-E883305EE0F4}" destId="{19235026-9E55-43EF-BBC1-228D2FBB3175}" srcOrd="0" destOrd="0" presId="urn:microsoft.com/office/officeart/2005/8/layout/process2"/>
    <dgm:cxn modelId="{01E57552-A61F-4402-9852-FD2851A0C0D3}" type="presOf" srcId="{DC46EF46-6C7F-4FBC-A99A-CEBEB6916F2D}" destId="{15CE579C-C703-4BBD-9683-95B2C4C09B5E}" srcOrd="0" destOrd="0" presId="urn:microsoft.com/office/officeart/2005/8/layout/process2"/>
    <dgm:cxn modelId="{05074AEA-A504-4659-A99A-F2974155F6C0}" type="presOf" srcId="{3B58D616-17C0-43E7-A036-E883305EE0F4}" destId="{EF5EACB6-7818-4A64-9278-17DF4B3B05A2}" srcOrd="1" destOrd="0" presId="urn:microsoft.com/office/officeart/2005/8/layout/process2"/>
    <dgm:cxn modelId="{963545AA-3853-400F-8113-B4877792E279}" type="presOf" srcId="{EB299831-02A7-4E27-B69C-2FF2B56BD718}" destId="{3EF1EB73-2EC8-4B69-ADD9-F5EE5562BB04}" srcOrd="0" destOrd="0" presId="urn:microsoft.com/office/officeart/2005/8/layout/process2"/>
    <dgm:cxn modelId="{ED4A16DF-2B13-4235-9872-583C63AD41B1}" type="presOf" srcId="{FAD10859-A4D7-488D-99C6-AD4E1619B3ED}" destId="{56C5FF35-14B4-486E-BCED-5990ECDC96E3}" srcOrd="0" destOrd="0" presId="urn:microsoft.com/office/officeart/2005/8/layout/process2"/>
    <dgm:cxn modelId="{31F45D49-BF33-4CAB-9C30-FA9D62215447}" type="presOf" srcId="{3F6392B8-F9E9-4EEA-B6B2-1301707D1EFB}" destId="{82CEDAF8-64F8-410F-B9A0-855D0DC60B77}" srcOrd="1" destOrd="0" presId="urn:microsoft.com/office/officeart/2005/8/layout/process2"/>
    <dgm:cxn modelId="{0F11053C-D135-4B78-9C93-E0FF7C85645F}" srcId="{EB299831-02A7-4E27-B69C-2FF2B56BD718}" destId="{E58D4C83-EDA2-43AF-9453-7A99F8DA3C66}" srcOrd="2" destOrd="0" parTransId="{D911A842-77DE-4003-A289-5D20DFA3787A}" sibTransId="{4C5A316F-A046-4AFF-BC55-BEC27E5C66B1}"/>
    <dgm:cxn modelId="{BFF3AA9A-244E-4C8F-85B9-C3E6C14E817A}" type="presParOf" srcId="{3EF1EB73-2EC8-4B69-ADD9-F5EE5562BB04}" destId="{15CE579C-C703-4BBD-9683-95B2C4C09B5E}" srcOrd="0" destOrd="0" presId="urn:microsoft.com/office/officeart/2005/8/layout/process2"/>
    <dgm:cxn modelId="{532B7986-DB63-45CA-A2A7-4AF69802C484}" type="presParOf" srcId="{3EF1EB73-2EC8-4B69-ADD9-F5EE5562BB04}" destId="{19235026-9E55-43EF-BBC1-228D2FBB3175}" srcOrd="1" destOrd="0" presId="urn:microsoft.com/office/officeart/2005/8/layout/process2"/>
    <dgm:cxn modelId="{3A0FFD5A-FD7F-4570-BBC9-E49F0B6EC339}" type="presParOf" srcId="{19235026-9E55-43EF-BBC1-228D2FBB3175}" destId="{EF5EACB6-7818-4A64-9278-17DF4B3B05A2}" srcOrd="0" destOrd="0" presId="urn:microsoft.com/office/officeart/2005/8/layout/process2"/>
    <dgm:cxn modelId="{04957269-ECF8-48A1-9534-1C620C3BA13F}" type="presParOf" srcId="{3EF1EB73-2EC8-4B69-ADD9-F5EE5562BB04}" destId="{56C5FF35-14B4-486E-BCED-5990ECDC96E3}" srcOrd="2" destOrd="0" presId="urn:microsoft.com/office/officeart/2005/8/layout/process2"/>
    <dgm:cxn modelId="{2C3146FC-87EB-451E-9195-13FB378670CC}" type="presParOf" srcId="{3EF1EB73-2EC8-4B69-ADD9-F5EE5562BB04}" destId="{4C5199EB-D952-4478-9DA8-0371F6AADE50}" srcOrd="3" destOrd="0" presId="urn:microsoft.com/office/officeart/2005/8/layout/process2"/>
    <dgm:cxn modelId="{A6205B65-3AC1-48D5-84A9-C498E1EA99CF}" type="presParOf" srcId="{4C5199EB-D952-4478-9DA8-0371F6AADE50}" destId="{1303AA87-5C74-4B3C-9CFE-65602FD238AC}" srcOrd="0" destOrd="0" presId="urn:microsoft.com/office/officeart/2005/8/layout/process2"/>
    <dgm:cxn modelId="{DF145BC7-D348-494A-A007-F5FF1B8D5DF6}" type="presParOf" srcId="{3EF1EB73-2EC8-4B69-ADD9-F5EE5562BB04}" destId="{C366DE8C-9C75-47BD-AC58-82E0E82F9707}" srcOrd="4" destOrd="0" presId="urn:microsoft.com/office/officeart/2005/8/layout/process2"/>
    <dgm:cxn modelId="{58A47209-CE84-4A6A-8F0D-BAAB7408E9C5}" type="presParOf" srcId="{3EF1EB73-2EC8-4B69-ADD9-F5EE5562BB04}" destId="{E188216A-15AE-4C5B-A73E-4E814307EDF2}" srcOrd="5" destOrd="0" presId="urn:microsoft.com/office/officeart/2005/8/layout/process2"/>
    <dgm:cxn modelId="{4A75ED5A-EF84-4FF9-A59E-B985318BF85D}" type="presParOf" srcId="{E188216A-15AE-4C5B-A73E-4E814307EDF2}" destId="{E44A090F-5B86-4566-810F-20CA988E1BF0}" srcOrd="0" destOrd="0" presId="urn:microsoft.com/office/officeart/2005/8/layout/process2"/>
    <dgm:cxn modelId="{B7FD9B4D-DDC3-4191-8655-5034307F3CE5}" type="presParOf" srcId="{3EF1EB73-2EC8-4B69-ADD9-F5EE5562BB04}" destId="{909F0AAB-AD7B-4CE5-A277-5007AAC8812E}" srcOrd="6" destOrd="0" presId="urn:microsoft.com/office/officeart/2005/8/layout/process2"/>
    <dgm:cxn modelId="{FFED3CAF-295B-4BDB-8F3A-7F2C3A1D755F}" type="presParOf" srcId="{3EF1EB73-2EC8-4B69-ADD9-F5EE5562BB04}" destId="{5A5BD27D-8EDC-44CE-AE15-C45B293748D3}" srcOrd="7" destOrd="0" presId="urn:microsoft.com/office/officeart/2005/8/layout/process2"/>
    <dgm:cxn modelId="{B7CB6B1C-9432-47D4-8B02-D03E31EC18BF}" type="presParOf" srcId="{5A5BD27D-8EDC-44CE-AE15-C45B293748D3}" destId="{82CEDAF8-64F8-410F-B9A0-855D0DC60B77}" srcOrd="0" destOrd="0" presId="urn:microsoft.com/office/officeart/2005/8/layout/process2"/>
    <dgm:cxn modelId="{C880AFFA-DFDA-4D53-85DB-8C48E4429399}" type="presParOf" srcId="{3EF1EB73-2EC8-4B69-ADD9-F5EE5562BB04}" destId="{08576165-2DFA-41BF-B8D7-83F16364BA14}" srcOrd="8" destOrd="0" presId="urn:microsoft.com/office/officeart/2005/8/layout/process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CE579C-C703-4BBD-9683-95B2C4C09B5E}">
      <dsp:nvSpPr>
        <dsp:cNvPr id="0" name=""/>
        <dsp:cNvSpPr/>
      </dsp:nvSpPr>
      <dsp:spPr>
        <a:xfrm>
          <a:off x="1219937" y="568"/>
          <a:ext cx="3351690" cy="664870"/>
        </a:xfrm>
        <a:prstGeom prst="roundRect">
          <a:avLst>
            <a:gd name="adj" fmla="val 1000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fa-IR" sz="2000" kern="1200" dirty="0" smtClean="0">
              <a:solidFill>
                <a:schemeClr val="tx1"/>
              </a:solidFill>
              <a:latin typeface="Source Sans Pro Light" panose="020B0403030403020204" pitchFamily="34" charset="0"/>
              <a:ea typeface="Montserrat Hairline" charset="0"/>
              <a:cs typeface="B Homa" panose="00000400000000000000" pitchFamily="2" charset="-78"/>
            </a:rPr>
            <a:t>چشم انداز</a:t>
          </a:r>
          <a:endParaRPr lang="en-US" sz="2000" kern="1200" dirty="0">
            <a:solidFill>
              <a:schemeClr val="tx1"/>
            </a:solidFill>
            <a:latin typeface="Source Sans Pro Light" panose="020B0403030403020204" pitchFamily="34" charset="0"/>
            <a:ea typeface="Montserrat Hairline" charset="0"/>
            <a:cs typeface="B Homa" panose="00000400000000000000" pitchFamily="2" charset="-78"/>
          </a:endParaRPr>
        </a:p>
      </dsp:txBody>
      <dsp:txXfrm>
        <a:off x="1239410" y="20041"/>
        <a:ext cx="3312744" cy="625924"/>
      </dsp:txXfrm>
    </dsp:sp>
    <dsp:sp modelId="{19235026-9E55-43EF-BBC1-228D2FBB3175}">
      <dsp:nvSpPr>
        <dsp:cNvPr id="0" name=""/>
        <dsp:cNvSpPr/>
      </dsp:nvSpPr>
      <dsp:spPr>
        <a:xfrm rot="5400000">
          <a:off x="2771119" y="682060"/>
          <a:ext cx="249326" cy="299191"/>
        </a:xfrm>
        <a:prstGeom prst="rightArrow">
          <a:avLst>
            <a:gd name="adj1" fmla="val 60000"/>
            <a:gd name="adj2" fmla="val 50000"/>
          </a:avLst>
        </a:prstGeom>
        <a:gradFill rotWithShape="0">
          <a:gsLst>
            <a:gs pos="0">
              <a:schemeClr val="accent1">
                <a:tint val="60000"/>
                <a:hueOff val="0"/>
                <a:satOff val="0"/>
                <a:lumOff val="0"/>
                <a:alphaOff val="0"/>
                <a:lumMod val="110000"/>
                <a:satMod val="105000"/>
                <a:tint val="67000"/>
              </a:schemeClr>
            </a:gs>
            <a:gs pos="50000">
              <a:schemeClr val="accent1">
                <a:tint val="60000"/>
                <a:hueOff val="0"/>
                <a:satOff val="0"/>
                <a:lumOff val="0"/>
                <a:alphaOff val="0"/>
                <a:lumMod val="105000"/>
                <a:satMod val="103000"/>
                <a:tint val="73000"/>
              </a:schemeClr>
            </a:gs>
            <a:gs pos="100000">
              <a:schemeClr val="accent1">
                <a:tint val="60000"/>
                <a:hueOff val="0"/>
                <a:satOff val="0"/>
                <a:lumOff val="0"/>
                <a:alphaOff val="0"/>
                <a:lumMod val="105000"/>
                <a:satMod val="109000"/>
                <a:tint val="81000"/>
              </a:schemeClr>
            </a:gs>
          </a:gsLst>
          <a:lin ang="5400000" scaled="0"/>
        </a:gradFill>
        <a:ln>
          <a:noFill/>
        </a:ln>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p>
      </dsp:txBody>
      <dsp:txXfrm rot="-5400000">
        <a:off x="2806025" y="706992"/>
        <a:ext cx="179515" cy="174528"/>
      </dsp:txXfrm>
    </dsp:sp>
    <dsp:sp modelId="{56C5FF35-14B4-486E-BCED-5990ECDC96E3}">
      <dsp:nvSpPr>
        <dsp:cNvPr id="0" name=""/>
        <dsp:cNvSpPr/>
      </dsp:nvSpPr>
      <dsp:spPr>
        <a:xfrm>
          <a:off x="1178662" y="997873"/>
          <a:ext cx="3434240" cy="664870"/>
        </a:xfrm>
        <a:prstGeom prst="roundRect">
          <a:avLst>
            <a:gd name="adj" fmla="val 1000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fa-IR" sz="2000" kern="1200" dirty="0" smtClean="0">
              <a:solidFill>
                <a:schemeClr val="tx1"/>
              </a:solidFill>
              <a:latin typeface="Source Sans Pro Light" panose="020B0403030403020204" pitchFamily="34" charset="0"/>
              <a:ea typeface="Montserrat Hairline" charset="0"/>
              <a:cs typeface="B Homa" panose="00000400000000000000" pitchFamily="2" charset="-78"/>
            </a:rPr>
            <a:t>اهداف کلان</a:t>
          </a:r>
          <a:endParaRPr lang="en-US" sz="2000" kern="1200" dirty="0">
            <a:solidFill>
              <a:schemeClr val="tx1"/>
            </a:solidFill>
            <a:latin typeface="Source Sans Pro Light" panose="020B0403030403020204" pitchFamily="34" charset="0"/>
            <a:ea typeface="Montserrat Hairline" charset="0"/>
            <a:cs typeface="B Homa" panose="00000400000000000000" pitchFamily="2" charset="-78"/>
          </a:endParaRPr>
        </a:p>
      </dsp:txBody>
      <dsp:txXfrm>
        <a:off x="1198135" y="1017346"/>
        <a:ext cx="3395294" cy="625924"/>
      </dsp:txXfrm>
    </dsp:sp>
    <dsp:sp modelId="{4C5199EB-D952-4478-9DA8-0371F6AADE50}">
      <dsp:nvSpPr>
        <dsp:cNvPr id="0" name=""/>
        <dsp:cNvSpPr/>
      </dsp:nvSpPr>
      <dsp:spPr>
        <a:xfrm rot="5400000">
          <a:off x="2771119" y="1679365"/>
          <a:ext cx="249326" cy="299191"/>
        </a:xfrm>
        <a:prstGeom prst="rightArrow">
          <a:avLst>
            <a:gd name="adj1" fmla="val 60000"/>
            <a:gd name="adj2" fmla="val 50000"/>
          </a:avLst>
        </a:prstGeom>
        <a:gradFill rotWithShape="0">
          <a:gsLst>
            <a:gs pos="0">
              <a:schemeClr val="accent1">
                <a:tint val="60000"/>
                <a:hueOff val="0"/>
                <a:satOff val="0"/>
                <a:lumOff val="0"/>
                <a:alphaOff val="0"/>
                <a:lumMod val="110000"/>
                <a:satMod val="105000"/>
                <a:tint val="67000"/>
              </a:schemeClr>
            </a:gs>
            <a:gs pos="50000">
              <a:schemeClr val="accent1">
                <a:tint val="60000"/>
                <a:hueOff val="0"/>
                <a:satOff val="0"/>
                <a:lumOff val="0"/>
                <a:alphaOff val="0"/>
                <a:lumMod val="105000"/>
                <a:satMod val="103000"/>
                <a:tint val="73000"/>
              </a:schemeClr>
            </a:gs>
            <a:gs pos="100000">
              <a:schemeClr val="accent1">
                <a:tint val="60000"/>
                <a:hueOff val="0"/>
                <a:satOff val="0"/>
                <a:lumOff val="0"/>
                <a:alphaOff val="0"/>
                <a:lumMod val="105000"/>
                <a:satMod val="109000"/>
                <a:tint val="81000"/>
              </a:schemeClr>
            </a:gs>
          </a:gsLst>
          <a:lin ang="5400000" scaled="0"/>
        </a:gradFill>
        <a:ln>
          <a:noFill/>
        </a:ln>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p>
      </dsp:txBody>
      <dsp:txXfrm rot="-5400000">
        <a:off x="2806025" y="1704297"/>
        <a:ext cx="179515" cy="174528"/>
      </dsp:txXfrm>
    </dsp:sp>
    <dsp:sp modelId="{C366DE8C-9C75-47BD-AC58-82E0E82F9707}">
      <dsp:nvSpPr>
        <dsp:cNvPr id="0" name=""/>
        <dsp:cNvSpPr/>
      </dsp:nvSpPr>
      <dsp:spPr>
        <a:xfrm>
          <a:off x="1206182" y="1995178"/>
          <a:ext cx="3379199" cy="664870"/>
        </a:xfrm>
        <a:prstGeom prst="roundRect">
          <a:avLst>
            <a:gd name="adj" fmla="val 1000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fa-IR" sz="1700" kern="1200" dirty="0" smtClean="0">
              <a:solidFill>
                <a:schemeClr val="tx1"/>
              </a:solidFill>
              <a:cs typeface="B Homa" panose="00000400000000000000" pitchFamily="2" charset="-78"/>
            </a:rPr>
            <a:t>اهداف عملیاتی و استراتژی ها </a:t>
          </a:r>
          <a:endParaRPr lang="en-US" sz="1700" kern="1200" dirty="0">
            <a:solidFill>
              <a:schemeClr val="tx1"/>
            </a:solidFill>
            <a:cs typeface="B Homa" panose="00000400000000000000" pitchFamily="2" charset="-78"/>
          </a:endParaRPr>
        </a:p>
      </dsp:txBody>
      <dsp:txXfrm>
        <a:off x="1225655" y="2014651"/>
        <a:ext cx="3340253" cy="625924"/>
      </dsp:txXfrm>
    </dsp:sp>
    <dsp:sp modelId="{E188216A-15AE-4C5B-A73E-4E814307EDF2}">
      <dsp:nvSpPr>
        <dsp:cNvPr id="0" name=""/>
        <dsp:cNvSpPr/>
      </dsp:nvSpPr>
      <dsp:spPr>
        <a:xfrm rot="5400000">
          <a:off x="2771119" y="2676670"/>
          <a:ext cx="249326" cy="299191"/>
        </a:xfrm>
        <a:prstGeom prst="rightArrow">
          <a:avLst>
            <a:gd name="adj1" fmla="val 60000"/>
            <a:gd name="adj2" fmla="val 50000"/>
          </a:avLst>
        </a:prstGeom>
        <a:gradFill rotWithShape="0">
          <a:gsLst>
            <a:gs pos="0">
              <a:schemeClr val="accent1">
                <a:tint val="60000"/>
                <a:hueOff val="0"/>
                <a:satOff val="0"/>
                <a:lumOff val="0"/>
                <a:alphaOff val="0"/>
                <a:lumMod val="110000"/>
                <a:satMod val="105000"/>
                <a:tint val="67000"/>
              </a:schemeClr>
            </a:gs>
            <a:gs pos="50000">
              <a:schemeClr val="accent1">
                <a:tint val="60000"/>
                <a:hueOff val="0"/>
                <a:satOff val="0"/>
                <a:lumOff val="0"/>
                <a:alphaOff val="0"/>
                <a:lumMod val="105000"/>
                <a:satMod val="103000"/>
                <a:tint val="73000"/>
              </a:schemeClr>
            </a:gs>
            <a:gs pos="100000">
              <a:schemeClr val="accent1">
                <a:tint val="60000"/>
                <a:hueOff val="0"/>
                <a:satOff val="0"/>
                <a:lumOff val="0"/>
                <a:alphaOff val="0"/>
                <a:lumMod val="105000"/>
                <a:satMod val="109000"/>
                <a:tint val="81000"/>
              </a:schemeClr>
            </a:gs>
          </a:gsLst>
          <a:lin ang="5400000" scaled="0"/>
        </a:gradFill>
        <a:ln>
          <a:noFill/>
        </a:ln>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p>
      </dsp:txBody>
      <dsp:txXfrm rot="-5400000">
        <a:off x="2806025" y="2701602"/>
        <a:ext cx="179515" cy="174528"/>
      </dsp:txXfrm>
    </dsp:sp>
    <dsp:sp modelId="{909F0AAB-AD7B-4CE5-A277-5007AAC8812E}">
      <dsp:nvSpPr>
        <dsp:cNvPr id="0" name=""/>
        <dsp:cNvSpPr/>
      </dsp:nvSpPr>
      <dsp:spPr>
        <a:xfrm>
          <a:off x="1219937" y="2992483"/>
          <a:ext cx="3351690" cy="664870"/>
        </a:xfrm>
        <a:prstGeom prst="roundRect">
          <a:avLst>
            <a:gd name="adj" fmla="val 1000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fa-IR" sz="1700" kern="1200" dirty="0" smtClean="0">
              <a:cs typeface="B Homa" panose="00000400000000000000" pitchFamily="2" charset="-78"/>
            </a:rPr>
            <a:t>تجزیه و تحلیل و ارزیابی راهبردها</a:t>
          </a:r>
          <a:endParaRPr lang="en-US" sz="1700" kern="1200" dirty="0">
            <a:cs typeface="B Homa" panose="00000400000000000000" pitchFamily="2" charset="-78"/>
          </a:endParaRPr>
        </a:p>
      </dsp:txBody>
      <dsp:txXfrm>
        <a:off x="1239410" y="3011956"/>
        <a:ext cx="3312744" cy="625924"/>
      </dsp:txXfrm>
    </dsp:sp>
    <dsp:sp modelId="{5A5BD27D-8EDC-44CE-AE15-C45B293748D3}">
      <dsp:nvSpPr>
        <dsp:cNvPr id="0" name=""/>
        <dsp:cNvSpPr/>
      </dsp:nvSpPr>
      <dsp:spPr>
        <a:xfrm rot="5400000">
          <a:off x="2771119" y="3673975"/>
          <a:ext cx="249326" cy="299191"/>
        </a:xfrm>
        <a:prstGeom prst="rightArrow">
          <a:avLst>
            <a:gd name="adj1" fmla="val 60000"/>
            <a:gd name="adj2" fmla="val 50000"/>
          </a:avLst>
        </a:prstGeom>
        <a:gradFill rotWithShape="0">
          <a:gsLst>
            <a:gs pos="0">
              <a:schemeClr val="accent1">
                <a:tint val="60000"/>
                <a:hueOff val="0"/>
                <a:satOff val="0"/>
                <a:lumOff val="0"/>
                <a:alphaOff val="0"/>
                <a:lumMod val="110000"/>
                <a:satMod val="105000"/>
                <a:tint val="67000"/>
              </a:schemeClr>
            </a:gs>
            <a:gs pos="50000">
              <a:schemeClr val="accent1">
                <a:tint val="60000"/>
                <a:hueOff val="0"/>
                <a:satOff val="0"/>
                <a:lumOff val="0"/>
                <a:alphaOff val="0"/>
                <a:lumMod val="105000"/>
                <a:satMod val="103000"/>
                <a:tint val="73000"/>
              </a:schemeClr>
            </a:gs>
            <a:gs pos="100000">
              <a:schemeClr val="accent1">
                <a:tint val="60000"/>
                <a:hueOff val="0"/>
                <a:satOff val="0"/>
                <a:lumOff val="0"/>
                <a:alphaOff val="0"/>
                <a:lumMod val="105000"/>
                <a:satMod val="109000"/>
                <a:tint val="81000"/>
              </a:schemeClr>
            </a:gs>
          </a:gsLst>
          <a:lin ang="5400000" scaled="0"/>
        </a:gradFill>
        <a:ln>
          <a:noFill/>
        </a:ln>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p>
      </dsp:txBody>
      <dsp:txXfrm rot="-5400000">
        <a:off x="2806025" y="3698907"/>
        <a:ext cx="179515" cy="174528"/>
      </dsp:txXfrm>
    </dsp:sp>
    <dsp:sp modelId="{08576165-2DFA-41BF-B8D7-83F16364BA14}">
      <dsp:nvSpPr>
        <dsp:cNvPr id="0" name=""/>
        <dsp:cNvSpPr/>
      </dsp:nvSpPr>
      <dsp:spPr>
        <a:xfrm>
          <a:off x="1219937" y="3989788"/>
          <a:ext cx="3351690" cy="664870"/>
        </a:xfrm>
        <a:prstGeom prst="roundRect">
          <a:avLst>
            <a:gd name="adj" fmla="val 1000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fa-IR" sz="1700" kern="1200" dirty="0" smtClean="0">
              <a:cs typeface="B Homa" panose="00000400000000000000" pitchFamily="2" charset="-78"/>
            </a:rPr>
            <a:t>بیان اقدامات و اولویت بندی آن ها</a:t>
          </a:r>
          <a:endParaRPr lang="en-US" sz="1700" kern="1200" dirty="0">
            <a:cs typeface="B Homa" panose="00000400000000000000" pitchFamily="2" charset="-78"/>
          </a:endParaRPr>
        </a:p>
      </dsp:txBody>
      <dsp:txXfrm>
        <a:off x="1239410" y="4009261"/>
        <a:ext cx="3312744" cy="625924"/>
      </dsp:txXfrm>
    </dsp:sp>
  </dsp:spTree>
</dsp:drawing>
</file>

<file path=ppt/diagrams/layout1.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7F0870A-9761-4D4E-8296-07C0100CB078}" type="datetimeFigureOut">
              <a:rPr lang="en-US" smtClean="0"/>
              <a:t>10/10/2020</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DF3F2A9-4E12-4FC0-9B50-3705CBEAA676}" type="slidenum">
              <a:rPr lang="en-US" smtClean="0"/>
              <a:t>‹#›</a:t>
            </a:fld>
            <a:endParaRPr lang="en-US"/>
          </a:p>
        </p:txBody>
      </p:sp>
    </p:spTree>
    <p:extLst>
      <p:ext uri="{BB962C8B-B14F-4D97-AF65-F5344CB8AC3E}">
        <p14:creationId xmlns:p14="http://schemas.microsoft.com/office/powerpoint/2010/main" val="494682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51E49AC-9A92-40F9-9E98-F9E91D691690}" type="datetimeFigureOut">
              <a:rPr lang="en-US" smtClean="0"/>
              <a:t>10/10/2020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B63F5F0-92DA-4D5C-8293-514BE1778177}" type="slidenum">
              <a:rPr lang="en-US" smtClean="0"/>
              <a:t>‹#›</a:t>
            </a:fld>
            <a:endParaRPr lang="en-US"/>
          </a:p>
        </p:txBody>
      </p:sp>
    </p:spTree>
    <p:extLst>
      <p:ext uri="{BB962C8B-B14F-4D97-AF65-F5344CB8AC3E}">
        <p14:creationId xmlns:p14="http://schemas.microsoft.com/office/powerpoint/2010/main" val="40379257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lgn="r" rtl="1"/>
            <a:r>
              <a:rPr lang="fa-IR" dirty="0" smtClean="0"/>
              <a:t>برای سالهای زیادی برنامه ریزی حمل و نقل منحصرا بر روی حمل و نقل مسافران تاکید داشته است. رفته رفته از اواخر قرن 20 برنامه ریزان حمل و نقل و سیاست گذاران به عامل جابجایی کالا در کنار جابجایی مسافران توجه کردند. به دلیل تاثیر به سزای این مدل حمل و نقلی بر روی شبکه حمل و نقل، نیاز به برنامه ریزی برای این مدل را افزایش می دهد. بنابراین قوانین و آیین نامه های اجرایی میتواند تاثیر به سزایی در روند حمل و نقل کالا و بار داشته باشد.</a:t>
            </a:r>
          </a:p>
          <a:p>
            <a:pPr algn="r" rtl="1"/>
            <a:endParaRPr lang="fa-IR" dirty="0" smtClean="0"/>
          </a:p>
          <a:p>
            <a:pPr algn="r" rtl="1"/>
            <a:endParaRPr lang="fa-IR" dirty="0" smtClean="0"/>
          </a:p>
          <a:p>
            <a:pPr algn="r" rtl="1"/>
            <a:r>
              <a:rPr lang="fa-IR" dirty="0" smtClean="0"/>
              <a:t>برنامه ریزان برای برنامه ریزی این مدل باید از عواملی همچون مقدار بار،نوع بار و همچنین انبار توزیعی که بار از آنجا سرچشمه میگیرد آگاه باشند.این دیتا و اطلاعات مشابه دیگر باعث میشود برنامه ریزان بتوانند نحوه تاثیر این مدل حمل و نقلی را بر شبکه حمل حمل و نقل را پایش و بررسی کنند.</a:t>
            </a:r>
          </a:p>
          <a:p>
            <a:pPr algn="r" rtl="1"/>
            <a:endParaRPr lang="fa-IR" dirty="0" smtClean="0"/>
          </a:p>
          <a:p>
            <a:pPr algn="r" rtl="1"/>
            <a:endParaRPr lang="fa-IR" dirty="0" smtClean="0"/>
          </a:p>
          <a:p>
            <a:pPr algn="r" rtl="1"/>
            <a:r>
              <a:rPr lang="fa-IR" dirty="0" smtClean="0"/>
              <a:t>اقتصاد ایالات متحده بر پایه شبکه متصل حمل و نقلی جهت جابجایی مجموعه گسترده ای از مواد خام و کالاهای صنعتی و تولیدی است که این امکان را برای مشتریان ایجاد کرده است که به صورت محلی و یا آنلاین به کالاهای مورد نیاز خود دسترسی آسان پیدا کنند.این رویداد توسط یک شبکه حمل و نقل گسترده و یکپارچه با سرویس تحویل کالا صورت میگیرد.</a:t>
            </a:r>
          </a:p>
          <a:p>
            <a:pPr algn="r" rtl="1"/>
            <a:endParaRPr lang="fa-IR" dirty="0" smtClean="0"/>
          </a:p>
          <a:p>
            <a:pPr algn="r" rtl="1"/>
            <a:endParaRPr lang="fa-IR" dirty="0" smtClean="0"/>
          </a:p>
          <a:p>
            <a:pPr algn="r" rtl="1"/>
            <a:r>
              <a:rPr lang="fa-IR" dirty="0" smtClean="0"/>
              <a:t>این فصل از کتاب جهت یکپارچه سازی برنامه ریزی حمل و نقل کالا در فرآیند عام برنامه ریزی تهیه شده است.</a:t>
            </a:r>
            <a:endParaRPr lang="en-US" dirty="0" smtClean="0"/>
          </a:p>
          <a:p>
            <a:endParaRPr lang="en-US" dirty="0"/>
          </a:p>
        </p:txBody>
      </p:sp>
      <p:sp>
        <p:nvSpPr>
          <p:cNvPr id="4" name="Slide Number Placeholder 3"/>
          <p:cNvSpPr>
            <a:spLocks noGrp="1"/>
          </p:cNvSpPr>
          <p:nvPr>
            <p:ph type="sldNum" sz="quarter" idx="10"/>
          </p:nvPr>
        </p:nvSpPr>
        <p:spPr/>
        <p:txBody>
          <a:bodyPr/>
          <a:lstStyle/>
          <a:p>
            <a:fld id="{6B63F5F0-92DA-4D5C-8293-514BE1778177}" type="slidenum">
              <a:rPr lang="en-US" smtClean="0"/>
              <a:t>2</a:t>
            </a:fld>
            <a:endParaRPr lang="en-US"/>
          </a:p>
        </p:txBody>
      </p:sp>
    </p:spTree>
    <p:extLst>
      <p:ext uri="{BB962C8B-B14F-4D97-AF65-F5344CB8AC3E}">
        <p14:creationId xmlns:p14="http://schemas.microsoft.com/office/powerpoint/2010/main" val="13091936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dirty="0" smtClean="0"/>
              <a:t>افزایش میزان جابجایی کالا در هر ایالتی بر اساس شرایط شبکه حمل و نقل آن ایالت باعث بروز تنگناها و مشکلاتی در آن شبکه می شود.یکی از این مشکلات حجم ترافیک است.طبق بررسی های انجام شده توسط سازمان حمل و نقلی تگزاس میزان </a:t>
            </a:r>
            <a:r>
              <a:rPr lang="en-US" dirty="0" smtClean="0"/>
              <a:t>cost of congestion</a:t>
            </a:r>
            <a:r>
              <a:rPr lang="fa-IR" dirty="0" smtClean="0"/>
              <a:t> در ایالات متحده طی سال های 2000-2014 از </a:t>
            </a:r>
            <a:r>
              <a:rPr lang="en-US" dirty="0" smtClean="0"/>
              <a:t>114 </a:t>
            </a:r>
            <a:r>
              <a:rPr lang="fa-IR" dirty="0" smtClean="0"/>
              <a:t>میلیارد دلار به 160 میلیارد رسیده است.(افزایش 40 درصدی)</a:t>
            </a:r>
          </a:p>
          <a:p>
            <a:pPr marL="0" marR="0" indent="0" algn="r" defTabSz="914400" rtl="1" eaLnBrk="1" fontAlgn="auto" latinLnBrk="0" hangingPunct="1">
              <a:lnSpc>
                <a:spcPct val="100000"/>
              </a:lnSpc>
              <a:spcBef>
                <a:spcPts val="0"/>
              </a:spcBef>
              <a:spcAft>
                <a:spcPts val="0"/>
              </a:spcAft>
              <a:buClrTx/>
              <a:buSzTx/>
              <a:buFontTx/>
              <a:buNone/>
              <a:tabLst/>
              <a:defRPr/>
            </a:pPr>
            <a:endParaRPr lang="fa-IR" dirty="0" smtClean="0"/>
          </a:p>
          <a:p>
            <a:pPr marL="0" marR="0" indent="0" algn="r" defTabSz="914400" rtl="1" eaLnBrk="1" fontAlgn="auto" latinLnBrk="0" hangingPunct="1">
              <a:lnSpc>
                <a:spcPct val="100000"/>
              </a:lnSpc>
              <a:spcBef>
                <a:spcPts val="0"/>
              </a:spcBef>
              <a:spcAft>
                <a:spcPts val="0"/>
              </a:spcAft>
              <a:buClrTx/>
              <a:buSzTx/>
              <a:buFontTx/>
              <a:buNone/>
              <a:tabLst/>
              <a:defRPr/>
            </a:pPr>
            <a:r>
              <a:rPr lang="fa-IR" dirty="0" smtClean="0"/>
              <a:t>نقشه پیش بینی میکند که تا سال 2040 افزایش میزان استفاده از حمل و نقل جاده ای کالا در راه های بین ایالتی ایالات متحده را شاهد خواهیم بود.</a:t>
            </a:r>
          </a:p>
          <a:p>
            <a:pPr marL="0" marR="0" indent="0" algn="r" defTabSz="914400" rtl="1" eaLnBrk="1" fontAlgn="auto" latinLnBrk="0" hangingPunct="1">
              <a:lnSpc>
                <a:spcPct val="100000"/>
              </a:lnSpc>
              <a:spcBef>
                <a:spcPts val="0"/>
              </a:spcBef>
              <a:spcAft>
                <a:spcPts val="0"/>
              </a:spcAft>
              <a:buClrTx/>
              <a:buSzTx/>
              <a:buFontTx/>
              <a:buNone/>
              <a:tabLst/>
              <a:defRPr/>
            </a:pPr>
            <a:r>
              <a:rPr lang="en-US" dirty="0" smtClean="0"/>
              <a:t>cost of congestion</a:t>
            </a:r>
            <a:endParaRPr lang="fa-IR" dirty="0" smtClean="0"/>
          </a:p>
          <a:p>
            <a:pPr marL="0" marR="0" indent="0" algn="r" defTabSz="914400" rtl="1" eaLnBrk="1" fontAlgn="auto" latinLnBrk="0" hangingPunct="1">
              <a:lnSpc>
                <a:spcPct val="100000"/>
              </a:lnSpc>
              <a:spcBef>
                <a:spcPts val="0"/>
              </a:spcBef>
              <a:spcAft>
                <a:spcPts val="0"/>
              </a:spcAft>
              <a:buClrTx/>
              <a:buSzTx/>
              <a:buFontTx/>
              <a:buNone/>
              <a:tabLst/>
              <a:defRPr/>
            </a:pPr>
            <a:endParaRPr lang="fa-IR" dirty="0" smtClean="0"/>
          </a:p>
          <a:p>
            <a:pPr algn="r" rtl="1"/>
            <a:endParaRPr lang="en-US" dirty="0"/>
          </a:p>
        </p:txBody>
      </p:sp>
      <p:sp>
        <p:nvSpPr>
          <p:cNvPr id="4" name="Slide Number Placeholder 3"/>
          <p:cNvSpPr>
            <a:spLocks noGrp="1"/>
          </p:cNvSpPr>
          <p:nvPr>
            <p:ph type="sldNum" sz="quarter" idx="10"/>
          </p:nvPr>
        </p:nvSpPr>
        <p:spPr/>
        <p:txBody>
          <a:bodyPr/>
          <a:lstStyle/>
          <a:p>
            <a:fld id="{6B63F5F0-92DA-4D5C-8293-514BE1778177}" type="slidenum">
              <a:rPr lang="en-US" smtClean="0"/>
              <a:t>21</a:t>
            </a:fld>
            <a:endParaRPr lang="en-US"/>
          </a:p>
        </p:txBody>
      </p:sp>
    </p:spTree>
    <p:extLst>
      <p:ext uri="{BB962C8B-B14F-4D97-AF65-F5344CB8AC3E}">
        <p14:creationId xmlns:p14="http://schemas.microsoft.com/office/powerpoint/2010/main" val="23217439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a-IR" dirty="0" smtClean="0"/>
              <a:t>نقشه پیش بینی میکند که تا سال 2040 افزایش میزان استفاده از حمل و نقل جاده ای کالا در راه های بین ایالتی ایالات متحده را شاهد خواهیم بود.</a:t>
            </a:r>
          </a:p>
          <a:p>
            <a:endParaRPr lang="en-US" dirty="0"/>
          </a:p>
        </p:txBody>
      </p:sp>
      <p:sp>
        <p:nvSpPr>
          <p:cNvPr id="4" name="Slide Number Placeholder 3"/>
          <p:cNvSpPr>
            <a:spLocks noGrp="1"/>
          </p:cNvSpPr>
          <p:nvPr>
            <p:ph type="sldNum" sz="quarter" idx="10"/>
          </p:nvPr>
        </p:nvSpPr>
        <p:spPr/>
        <p:txBody>
          <a:bodyPr/>
          <a:lstStyle/>
          <a:p>
            <a:fld id="{6B63F5F0-92DA-4D5C-8293-514BE1778177}" type="slidenum">
              <a:rPr lang="en-US" smtClean="0"/>
              <a:t>22</a:t>
            </a:fld>
            <a:endParaRPr lang="en-US"/>
          </a:p>
        </p:txBody>
      </p:sp>
    </p:spTree>
    <p:extLst>
      <p:ext uri="{BB962C8B-B14F-4D97-AF65-F5344CB8AC3E}">
        <p14:creationId xmlns:p14="http://schemas.microsoft.com/office/powerpoint/2010/main" val="3271893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a-IR" dirty="0" smtClean="0"/>
              <a:t>نقشه بعدی میزان ترافیک حاصل از عبور کامیون های باری در زمان پیک را نشان میدهد.</a:t>
            </a:r>
          </a:p>
          <a:p>
            <a:endParaRPr lang="en-US" dirty="0"/>
          </a:p>
        </p:txBody>
      </p:sp>
      <p:sp>
        <p:nvSpPr>
          <p:cNvPr id="4" name="Slide Number Placeholder 3"/>
          <p:cNvSpPr>
            <a:spLocks noGrp="1"/>
          </p:cNvSpPr>
          <p:nvPr>
            <p:ph type="sldNum" sz="quarter" idx="10"/>
          </p:nvPr>
        </p:nvSpPr>
        <p:spPr/>
        <p:txBody>
          <a:bodyPr/>
          <a:lstStyle/>
          <a:p>
            <a:fld id="{6B63F5F0-92DA-4D5C-8293-514BE1778177}" type="slidenum">
              <a:rPr lang="en-US" smtClean="0"/>
              <a:t>23</a:t>
            </a:fld>
            <a:endParaRPr lang="en-US"/>
          </a:p>
        </p:txBody>
      </p:sp>
    </p:spTree>
    <p:extLst>
      <p:ext uri="{BB962C8B-B14F-4D97-AF65-F5344CB8AC3E}">
        <p14:creationId xmlns:p14="http://schemas.microsoft.com/office/powerpoint/2010/main" val="30307111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dirty="0" smtClean="0"/>
              <a:t>حمل و نقل کالا مانند تمامی انواع دیگرحمل و نقل به برنامه ریزی نیاز دارد. این برنامه ممکن است به صورت جامع انجام شود و یا توسط نهاد های بخصوص برای یک مد بخصوص انجام پذیرد مانند برنامه ریزی پارکینگ حمل و نقل جاده ای کالا و .....</a:t>
            </a:r>
          </a:p>
          <a:p>
            <a:pPr algn="r" rtl="1"/>
            <a:endParaRPr lang="en-US" dirty="0"/>
          </a:p>
        </p:txBody>
      </p:sp>
      <p:sp>
        <p:nvSpPr>
          <p:cNvPr id="4" name="Slide Number Placeholder 3"/>
          <p:cNvSpPr>
            <a:spLocks noGrp="1"/>
          </p:cNvSpPr>
          <p:nvPr>
            <p:ph type="sldNum" sz="quarter" idx="10"/>
          </p:nvPr>
        </p:nvSpPr>
        <p:spPr/>
        <p:txBody>
          <a:bodyPr/>
          <a:lstStyle/>
          <a:p>
            <a:fld id="{6B63F5F0-92DA-4D5C-8293-514BE1778177}" type="slidenum">
              <a:rPr lang="en-US" smtClean="0"/>
              <a:t>25</a:t>
            </a:fld>
            <a:endParaRPr lang="en-US"/>
          </a:p>
        </p:txBody>
      </p:sp>
    </p:spTree>
    <p:extLst>
      <p:ext uri="{BB962C8B-B14F-4D97-AF65-F5344CB8AC3E}">
        <p14:creationId xmlns:p14="http://schemas.microsoft.com/office/powerpoint/2010/main" val="7943073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dirty="0" smtClean="0"/>
              <a:t>1:</a:t>
            </a:r>
            <a:r>
              <a:rPr lang="en-US" dirty="0" smtClean="0"/>
              <a:t>Atlanta Freight Advisory Task Force</a:t>
            </a:r>
            <a:r>
              <a:rPr lang="fa-IR" dirty="0" smtClean="0"/>
              <a:t>= تشکیل ملاقات های ماهانه و جلسات شامل اعضای دانشگاه های محلی، برنامه ریزان محلی، نمایندگان حمل و نقل جاده ای، ریلی، هوایی و دریایی کالا = که هدف این ملاقات ها تعیین سیاست های حمل و نقل کالا و بهبود کارایی این نوع حمل و نقل می باشد</a:t>
            </a:r>
          </a:p>
          <a:p>
            <a:pPr marL="0" marR="0" indent="0" algn="r" defTabSz="914400" rtl="1" eaLnBrk="1" fontAlgn="auto" latinLnBrk="0" hangingPunct="1">
              <a:lnSpc>
                <a:spcPct val="100000"/>
              </a:lnSpc>
              <a:spcBef>
                <a:spcPts val="0"/>
              </a:spcBef>
              <a:spcAft>
                <a:spcPts val="0"/>
              </a:spcAft>
              <a:buClrTx/>
              <a:buSzTx/>
              <a:buFontTx/>
              <a:buNone/>
              <a:tabLst/>
              <a:defRPr/>
            </a:pPr>
            <a:endParaRPr lang="fa-IR" dirty="0" smtClean="0"/>
          </a:p>
          <a:p>
            <a:pPr marL="0" marR="0" indent="0" algn="r" defTabSz="914400" rtl="1" eaLnBrk="1" fontAlgn="auto" latinLnBrk="0" hangingPunct="1">
              <a:lnSpc>
                <a:spcPct val="100000"/>
              </a:lnSpc>
              <a:spcBef>
                <a:spcPts val="0"/>
              </a:spcBef>
              <a:spcAft>
                <a:spcPts val="0"/>
              </a:spcAft>
              <a:buClrTx/>
              <a:buSzTx/>
              <a:buFontTx/>
              <a:buNone/>
              <a:tabLst/>
              <a:defRPr/>
            </a:pPr>
            <a:r>
              <a:rPr lang="fa-IR" dirty="0" smtClean="0"/>
              <a:t>2= </a:t>
            </a:r>
            <a:r>
              <a:rPr lang="en-US" dirty="0" smtClean="0"/>
              <a:t>Albany, New York, Goods Movement Advisory Committee</a:t>
            </a:r>
            <a:r>
              <a:rPr lang="fa-IR" dirty="0" smtClean="0"/>
              <a:t> = ملاقات هایی میان برنامه ریزان حمل و نقل کالا، پیمانکاران خصوصی جهت به اشتراک گذاشتن اطلاعات پیرامون مسایل حمل و نقل کالا</a:t>
            </a:r>
          </a:p>
          <a:p>
            <a:pPr marL="0" marR="0" indent="0" algn="r" defTabSz="914400" rtl="1" eaLnBrk="1" fontAlgn="auto" latinLnBrk="0" hangingPunct="1">
              <a:lnSpc>
                <a:spcPct val="100000"/>
              </a:lnSpc>
              <a:spcBef>
                <a:spcPts val="0"/>
              </a:spcBef>
              <a:spcAft>
                <a:spcPts val="0"/>
              </a:spcAft>
              <a:buClrTx/>
              <a:buSzTx/>
              <a:buFontTx/>
              <a:buNone/>
              <a:tabLst/>
              <a:defRPr/>
            </a:pPr>
            <a:endParaRPr lang="fa-IR" dirty="0" smtClean="0"/>
          </a:p>
          <a:p>
            <a:pPr marL="0" marR="0" indent="0" algn="r" defTabSz="914400" rtl="1" eaLnBrk="1" fontAlgn="auto" latinLnBrk="0" hangingPunct="1">
              <a:lnSpc>
                <a:spcPct val="100000"/>
              </a:lnSpc>
              <a:spcBef>
                <a:spcPts val="0"/>
              </a:spcBef>
              <a:spcAft>
                <a:spcPts val="0"/>
              </a:spcAft>
              <a:buClrTx/>
              <a:buSzTx/>
              <a:buFontTx/>
              <a:buNone/>
              <a:tabLst/>
              <a:defRPr/>
            </a:pPr>
            <a:endParaRPr lang="fa-IR" dirty="0" smtClean="0"/>
          </a:p>
          <a:p>
            <a:pPr marL="0" marR="0" indent="0" algn="r" defTabSz="914400" rtl="1" eaLnBrk="1" fontAlgn="auto" latinLnBrk="0" hangingPunct="1">
              <a:lnSpc>
                <a:spcPct val="100000"/>
              </a:lnSpc>
              <a:spcBef>
                <a:spcPts val="0"/>
              </a:spcBef>
              <a:spcAft>
                <a:spcPts val="0"/>
              </a:spcAft>
              <a:buClrTx/>
              <a:buSzTx/>
              <a:buFontTx/>
              <a:buNone/>
              <a:tabLst/>
              <a:defRPr/>
            </a:pPr>
            <a:r>
              <a:rPr lang="fa-IR" dirty="0" smtClean="0"/>
              <a:t>3=</a:t>
            </a:r>
            <a:r>
              <a:rPr lang="en-US" dirty="0" smtClean="0"/>
              <a:t>Oregon Freight Advisory Committee</a:t>
            </a:r>
            <a:r>
              <a:rPr lang="fa-IR" dirty="0" smtClean="0"/>
              <a:t>(کمیته مشورتی حمل و نقل اورگان) = این کمیته با اهداف هماهنگی بیشتر بخش خصوصی و دولتی پیرامون مسایل حمل و نقل کالا، استفاده از تحرکات حمل و نقل کالا جهت بهبود و رفاه اقتصادی ایالت اورگان و ارتباط اولویت های منطقه ای در حمل و نقل کالا با سایر سازمان های درگیر این نوع حمل و نقل ایجاد شده است.</a:t>
            </a:r>
          </a:p>
          <a:p>
            <a:pPr marL="0" marR="0" indent="0" algn="r" defTabSz="914400" rtl="1" eaLnBrk="1" fontAlgn="auto" latinLnBrk="0" hangingPunct="1">
              <a:lnSpc>
                <a:spcPct val="100000"/>
              </a:lnSpc>
              <a:spcBef>
                <a:spcPts val="0"/>
              </a:spcBef>
              <a:spcAft>
                <a:spcPts val="0"/>
              </a:spcAft>
              <a:buClrTx/>
              <a:buSzTx/>
              <a:buFontTx/>
              <a:buNone/>
              <a:tabLst/>
              <a:defRPr/>
            </a:pPr>
            <a:endParaRPr lang="fa-IR" dirty="0" smtClean="0"/>
          </a:p>
          <a:p>
            <a:pPr algn="r" rtl="1"/>
            <a:endParaRPr lang="en-US" dirty="0"/>
          </a:p>
        </p:txBody>
      </p:sp>
      <p:sp>
        <p:nvSpPr>
          <p:cNvPr id="4" name="Slide Number Placeholder 3"/>
          <p:cNvSpPr>
            <a:spLocks noGrp="1"/>
          </p:cNvSpPr>
          <p:nvPr>
            <p:ph type="sldNum" sz="quarter" idx="10"/>
          </p:nvPr>
        </p:nvSpPr>
        <p:spPr/>
        <p:txBody>
          <a:bodyPr/>
          <a:lstStyle/>
          <a:p>
            <a:fld id="{6B63F5F0-92DA-4D5C-8293-514BE1778177}" type="slidenum">
              <a:rPr lang="en-US" smtClean="0"/>
              <a:t>28</a:t>
            </a:fld>
            <a:endParaRPr lang="en-US"/>
          </a:p>
        </p:txBody>
      </p:sp>
    </p:spTree>
    <p:extLst>
      <p:ext uri="{BB962C8B-B14F-4D97-AF65-F5344CB8AC3E}">
        <p14:creationId xmlns:p14="http://schemas.microsoft.com/office/powerpoint/2010/main" val="1661948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dirty="0" smtClean="0"/>
              <a:t>در فرآیند برنامه ریزی حمل و نقل مدرن ، سنجش عملکرد سیستم جهت پایش و مانیتور کردن عملکرد سیستم حمل و نقل کالا انجام می شود. طبق بررسی های انجام شده در برنامه پایش عملکرد سیستم حمل و نقل کالا ایالت کالیفرنیا ، ارزش انجام این کار در موارد ذیل آورده شده است:</a:t>
            </a:r>
          </a:p>
          <a:p>
            <a:pPr marL="0" marR="0" indent="0" algn="r" defTabSz="914400" rtl="1" eaLnBrk="1" fontAlgn="auto" latinLnBrk="0" hangingPunct="1">
              <a:lnSpc>
                <a:spcPct val="100000"/>
              </a:lnSpc>
              <a:spcBef>
                <a:spcPts val="0"/>
              </a:spcBef>
              <a:spcAft>
                <a:spcPts val="0"/>
              </a:spcAft>
              <a:buClrTx/>
              <a:buSzTx/>
              <a:buFontTx/>
              <a:buNone/>
              <a:tabLst/>
              <a:defRPr/>
            </a:pPr>
            <a:endParaRPr lang="fa-IR" dirty="0" smtClean="0"/>
          </a:p>
          <a:p>
            <a:pPr algn="r" rtl="1"/>
            <a:r>
              <a:rPr lang="fa-IR" dirty="0" smtClean="0"/>
              <a:t>1= </a:t>
            </a:r>
            <a:r>
              <a:rPr lang="en-US" dirty="0" smtClean="0"/>
              <a:t>Linking Strategies to Vision and Goals</a:t>
            </a:r>
            <a:r>
              <a:rPr lang="fa-IR" dirty="0" smtClean="0"/>
              <a:t> = ایجاد ارتباط بین استراتژی ها و چشم انداز و هدف کلی به عنوان هسته اصلی توسعه عملکرد سیستم</a:t>
            </a:r>
          </a:p>
          <a:p>
            <a:pPr algn="r" rtl="1"/>
            <a:r>
              <a:rPr lang="fa-IR" dirty="0" smtClean="0"/>
              <a:t>2= </a:t>
            </a:r>
            <a:r>
              <a:rPr lang="en-US" dirty="0" smtClean="0"/>
              <a:t>Needs Assessment and Strategy Development.</a:t>
            </a:r>
            <a:r>
              <a:rPr lang="fa-IR" dirty="0" smtClean="0"/>
              <a:t>= ارزیابی نیازها ئ  توسعه استراتژی ها = برای ارزیابی شرایط، عملکرد و استفاده از سیستم حمل و نقل می توان از معیارهای عملکرد استفاده کرد. آنها همچنین به شناسایی شکاف سیستم هایی که ممکن است مورد نیاز پروژه ها، برنامه ها یا سیاست های اضافی باشد کمک کند</a:t>
            </a:r>
          </a:p>
          <a:p>
            <a:pPr algn="r" rtl="1"/>
            <a:r>
              <a:rPr lang="fa-IR" dirty="0" smtClean="0"/>
              <a:t>3: </a:t>
            </a:r>
            <a:r>
              <a:rPr lang="en-US" dirty="0" smtClean="0"/>
              <a:t>Project Evaluation and Prioritization</a:t>
            </a:r>
            <a:r>
              <a:rPr lang="fa-IR" dirty="0" smtClean="0"/>
              <a:t>= معیارهای عملکرد می توانند اطلاعاتی را برای شناخت چه زمان و چه مکان مناسب سرمایه گذاری در پروژه ها و برنامه ها است که بیشترین مزیت را داشته باشد.</a:t>
            </a:r>
          </a:p>
          <a:p>
            <a:pPr algn="r" rtl="1"/>
            <a:r>
              <a:rPr lang="fa-IR" dirty="0" smtClean="0"/>
              <a:t>4= </a:t>
            </a:r>
            <a:r>
              <a:rPr lang="en-US" dirty="0" smtClean="0"/>
              <a:t>Managing Performance</a:t>
            </a:r>
            <a:r>
              <a:rPr lang="fa-IR" dirty="0" smtClean="0"/>
              <a:t> = بهبود مدیریت و پیاده سازی سیستم حمل و نقل کالا = برجسته سازی مسائل فنی، اداری و مالی مهم برای حصول اساسی هر برنامه یا پروژه</a:t>
            </a:r>
          </a:p>
          <a:p>
            <a:pPr algn="r" rtl="1"/>
            <a:r>
              <a:rPr lang="fa-IR" dirty="0" smtClean="0"/>
              <a:t>5= </a:t>
            </a:r>
            <a:r>
              <a:rPr lang="en-US" dirty="0" smtClean="0"/>
              <a:t>Strengthening Accountability</a:t>
            </a:r>
            <a:r>
              <a:rPr lang="fa-IR" dirty="0" smtClean="0"/>
              <a:t> = تقویت پاسخگویی سیستم = آیا سرمایه گذاری در حمل و نقل عملکرد مورد انتظار را فراهم می کند یا خیر؟</a:t>
            </a:r>
            <a:endParaRPr lang="en-US" dirty="0" smtClean="0"/>
          </a:p>
          <a:p>
            <a:pPr marL="0" marR="0" indent="0" algn="r" defTabSz="914400" rtl="1" eaLnBrk="1" fontAlgn="auto" latinLnBrk="0" hangingPunct="1">
              <a:lnSpc>
                <a:spcPct val="100000"/>
              </a:lnSpc>
              <a:spcBef>
                <a:spcPts val="0"/>
              </a:spcBef>
              <a:spcAft>
                <a:spcPts val="0"/>
              </a:spcAft>
              <a:buClrTx/>
              <a:buSzTx/>
              <a:buFontTx/>
              <a:buNone/>
              <a:tabLst/>
              <a:defRPr/>
            </a:pPr>
            <a:endParaRPr lang="en-US" dirty="0" smtClean="0"/>
          </a:p>
          <a:p>
            <a:pPr algn="r" rtl="1"/>
            <a:endParaRPr lang="en-US" dirty="0"/>
          </a:p>
        </p:txBody>
      </p:sp>
      <p:sp>
        <p:nvSpPr>
          <p:cNvPr id="4" name="Slide Number Placeholder 3"/>
          <p:cNvSpPr>
            <a:spLocks noGrp="1"/>
          </p:cNvSpPr>
          <p:nvPr>
            <p:ph type="sldNum" sz="quarter" idx="10"/>
          </p:nvPr>
        </p:nvSpPr>
        <p:spPr/>
        <p:txBody>
          <a:bodyPr/>
          <a:lstStyle/>
          <a:p>
            <a:fld id="{6B63F5F0-92DA-4D5C-8293-514BE1778177}" type="slidenum">
              <a:rPr lang="en-US" smtClean="0"/>
              <a:t>30</a:t>
            </a:fld>
            <a:endParaRPr lang="en-US"/>
          </a:p>
        </p:txBody>
      </p:sp>
    </p:spTree>
    <p:extLst>
      <p:ext uri="{BB962C8B-B14F-4D97-AF65-F5344CB8AC3E}">
        <p14:creationId xmlns:p14="http://schemas.microsoft.com/office/powerpoint/2010/main" val="21812070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t>یکی از مراحل اولیه مهم در برنامه ریزی حمل و نقل کالا، شناسایی امکانات، خدمات و / یا مناطق بازار است که برای حمل و نقل کالا مورد استفاده قرار می گیرد. این معمولا شامل تعیین یک شبکه حمل و نقل خاص(جاده ای، هوایی، ریلی و...) است. این قسمت همچنین شامل طراحی و شناخت مناطقی است که جریان حمل و نقل کالا با جریان حمل و نقل مسافر تقاطع پیدا میکند.</a:t>
            </a:r>
            <a:endParaRPr lang="en-US" dirty="0" smtClean="0"/>
          </a:p>
          <a:p>
            <a:pPr algn="r" rtl="1"/>
            <a:endParaRPr lang="en-US" dirty="0" smtClean="0"/>
          </a:p>
          <a:p>
            <a:pPr algn="r" rtl="1"/>
            <a:endParaRPr lang="fa-IR" dirty="0" smtClean="0"/>
          </a:p>
          <a:p>
            <a:pPr algn="r" rtl="1"/>
            <a:r>
              <a:rPr lang="fa-IR" dirty="0" smtClean="0"/>
              <a:t>به طور کلی در این بخش طراحی و برنامه ریزی یکپارچه انواع مد های حمل و نقلی صورت میگیرد.</a:t>
            </a:r>
            <a:endParaRPr lang="en-US" dirty="0" smtClean="0"/>
          </a:p>
          <a:p>
            <a:endParaRPr lang="en-US" dirty="0"/>
          </a:p>
        </p:txBody>
      </p:sp>
      <p:sp>
        <p:nvSpPr>
          <p:cNvPr id="4" name="Slide Number Placeholder 3"/>
          <p:cNvSpPr>
            <a:spLocks noGrp="1"/>
          </p:cNvSpPr>
          <p:nvPr>
            <p:ph type="sldNum" sz="quarter" idx="10"/>
          </p:nvPr>
        </p:nvSpPr>
        <p:spPr/>
        <p:txBody>
          <a:bodyPr/>
          <a:lstStyle/>
          <a:p>
            <a:fld id="{6B63F5F0-92DA-4D5C-8293-514BE1778177}" type="slidenum">
              <a:rPr lang="en-US" smtClean="0"/>
              <a:t>31</a:t>
            </a:fld>
            <a:endParaRPr lang="en-US"/>
          </a:p>
        </p:txBody>
      </p:sp>
    </p:spTree>
    <p:extLst>
      <p:ext uri="{BB962C8B-B14F-4D97-AF65-F5344CB8AC3E}">
        <p14:creationId xmlns:p14="http://schemas.microsoft.com/office/powerpoint/2010/main" val="40999422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dirty="0" smtClean="0"/>
              <a:t>همانند بسیاری از انواع برنامه ریزی، مطالعات حمل و نقل بستگی زیادی به جمع آوری و تجزیه و تحلیل داده ها دارد. یکی از چالش های جمع آوری داده ها برای مطالعات حمل و نقل کالا این است که اطلاعات بسیاری برای درک جریان های حمل و نقل کالا مورد نیاز می باشد .</a:t>
            </a:r>
          </a:p>
          <a:p>
            <a:pPr marL="0" marR="0" indent="0" algn="r" defTabSz="914400" rtl="1" eaLnBrk="1" fontAlgn="auto" latinLnBrk="0" hangingPunct="1">
              <a:lnSpc>
                <a:spcPct val="100000"/>
              </a:lnSpc>
              <a:spcBef>
                <a:spcPts val="0"/>
              </a:spcBef>
              <a:spcAft>
                <a:spcPts val="0"/>
              </a:spcAft>
              <a:buClrTx/>
              <a:buSzTx/>
              <a:buFontTx/>
              <a:buNone/>
              <a:tabLst/>
              <a:defRPr/>
            </a:pPr>
            <a:endParaRPr lang="fa-IR" dirty="0" smtClean="0"/>
          </a:p>
          <a:p>
            <a:pPr marL="0" marR="0" indent="0" algn="r" defTabSz="914400" rtl="1" eaLnBrk="1" fontAlgn="auto" latinLnBrk="0" hangingPunct="1">
              <a:lnSpc>
                <a:spcPct val="100000"/>
              </a:lnSpc>
              <a:spcBef>
                <a:spcPts val="0"/>
              </a:spcBef>
              <a:spcAft>
                <a:spcPts val="0"/>
              </a:spcAft>
              <a:buClrTx/>
              <a:buSzTx/>
              <a:buFontTx/>
              <a:buNone/>
              <a:tabLst/>
              <a:defRPr/>
            </a:pPr>
            <a:r>
              <a:rPr lang="fa-IR" dirty="0" smtClean="0"/>
              <a:t>1- جریان های داخلی و خارجی =بررسی سفر ها در مبدا و مقصد مورد نظر =  تاثیر جریان های حمل و نقل کالا بر مناطق پیرامونی = در برخی دیگر از جریان های داخلی و خارجی کالا با عنوان تجارت بین المللی یاد میکنند= به طور کلی این نوع جریان حمل و نقل به مباحث اقتصادی میپردازد که دربرگیرنده انواع مد های حمل و نقلی کالاست. = برای بررسی این نوع جریانات به اطلاعات دقیق حرکت کالا نیاز است که با هماهنگی آزانس های مختلف درگیر بر برنامه ریزی حمل و نقل کالا میسر می شود.</a:t>
            </a:r>
            <a:endParaRPr lang="en-US" dirty="0" smtClean="0"/>
          </a:p>
          <a:p>
            <a:pPr marL="0" marR="0" indent="0" algn="r" defTabSz="914400" rtl="1" eaLnBrk="1" fontAlgn="auto" latinLnBrk="0" hangingPunct="1">
              <a:lnSpc>
                <a:spcPct val="100000"/>
              </a:lnSpc>
              <a:spcBef>
                <a:spcPts val="0"/>
              </a:spcBef>
              <a:spcAft>
                <a:spcPts val="0"/>
              </a:spcAft>
              <a:buClrTx/>
              <a:buSzTx/>
              <a:buFontTx/>
              <a:buNone/>
              <a:tabLst/>
              <a:defRPr/>
            </a:pPr>
            <a:endParaRPr lang="fa-IR" dirty="0" smtClean="0"/>
          </a:p>
          <a:p>
            <a:pPr marL="0" marR="0" indent="0" algn="r" defTabSz="914400" rtl="1" eaLnBrk="1" fontAlgn="auto" latinLnBrk="0" hangingPunct="1">
              <a:lnSpc>
                <a:spcPct val="100000"/>
              </a:lnSpc>
              <a:spcBef>
                <a:spcPts val="0"/>
              </a:spcBef>
              <a:spcAft>
                <a:spcPts val="0"/>
              </a:spcAft>
              <a:buClrTx/>
              <a:buSzTx/>
              <a:buFontTx/>
              <a:buNone/>
              <a:tabLst/>
              <a:defRPr/>
            </a:pPr>
            <a:endParaRPr lang="fa-IR" dirty="0" smtClean="0"/>
          </a:p>
          <a:p>
            <a:pPr algn="r" rtl="1"/>
            <a:r>
              <a:rPr lang="fa-IR" dirty="0" smtClean="0"/>
              <a:t>2- بررسی طول مسیر = یکی دیگر از مواردی که باید مورد تجزیه و تحلیل قرار گیرد بررسی طول مسیر حرکت حمل و نقل کالا می باشد. بسیاری از مشکلات موجود در شبکه حمل و نقل بر اساس ایجاد اشکال در این قسمت می باشد. به طور مثال ترافیک سنگین کامیون های باری در طول مسیر حرکتشان در هنگام عبور از یک منطقه شهری می تواند تاثیرات زیادی به طور مثال بر روی محیط طبیعی داشته باشد.</a:t>
            </a:r>
          </a:p>
          <a:p>
            <a:pPr algn="r" rtl="1"/>
            <a:r>
              <a:rPr lang="fa-IR" dirty="0" smtClean="0"/>
              <a:t>در بعضی از اوقات راه حل ایجاد یک زیرساخت سرمایه بر می باشد. به عنوان مثال ایجاد یک راه میان بر برای کامیون های باری برای جلوگیری از ورود آن ها به معابر شهری</a:t>
            </a:r>
          </a:p>
          <a:p>
            <a:pPr marL="0" marR="0" indent="0" algn="r" defTabSz="914400" rtl="1" eaLnBrk="1" fontAlgn="auto" latinLnBrk="0" hangingPunct="1">
              <a:lnSpc>
                <a:spcPct val="100000"/>
              </a:lnSpc>
              <a:spcBef>
                <a:spcPts val="0"/>
              </a:spcBef>
              <a:spcAft>
                <a:spcPts val="0"/>
              </a:spcAft>
              <a:buClrTx/>
              <a:buSzTx/>
              <a:buFontTx/>
              <a:buNone/>
              <a:tabLst/>
              <a:defRPr/>
            </a:pPr>
            <a:endParaRPr lang="fa-IR" dirty="0" smtClean="0"/>
          </a:p>
          <a:p>
            <a:pPr marL="0" marR="0" indent="0" algn="r" defTabSz="914400" rtl="1" eaLnBrk="1" fontAlgn="auto" latinLnBrk="0" hangingPunct="1">
              <a:lnSpc>
                <a:spcPct val="100000"/>
              </a:lnSpc>
              <a:spcBef>
                <a:spcPts val="0"/>
              </a:spcBef>
              <a:spcAft>
                <a:spcPts val="0"/>
              </a:spcAft>
              <a:buClrTx/>
              <a:buSzTx/>
              <a:buFontTx/>
              <a:buNone/>
              <a:tabLst/>
              <a:defRPr/>
            </a:pPr>
            <a:endParaRPr lang="fa-IR" dirty="0" smtClean="0"/>
          </a:p>
          <a:p>
            <a:pPr algn="r" rtl="1"/>
            <a:endParaRPr lang="fa-IR" dirty="0" smtClean="0"/>
          </a:p>
          <a:p>
            <a:pPr algn="r" rtl="1"/>
            <a:r>
              <a:rPr lang="fa-IR" dirty="0" smtClean="0"/>
              <a:t>3- جریان های داخلی = این نوع جریانات اغلب به صورت حرکت های جاده ای و کامیون های باری اتفاق می افتد. اکثر این نوع حمل و نقل ها به جابجایی بار درون یک محدوده شهری و جهت تحویل کالا های سبک صورت میگیرد. شاید توجه به این نوع حمل و نقل کالا در سیستم برنامه ریزی حمل و نقل مورد توجه قرار نگیرد و تاثیر چندانی بر شبکه حمل و نقل نداشته باشد. ولی به طور کلی باید جریانات این نوع حمل و نقل را زیر نظر داشت.</a:t>
            </a:r>
            <a:endParaRPr lang="en-US" dirty="0" smtClean="0"/>
          </a:p>
          <a:p>
            <a:pPr marL="0" marR="0" indent="0" algn="r" defTabSz="914400" rtl="1" eaLnBrk="1" fontAlgn="auto" latinLnBrk="0" hangingPunct="1">
              <a:lnSpc>
                <a:spcPct val="100000"/>
              </a:lnSpc>
              <a:spcBef>
                <a:spcPts val="0"/>
              </a:spcBef>
              <a:spcAft>
                <a:spcPts val="0"/>
              </a:spcAft>
              <a:buClrTx/>
              <a:buSzTx/>
              <a:buFontTx/>
              <a:buNone/>
              <a:tabLst/>
              <a:defRPr/>
            </a:pPr>
            <a:endParaRPr lang="fa-IR" dirty="0" smtClean="0"/>
          </a:p>
          <a:p>
            <a:pPr marL="0" marR="0" indent="0" algn="r" defTabSz="914400" rtl="1" eaLnBrk="1" fontAlgn="auto" latinLnBrk="0" hangingPunct="1">
              <a:lnSpc>
                <a:spcPct val="100000"/>
              </a:lnSpc>
              <a:spcBef>
                <a:spcPts val="0"/>
              </a:spcBef>
              <a:spcAft>
                <a:spcPts val="0"/>
              </a:spcAft>
              <a:buClrTx/>
              <a:buSzTx/>
              <a:buFontTx/>
              <a:buNone/>
              <a:tabLst/>
              <a:defRPr/>
            </a:pPr>
            <a:endParaRPr lang="fa-IR" dirty="0" smtClean="0"/>
          </a:p>
          <a:p>
            <a:pPr algn="r" rtl="1"/>
            <a:endParaRPr lang="en-US" dirty="0"/>
          </a:p>
        </p:txBody>
      </p:sp>
      <p:sp>
        <p:nvSpPr>
          <p:cNvPr id="4" name="Slide Number Placeholder 3"/>
          <p:cNvSpPr>
            <a:spLocks noGrp="1"/>
          </p:cNvSpPr>
          <p:nvPr>
            <p:ph type="sldNum" sz="quarter" idx="10"/>
          </p:nvPr>
        </p:nvSpPr>
        <p:spPr/>
        <p:txBody>
          <a:bodyPr/>
          <a:lstStyle/>
          <a:p>
            <a:fld id="{6B63F5F0-92DA-4D5C-8293-514BE1778177}" type="slidenum">
              <a:rPr lang="en-US" smtClean="0"/>
              <a:t>33</a:t>
            </a:fld>
            <a:endParaRPr lang="en-US"/>
          </a:p>
        </p:txBody>
      </p:sp>
    </p:spTree>
    <p:extLst>
      <p:ext uri="{BB962C8B-B14F-4D97-AF65-F5344CB8AC3E}">
        <p14:creationId xmlns:p14="http://schemas.microsoft.com/office/powerpoint/2010/main" val="40184708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dirty="0" smtClean="0"/>
              <a:t>همانند بسیاری از انواع برنامه ریزی، مطالعات حمل و نقل بستگی زیادی به جمع آوری و تجزیه و تحلیل داده ها دارد. یکی از چالش های جمع آوری داده ها برای مطالعات حمل و نقل کالا این است که اطلاعات بسیاری برای درک جریان های حمل و نقل کالا مورد نیاز می باشد .</a:t>
            </a:r>
          </a:p>
          <a:p>
            <a:pPr marL="0" marR="0" indent="0" algn="r" defTabSz="914400" rtl="1" eaLnBrk="1" fontAlgn="auto" latinLnBrk="0" hangingPunct="1">
              <a:lnSpc>
                <a:spcPct val="100000"/>
              </a:lnSpc>
              <a:spcBef>
                <a:spcPts val="0"/>
              </a:spcBef>
              <a:spcAft>
                <a:spcPts val="0"/>
              </a:spcAft>
              <a:buClrTx/>
              <a:buSzTx/>
              <a:buFontTx/>
              <a:buNone/>
              <a:tabLst/>
              <a:defRPr/>
            </a:pPr>
            <a:endParaRPr lang="fa-IR" dirty="0" smtClean="0"/>
          </a:p>
          <a:p>
            <a:pPr algn="r" rtl="1"/>
            <a:endParaRPr lang="en-US" dirty="0"/>
          </a:p>
        </p:txBody>
      </p:sp>
      <p:sp>
        <p:nvSpPr>
          <p:cNvPr id="4" name="Slide Number Placeholder 3"/>
          <p:cNvSpPr>
            <a:spLocks noGrp="1"/>
          </p:cNvSpPr>
          <p:nvPr>
            <p:ph type="sldNum" sz="quarter" idx="10"/>
          </p:nvPr>
        </p:nvSpPr>
        <p:spPr/>
        <p:txBody>
          <a:bodyPr/>
          <a:lstStyle/>
          <a:p>
            <a:fld id="{6B63F5F0-92DA-4D5C-8293-514BE1778177}" type="slidenum">
              <a:rPr lang="en-US" smtClean="0"/>
              <a:t>34</a:t>
            </a:fld>
            <a:endParaRPr lang="en-US"/>
          </a:p>
        </p:txBody>
      </p:sp>
    </p:spTree>
    <p:extLst>
      <p:ext uri="{BB962C8B-B14F-4D97-AF65-F5344CB8AC3E}">
        <p14:creationId xmlns:p14="http://schemas.microsoft.com/office/powerpoint/2010/main" val="2837717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t> به طور کلی ویژگی اطلاعات مورد نیاز در برنامه ریزی حمل و نقل کالا عبارت اند از: </a:t>
            </a:r>
          </a:p>
          <a:p>
            <a:pPr algn="r" rtl="1"/>
            <a:r>
              <a:rPr lang="fa-IR" dirty="0" smtClean="0"/>
              <a:t>تاریخ و زمان مشخص، وضعیت آب و هوایی دقیق، نوع وسیله حمل و نقلی، مبدا و مقصد سفر، تعداد توقف در طول مسیر در منطقه مورد مطالعه، تعداد سفرها در زمان مشخص، هدف سفر، وضعیت وسیله نقلیه مورد استفاده و میزان انعطاف پذیری مسیر</a:t>
            </a:r>
            <a:endParaRPr lang="en-US" dirty="0" smtClean="0"/>
          </a:p>
          <a:p>
            <a:endParaRPr lang="en-US" dirty="0"/>
          </a:p>
        </p:txBody>
      </p:sp>
      <p:sp>
        <p:nvSpPr>
          <p:cNvPr id="4" name="Slide Number Placeholder 3"/>
          <p:cNvSpPr>
            <a:spLocks noGrp="1"/>
          </p:cNvSpPr>
          <p:nvPr>
            <p:ph type="sldNum" sz="quarter" idx="10"/>
          </p:nvPr>
        </p:nvSpPr>
        <p:spPr/>
        <p:txBody>
          <a:bodyPr/>
          <a:lstStyle/>
          <a:p>
            <a:fld id="{6B63F5F0-92DA-4D5C-8293-514BE1778177}" type="slidenum">
              <a:rPr lang="en-US" smtClean="0"/>
              <a:t>36</a:t>
            </a:fld>
            <a:endParaRPr lang="en-US"/>
          </a:p>
        </p:txBody>
      </p:sp>
    </p:spTree>
    <p:extLst>
      <p:ext uri="{BB962C8B-B14F-4D97-AF65-F5344CB8AC3E}">
        <p14:creationId xmlns:p14="http://schemas.microsoft.com/office/powerpoint/2010/main" val="35758433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a-IR" dirty="0" smtClean="0"/>
              <a:t>مقدار جریان بار در سیستم حمل و نقل ایالات متحده بسیار چشمگیر است. این حمل و نقل بار توسط خطوط هوایی، ریلی، کامیون، آبی و خطوط لوله ای به بیش از 20 میلیارد تن می رسد.</a:t>
            </a:r>
            <a:endParaRPr lang="en-US" dirty="0" smtClean="0"/>
          </a:p>
          <a:p>
            <a:endParaRPr lang="en-US" dirty="0"/>
          </a:p>
        </p:txBody>
      </p:sp>
      <p:sp>
        <p:nvSpPr>
          <p:cNvPr id="4" name="Slide Number Placeholder 3"/>
          <p:cNvSpPr>
            <a:spLocks noGrp="1"/>
          </p:cNvSpPr>
          <p:nvPr>
            <p:ph type="sldNum" sz="quarter" idx="10"/>
          </p:nvPr>
        </p:nvSpPr>
        <p:spPr/>
        <p:txBody>
          <a:bodyPr/>
          <a:lstStyle/>
          <a:p>
            <a:fld id="{6B63F5F0-92DA-4D5C-8293-514BE1778177}" type="slidenum">
              <a:rPr lang="en-US" smtClean="0"/>
              <a:t>3</a:t>
            </a:fld>
            <a:endParaRPr lang="en-US"/>
          </a:p>
        </p:txBody>
      </p:sp>
    </p:spTree>
    <p:extLst>
      <p:ext uri="{BB962C8B-B14F-4D97-AF65-F5344CB8AC3E}">
        <p14:creationId xmlns:p14="http://schemas.microsoft.com/office/powerpoint/2010/main" val="325888338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dirty="0" smtClean="0"/>
              <a:t>1:</a:t>
            </a:r>
            <a:r>
              <a:rPr lang="en-US" dirty="0" smtClean="0"/>
              <a:t>Atlanta Freight Advisory Task Force</a:t>
            </a:r>
            <a:r>
              <a:rPr lang="fa-IR" dirty="0" smtClean="0"/>
              <a:t>= تشکیل ملاقات های ماهانه و جلسات شامل اعضای دانشگاه های محلی، برنامه ریزان محلی، نمایندگان حمل و نقل جاده ای، ریلی، هوایی و دریایی کالا = که هدف این ملاقات ها تعیین سیاست های حمل و نقل کالا و بهبود کارایی این نوع حمل و نقل می باشد</a:t>
            </a:r>
          </a:p>
          <a:p>
            <a:pPr marL="0" marR="0" indent="0" algn="r" defTabSz="914400" rtl="1" eaLnBrk="1" fontAlgn="auto" latinLnBrk="0" hangingPunct="1">
              <a:lnSpc>
                <a:spcPct val="100000"/>
              </a:lnSpc>
              <a:spcBef>
                <a:spcPts val="0"/>
              </a:spcBef>
              <a:spcAft>
                <a:spcPts val="0"/>
              </a:spcAft>
              <a:buClrTx/>
              <a:buSzTx/>
              <a:buFontTx/>
              <a:buNone/>
              <a:tabLst/>
              <a:defRPr/>
            </a:pPr>
            <a:endParaRPr lang="fa-IR" dirty="0" smtClean="0"/>
          </a:p>
          <a:p>
            <a:pPr marL="0" marR="0" indent="0" algn="r" defTabSz="914400" rtl="1" eaLnBrk="1" fontAlgn="auto" latinLnBrk="0" hangingPunct="1">
              <a:lnSpc>
                <a:spcPct val="100000"/>
              </a:lnSpc>
              <a:spcBef>
                <a:spcPts val="0"/>
              </a:spcBef>
              <a:spcAft>
                <a:spcPts val="0"/>
              </a:spcAft>
              <a:buClrTx/>
              <a:buSzTx/>
              <a:buFontTx/>
              <a:buNone/>
              <a:tabLst/>
              <a:defRPr/>
            </a:pPr>
            <a:r>
              <a:rPr lang="fa-IR" dirty="0" smtClean="0"/>
              <a:t>2= </a:t>
            </a:r>
            <a:r>
              <a:rPr lang="en-US" dirty="0" smtClean="0"/>
              <a:t>Albany, New York, Goods Movement Advisory Committee</a:t>
            </a:r>
            <a:r>
              <a:rPr lang="fa-IR" dirty="0" smtClean="0"/>
              <a:t> = ملاقات هایی میان برنامه ریزان حمل و نقل کالا، پیمانکاران خصوصی جهت به اشتراک گذاشتن اطلاعات پیرامون مسایل حمل و نقل کالا</a:t>
            </a:r>
          </a:p>
          <a:p>
            <a:pPr marL="0" marR="0" indent="0" algn="r" defTabSz="914400" rtl="1" eaLnBrk="1" fontAlgn="auto" latinLnBrk="0" hangingPunct="1">
              <a:lnSpc>
                <a:spcPct val="100000"/>
              </a:lnSpc>
              <a:spcBef>
                <a:spcPts val="0"/>
              </a:spcBef>
              <a:spcAft>
                <a:spcPts val="0"/>
              </a:spcAft>
              <a:buClrTx/>
              <a:buSzTx/>
              <a:buFontTx/>
              <a:buNone/>
              <a:tabLst/>
              <a:defRPr/>
            </a:pPr>
            <a:endParaRPr lang="fa-IR" dirty="0" smtClean="0"/>
          </a:p>
          <a:p>
            <a:pPr marL="0" marR="0" indent="0" algn="r" defTabSz="914400" rtl="1" eaLnBrk="1" fontAlgn="auto" latinLnBrk="0" hangingPunct="1">
              <a:lnSpc>
                <a:spcPct val="100000"/>
              </a:lnSpc>
              <a:spcBef>
                <a:spcPts val="0"/>
              </a:spcBef>
              <a:spcAft>
                <a:spcPts val="0"/>
              </a:spcAft>
              <a:buClrTx/>
              <a:buSzTx/>
              <a:buFontTx/>
              <a:buNone/>
              <a:tabLst/>
              <a:defRPr/>
            </a:pPr>
            <a:endParaRPr lang="fa-IR" dirty="0" smtClean="0"/>
          </a:p>
          <a:p>
            <a:pPr marL="0" marR="0" indent="0" algn="r" defTabSz="914400" rtl="1" eaLnBrk="1" fontAlgn="auto" latinLnBrk="0" hangingPunct="1">
              <a:lnSpc>
                <a:spcPct val="100000"/>
              </a:lnSpc>
              <a:spcBef>
                <a:spcPts val="0"/>
              </a:spcBef>
              <a:spcAft>
                <a:spcPts val="0"/>
              </a:spcAft>
              <a:buClrTx/>
              <a:buSzTx/>
              <a:buFontTx/>
              <a:buNone/>
              <a:tabLst/>
              <a:defRPr/>
            </a:pPr>
            <a:r>
              <a:rPr lang="fa-IR" dirty="0" smtClean="0"/>
              <a:t>3=</a:t>
            </a:r>
            <a:r>
              <a:rPr lang="en-US" dirty="0" smtClean="0"/>
              <a:t>Oregon Freight Advisory Committee</a:t>
            </a:r>
            <a:r>
              <a:rPr lang="fa-IR" dirty="0" smtClean="0"/>
              <a:t>(کمیته مشورتی حمل و نقل اورگان) = این کمیته با اهداف هماهنگی بیشتر بخش خصوصی و دولتی پیرامون مسایل حمل و نقل کالا، استفاده از تحرکات حمل و نقل کالا جهت بهبود و رفاه اقتصادی ایالت اورگان و ارتباط اولویت های منطقه ای در حمل و نقل کالا با سایر سازمان های درگیر این نوع حمل و نقل ایجاد شده است.</a:t>
            </a:r>
          </a:p>
          <a:p>
            <a:pPr marL="0" marR="0" indent="0" algn="r" defTabSz="914400" rtl="1" eaLnBrk="1" fontAlgn="auto" latinLnBrk="0" hangingPunct="1">
              <a:lnSpc>
                <a:spcPct val="100000"/>
              </a:lnSpc>
              <a:spcBef>
                <a:spcPts val="0"/>
              </a:spcBef>
              <a:spcAft>
                <a:spcPts val="0"/>
              </a:spcAft>
              <a:buClrTx/>
              <a:buSzTx/>
              <a:buFontTx/>
              <a:buNone/>
              <a:tabLst/>
              <a:defRPr/>
            </a:pPr>
            <a:endParaRPr lang="fa-IR" dirty="0" smtClean="0"/>
          </a:p>
          <a:p>
            <a:pPr algn="r" rtl="1"/>
            <a:endParaRPr lang="en-US" dirty="0"/>
          </a:p>
        </p:txBody>
      </p:sp>
      <p:sp>
        <p:nvSpPr>
          <p:cNvPr id="4" name="Slide Number Placeholder 3"/>
          <p:cNvSpPr>
            <a:spLocks noGrp="1"/>
          </p:cNvSpPr>
          <p:nvPr>
            <p:ph type="sldNum" sz="quarter" idx="10"/>
          </p:nvPr>
        </p:nvSpPr>
        <p:spPr/>
        <p:txBody>
          <a:bodyPr/>
          <a:lstStyle/>
          <a:p>
            <a:fld id="{6B63F5F0-92DA-4D5C-8293-514BE1778177}" type="slidenum">
              <a:rPr lang="en-US" smtClean="0"/>
              <a:t>39</a:t>
            </a:fld>
            <a:endParaRPr lang="en-US"/>
          </a:p>
        </p:txBody>
      </p:sp>
    </p:spTree>
    <p:extLst>
      <p:ext uri="{BB962C8B-B14F-4D97-AF65-F5344CB8AC3E}">
        <p14:creationId xmlns:p14="http://schemas.microsoft.com/office/powerpoint/2010/main" val="22633148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dirty="0" smtClean="0"/>
              <a:t>1:</a:t>
            </a:r>
            <a:r>
              <a:rPr lang="en-US" dirty="0" smtClean="0"/>
              <a:t>Atlanta Freight Advisory Task Force</a:t>
            </a:r>
            <a:r>
              <a:rPr lang="fa-IR" dirty="0" smtClean="0"/>
              <a:t>= تشکیل ملاقات های ماهانه و جلسات شامل اعضای دانشگاه های محلی، برنامه ریزان محلی، نمایندگان حمل و نقل جاده ای، ریلی، هوایی و دریایی کالا = که هدف این ملاقات ها تعیین سیاست های حمل و نقل کالا و بهبود کارایی این نوع حمل و نقل می باشد</a:t>
            </a:r>
          </a:p>
          <a:p>
            <a:pPr marL="0" marR="0" indent="0" algn="r" defTabSz="914400" rtl="1" eaLnBrk="1" fontAlgn="auto" latinLnBrk="0" hangingPunct="1">
              <a:lnSpc>
                <a:spcPct val="100000"/>
              </a:lnSpc>
              <a:spcBef>
                <a:spcPts val="0"/>
              </a:spcBef>
              <a:spcAft>
                <a:spcPts val="0"/>
              </a:spcAft>
              <a:buClrTx/>
              <a:buSzTx/>
              <a:buFontTx/>
              <a:buNone/>
              <a:tabLst/>
              <a:defRPr/>
            </a:pPr>
            <a:endParaRPr lang="fa-IR" dirty="0" smtClean="0"/>
          </a:p>
          <a:p>
            <a:pPr marL="0" marR="0" indent="0" algn="r" defTabSz="914400" rtl="1" eaLnBrk="1" fontAlgn="auto" latinLnBrk="0" hangingPunct="1">
              <a:lnSpc>
                <a:spcPct val="100000"/>
              </a:lnSpc>
              <a:spcBef>
                <a:spcPts val="0"/>
              </a:spcBef>
              <a:spcAft>
                <a:spcPts val="0"/>
              </a:spcAft>
              <a:buClrTx/>
              <a:buSzTx/>
              <a:buFontTx/>
              <a:buNone/>
              <a:tabLst/>
              <a:defRPr/>
            </a:pPr>
            <a:r>
              <a:rPr lang="fa-IR" dirty="0" smtClean="0"/>
              <a:t>2= </a:t>
            </a:r>
            <a:r>
              <a:rPr lang="en-US" dirty="0" smtClean="0"/>
              <a:t>Albany, New York, Goods Movement Advisory Committee</a:t>
            </a:r>
            <a:r>
              <a:rPr lang="fa-IR" dirty="0" smtClean="0"/>
              <a:t> = ملاقات هایی میان برنامه ریزان حمل و نقل کالا، پیمانکاران خصوصی جهت به اشتراک گذاشتن اطلاعات پیرامون مسایل حمل و نقل کالا</a:t>
            </a:r>
          </a:p>
          <a:p>
            <a:pPr marL="0" marR="0" indent="0" algn="r" defTabSz="914400" rtl="1" eaLnBrk="1" fontAlgn="auto" latinLnBrk="0" hangingPunct="1">
              <a:lnSpc>
                <a:spcPct val="100000"/>
              </a:lnSpc>
              <a:spcBef>
                <a:spcPts val="0"/>
              </a:spcBef>
              <a:spcAft>
                <a:spcPts val="0"/>
              </a:spcAft>
              <a:buClrTx/>
              <a:buSzTx/>
              <a:buFontTx/>
              <a:buNone/>
              <a:tabLst/>
              <a:defRPr/>
            </a:pPr>
            <a:endParaRPr lang="fa-IR" dirty="0" smtClean="0"/>
          </a:p>
          <a:p>
            <a:pPr marL="0" marR="0" indent="0" algn="r" defTabSz="914400" rtl="1" eaLnBrk="1" fontAlgn="auto" latinLnBrk="0" hangingPunct="1">
              <a:lnSpc>
                <a:spcPct val="100000"/>
              </a:lnSpc>
              <a:spcBef>
                <a:spcPts val="0"/>
              </a:spcBef>
              <a:spcAft>
                <a:spcPts val="0"/>
              </a:spcAft>
              <a:buClrTx/>
              <a:buSzTx/>
              <a:buFontTx/>
              <a:buNone/>
              <a:tabLst/>
              <a:defRPr/>
            </a:pPr>
            <a:endParaRPr lang="fa-IR" dirty="0" smtClean="0"/>
          </a:p>
          <a:p>
            <a:pPr marL="0" marR="0" indent="0" algn="r" defTabSz="914400" rtl="1" eaLnBrk="1" fontAlgn="auto" latinLnBrk="0" hangingPunct="1">
              <a:lnSpc>
                <a:spcPct val="100000"/>
              </a:lnSpc>
              <a:spcBef>
                <a:spcPts val="0"/>
              </a:spcBef>
              <a:spcAft>
                <a:spcPts val="0"/>
              </a:spcAft>
              <a:buClrTx/>
              <a:buSzTx/>
              <a:buFontTx/>
              <a:buNone/>
              <a:tabLst/>
              <a:defRPr/>
            </a:pPr>
            <a:r>
              <a:rPr lang="fa-IR" dirty="0" smtClean="0"/>
              <a:t>3=</a:t>
            </a:r>
            <a:r>
              <a:rPr lang="en-US" dirty="0" smtClean="0"/>
              <a:t>Oregon Freight Advisory Committee</a:t>
            </a:r>
            <a:r>
              <a:rPr lang="fa-IR" dirty="0" smtClean="0"/>
              <a:t>(کمیته مشورتی حمل و نقل اورگان) = این کمیته با اهداف هماهنگی بیشتر بخش خصوصی و دولتی پیرامون مسایل حمل و نقل کالا، استفاده از تحرکات حمل و نقل کالا جهت بهبود و رفاه اقتصادی ایالت اورگان و ارتباط اولویت های منطقه ای در حمل و نقل کالا با سایر سازمان های درگیر این نوع حمل و نقل ایجاد شده است.</a:t>
            </a:r>
          </a:p>
          <a:p>
            <a:pPr marL="0" marR="0" indent="0" algn="r" defTabSz="914400" rtl="1" eaLnBrk="1" fontAlgn="auto" latinLnBrk="0" hangingPunct="1">
              <a:lnSpc>
                <a:spcPct val="100000"/>
              </a:lnSpc>
              <a:spcBef>
                <a:spcPts val="0"/>
              </a:spcBef>
              <a:spcAft>
                <a:spcPts val="0"/>
              </a:spcAft>
              <a:buClrTx/>
              <a:buSzTx/>
              <a:buFontTx/>
              <a:buNone/>
              <a:tabLst/>
              <a:defRPr/>
            </a:pPr>
            <a:endParaRPr lang="fa-IR" dirty="0" smtClean="0"/>
          </a:p>
          <a:p>
            <a:pPr algn="r" rtl="1"/>
            <a:endParaRPr lang="en-US" dirty="0"/>
          </a:p>
        </p:txBody>
      </p:sp>
      <p:sp>
        <p:nvSpPr>
          <p:cNvPr id="4" name="Slide Number Placeholder 3"/>
          <p:cNvSpPr>
            <a:spLocks noGrp="1"/>
          </p:cNvSpPr>
          <p:nvPr>
            <p:ph type="sldNum" sz="quarter" idx="10"/>
          </p:nvPr>
        </p:nvSpPr>
        <p:spPr/>
        <p:txBody>
          <a:bodyPr/>
          <a:lstStyle/>
          <a:p>
            <a:fld id="{6B63F5F0-92DA-4D5C-8293-514BE1778177}" type="slidenum">
              <a:rPr lang="en-US" smtClean="0"/>
              <a:t>41</a:t>
            </a:fld>
            <a:endParaRPr lang="en-US"/>
          </a:p>
        </p:txBody>
      </p:sp>
    </p:spTree>
    <p:extLst>
      <p:ext uri="{BB962C8B-B14F-4D97-AF65-F5344CB8AC3E}">
        <p14:creationId xmlns:p14="http://schemas.microsoft.com/office/powerpoint/2010/main" val="40020091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a-IR" dirty="0" smtClean="0"/>
              <a:t>این تاثیرات باید در ابتدای هر برنامه ریزی حمل و نقلی مورد توجه قرار گیرد.</a:t>
            </a:r>
          </a:p>
          <a:p>
            <a:endParaRPr lang="en-US" dirty="0"/>
          </a:p>
        </p:txBody>
      </p:sp>
      <p:sp>
        <p:nvSpPr>
          <p:cNvPr id="4" name="Slide Number Placeholder 3"/>
          <p:cNvSpPr>
            <a:spLocks noGrp="1"/>
          </p:cNvSpPr>
          <p:nvPr>
            <p:ph type="sldNum" sz="quarter" idx="10"/>
          </p:nvPr>
        </p:nvSpPr>
        <p:spPr/>
        <p:txBody>
          <a:bodyPr/>
          <a:lstStyle/>
          <a:p>
            <a:fld id="{6B63F5F0-92DA-4D5C-8293-514BE1778177}" type="slidenum">
              <a:rPr lang="en-US" smtClean="0"/>
              <a:t>45</a:t>
            </a:fld>
            <a:endParaRPr lang="en-US"/>
          </a:p>
        </p:txBody>
      </p:sp>
    </p:spTree>
    <p:extLst>
      <p:ext uri="{BB962C8B-B14F-4D97-AF65-F5344CB8AC3E}">
        <p14:creationId xmlns:p14="http://schemas.microsoft.com/office/powerpoint/2010/main" val="17512688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dirty="0" smtClean="0"/>
              <a:t>حمل و نقل کالا مانند تمامی انواع دیگرحمل و نقل به برنامه ریزی نیاز دارد. این برنامه ممکن است به صورت جامع انجام شود و یا توسط نهاد های بخصوص برای یک مد بخصوص انجام پذیرد مانند برنامه ریزی پارکینگ حمل و نقل جاده ای کالا و .....</a:t>
            </a:r>
          </a:p>
          <a:p>
            <a:pPr algn="r" rtl="1"/>
            <a:endParaRPr lang="en-US" dirty="0"/>
          </a:p>
        </p:txBody>
      </p:sp>
      <p:sp>
        <p:nvSpPr>
          <p:cNvPr id="4" name="Slide Number Placeholder 3"/>
          <p:cNvSpPr>
            <a:spLocks noGrp="1"/>
          </p:cNvSpPr>
          <p:nvPr>
            <p:ph type="sldNum" sz="quarter" idx="10"/>
          </p:nvPr>
        </p:nvSpPr>
        <p:spPr/>
        <p:txBody>
          <a:bodyPr/>
          <a:lstStyle/>
          <a:p>
            <a:fld id="{6B63F5F0-92DA-4D5C-8293-514BE1778177}" type="slidenum">
              <a:rPr lang="en-US" smtClean="0"/>
              <a:t>47</a:t>
            </a:fld>
            <a:endParaRPr lang="en-US"/>
          </a:p>
        </p:txBody>
      </p:sp>
    </p:spTree>
    <p:extLst>
      <p:ext uri="{BB962C8B-B14F-4D97-AF65-F5344CB8AC3E}">
        <p14:creationId xmlns:p14="http://schemas.microsoft.com/office/powerpoint/2010/main" val="36623481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dirty="0" smtClean="0"/>
              <a:t>به طور کلی در سیاست های اصلی حمل و نقل آمریکا به سمت استفاده بیشتر از سیستم های دیگر حمل و نقل کالا به خصوص حمل و نقل ریلی پیش رفته است و این امر به دلیل ملاحظات زیست محیطی و ظرفیت جاده ها بوده است.</a:t>
            </a:r>
            <a:endParaRPr lang="en-US" dirty="0" smtClean="0"/>
          </a:p>
          <a:p>
            <a:pPr marL="0" marR="0" indent="0" algn="r" defTabSz="914400" rtl="1" eaLnBrk="1" fontAlgn="auto" latinLnBrk="0" hangingPunct="1">
              <a:lnSpc>
                <a:spcPct val="100000"/>
              </a:lnSpc>
              <a:spcBef>
                <a:spcPts val="0"/>
              </a:spcBef>
              <a:spcAft>
                <a:spcPts val="0"/>
              </a:spcAft>
              <a:buClrTx/>
              <a:buSzTx/>
              <a:buFontTx/>
              <a:buNone/>
              <a:tabLst/>
              <a:defRPr/>
            </a:pPr>
            <a:endParaRPr lang="en-US" dirty="0" smtClean="0"/>
          </a:p>
          <a:p>
            <a:pPr algn="r" rtl="1"/>
            <a:r>
              <a:rPr lang="fa-IR" dirty="0" smtClean="0"/>
              <a:t>در سیستم حمل و نقل جاده ای کالا حدود 2.4 میلیون کامیون (شخصی و اجاره ای) وجود دارد که باری به ارزش 12 تریلیون دلار و وزنی بالغ بر 13.8 میلیارد تن را در سال جابجا میکند.</a:t>
            </a:r>
            <a:endParaRPr lang="en-US" dirty="0" smtClean="0"/>
          </a:p>
          <a:p>
            <a:pPr algn="r" rtl="1"/>
            <a:endParaRPr lang="fa-IR" dirty="0" smtClean="0"/>
          </a:p>
          <a:p>
            <a:pPr algn="r" rtl="1"/>
            <a:r>
              <a:rPr lang="fa-IR" dirty="0" smtClean="0"/>
              <a:t>2 تاثیر اساسی این نوع حمل و نقل کالا بر روی مناطق شهری و جاده ها عبارت اند از:</a:t>
            </a:r>
          </a:p>
          <a:p>
            <a:pPr algn="r" rtl="1"/>
            <a:r>
              <a:rPr lang="fa-IR" dirty="0" smtClean="0"/>
              <a:t>الف= تاثیر بر روی ظرفیت جاده ها (فضای بیشتری نسبت به اتومبیل های شخصی اشغال میکنند.)</a:t>
            </a:r>
          </a:p>
          <a:p>
            <a:pPr algn="r" rtl="1"/>
            <a:r>
              <a:rPr lang="fa-IR" dirty="0" smtClean="0"/>
              <a:t>ب= ازدحام بیشتر و کاهش امنیت جاده ها به خصوص در مسیرهای محلی</a:t>
            </a:r>
          </a:p>
          <a:p>
            <a:pPr marL="0" marR="0" indent="0" algn="r" defTabSz="914400" rtl="1" eaLnBrk="1" fontAlgn="auto" latinLnBrk="0" hangingPunct="1">
              <a:lnSpc>
                <a:spcPct val="100000"/>
              </a:lnSpc>
              <a:spcBef>
                <a:spcPts val="0"/>
              </a:spcBef>
              <a:spcAft>
                <a:spcPts val="0"/>
              </a:spcAft>
              <a:buClrTx/>
              <a:buSzTx/>
              <a:buFontTx/>
              <a:buNone/>
              <a:tabLst/>
              <a:defRPr/>
            </a:pPr>
            <a:endParaRPr lang="en-US" dirty="0" smtClean="0"/>
          </a:p>
          <a:p>
            <a:pPr algn="r" rtl="1"/>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48</a:t>
            </a:fld>
            <a:endParaRPr lang="en-US" dirty="0"/>
          </a:p>
        </p:txBody>
      </p:sp>
    </p:spTree>
    <p:extLst>
      <p:ext uri="{BB962C8B-B14F-4D97-AF65-F5344CB8AC3E}">
        <p14:creationId xmlns:p14="http://schemas.microsoft.com/office/powerpoint/2010/main" val="18660319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dirty="0" smtClean="0"/>
              <a:t>هر مد حمل و نقل کالا تاریخچه مربوط به خود را دارد و به صورت جداگانه ای روند رشد خود را پشت سر گذاشته است.برخی از ویژگی های هریک از این مد ها در ادامه آورده شده است.</a:t>
            </a:r>
            <a:endParaRPr lang="en-US" dirty="0" smtClean="0"/>
          </a:p>
          <a:p>
            <a:pPr algn="r" rtl="1"/>
            <a:endParaRPr lang="en-US" dirty="0"/>
          </a:p>
        </p:txBody>
      </p:sp>
      <p:sp>
        <p:nvSpPr>
          <p:cNvPr id="4" name="Slide Number Placeholder 3"/>
          <p:cNvSpPr>
            <a:spLocks noGrp="1"/>
          </p:cNvSpPr>
          <p:nvPr>
            <p:ph type="sldNum" sz="quarter" idx="10"/>
          </p:nvPr>
        </p:nvSpPr>
        <p:spPr/>
        <p:txBody>
          <a:bodyPr/>
          <a:lstStyle/>
          <a:p>
            <a:fld id="{6B63F5F0-92DA-4D5C-8293-514BE1778177}" type="slidenum">
              <a:rPr lang="en-US" smtClean="0"/>
              <a:t>5</a:t>
            </a:fld>
            <a:endParaRPr lang="en-US"/>
          </a:p>
        </p:txBody>
      </p:sp>
    </p:spTree>
    <p:extLst>
      <p:ext uri="{BB962C8B-B14F-4D97-AF65-F5344CB8AC3E}">
        <p14:creationId xmlns:p14="http://schemas.microsoft.com/office/powerpoint/2010/main" val="9381738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dirty="0" smtClean="0"/>
              <a:t>به طور کلی در سیاست های اصلی حمل و نقل آمریکا به سمت استفاده بیشتر از سیستم های دیگر حمل و نقل کالا به خصوص حمل و نقل ریلی پیش رفته است و این امر به دلیل ملاحظات زیست محیطی و ظرفیت جاده ها بوده است.</a:t>
            </a:r>
            <a:endParaRPr lang="en-US" dirty="0" smtClean="0"/>
          </a:p>
          <a:p>
            <a:pPr marL="0" marR="0" indent="0" algn="r" defTabSz="914400" rtl="1" eaLnBrk="1" fontAlgn="auto" latinLnBrk="0" hangingPunct="1">
              <a:lnSpc>
                <a:spcPct val="100000"/>
              </a:lnSpc>
              <a:spcBef>
                <a:spcPts val="0"/>
              </a:spcBef>
              <a:spcAft>
                <a:spcPts val="0"/>
              </a:spcAft>
              <a:buClrTx/>
              <a:buSzTx/>
              <a:buFontTx/>
              <a:buNone/>
              <a:tabLst/>
              <a:defRPr/>
            </a:pPr>
            <a:endParaRPr lang="en-US" dirty="0" smtClean="0"/>
          </a:p>
          <a:p>
            <a:pPr algn="r" rtl="1"/>
            <a:r>
              <a:rPr lang="fa-IR" dirty="0" smtClean="0"/>
              <a:t>در سیستم حمل و نقل جاده ای کالا حدود 2.4 میلیون کامیون (شخصی و اجاره ای) وجود دارد که باری به ارزش 12 تریلیون دلار و وزنی بالغ بر 13.8 میلیارد تن را در سال جابجا میکند.</a:t>
            </a:r>
            <a:endParaRPr lang="en-US" dirty="0" smtClean="0"/>
          </a:p>
          <a:p>
            <a:pPr algn="r" rtl="1"/>
            <a:endParaRPr lang="fa-IR" dirty="0" smtClean="0"/>
          </a:p>
          <a:p>
            <a:pPr algn="r" rtl="1"/>
            <a:r>
              <a:rPr lang="fa-IR" dirty="0" smtClean="0"/>
              <a:t>2 تاثیر اساسی این نوع حمل و نقل کالا بر روی مناطق شهری و جاده ها عبارت اند از:</a:t>
            </a:r>
          </a:p>
          <a:p>
            <a:pPr algn="r" rtl="1"/>
            <a:r>
              <a:rPr lang="fa-IR" dirty="0" smtClean="0"/>
              <a:t>الف= تاثیر بر روی ظرفیت جاده ها (فضای بیشتری نسبت به اتومبیل های شخصی اشغال میکنند.)</a:t>
            </a:r>
          </a:p>
          <a:p>
            <a:pPr algn="r" rtl="1"/>
            <a:r>
              <a:rPr lang="fa-IR" dirty="0" smtClean="0"/>
              <a:t>ب= ازدحام بیشتر و کاهش امنیت جاده ها به خصوص در مسیرهای محلی</a:t>
            </a:r>
          </a:p>
          <a:p>
            <a:pPr marL="0" marR="0" indent="0" algn="r" defTabSz="914400" rtl="1" eaLnBrk="1" fontAlgn="auto" latinLnBrk="0" hangingPunct="1">
              <a:lnSpc>
                <a:spcPct val="100000"/>
              </a:lnSpc>
              <a:spcBef>
                <a:spcPts val="0"/>
              </a:spcBef>
              <a:spcAft>
                <a:spcPts val="0"/>
              </a:spcAft>
              <a:buClrTx/>
              <a:buSzTx/>
              <a:buFontTx/>
              <a:buNone/>
              <a:tabLst/>
              <a:defRPr/>
            </a:pPr>
            <a:endParaRPr lang="en-US" dirty="0" smtClean="0"/>
          </a:p>
          <a:p>
            <a:pPr algn="r" rtl="1"/>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7</a:t>
            </a:fld>
            <a:endParaRPr lang="en-US" dirty="0"/>
          </a:p>
        </p:txBody>
      </p:sp>
    </p:spTree>
    <p:extLst>
      <p:ext uri="{BB962C8B-B14F-4D97-AF65-F5344CB8AC3E}">
        <p14:creationId xmlns:p14="http://schemas.microsoft.com/office/powerpoint/2010/main" val="30688584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t>حمل و نقل کالا توسط ریل طیف گسترده ای از حمل و نقل کالا را از کالاهای تولیدی تا منابع فله ای در ایالات متحده تشکیل می دهد.</a:t>
            </a:r>
          </a:p>
          <a:p>
            <a:pPr algn="r" rtl="1"/>
            <a:endParaRPr lang="fa-IR" dirty="0" smtClean="0"/>
          </a:p>
          <a:p>
            <a:pPr algn="r" rtl="1"/>
            <a:r>
              <a:rPr lang="fa-IR" dirty="0" smtClean="0"/>
              <a:t>این مد حمل و نقلی حدود 3 درصد از ارزش کل کالا ها و 11 درصد از وزن کل کالاهای جابجا شده در ایالات متحده را تشکیل میدهد.</a:t>
            </a:r>
          </a:p>
          <a:p>
            <a:pPr algn="r" rtl="1"/>
            <a:endParaRPr lang="fa-IR" dirty="0" smtClean="0"/>
          </a:p>
          <a:p>
            <a:pPr algn="r" rtl="1"/>
            <a:r>
              <a:rPr lang="fa-IR" dirty="0" smtClean="0"/>
              <a:t>تاثیرات این مد حمل و نقلی عبارت است از:</a:t>
            </a:r>
          </a:p>
          <a:p>
            <a:pPr marL="0" indent="0" algn="r" rtl="1">
              <a:buNone/>
            </a:pPr>
            <a:r>
              <a:rPr lang="fa-IR" dirty="0" smtClean="0"/>
              <a:t>خطوط راه اهن بین المللی میتواند باعث تشویق حمل و نقل کالا های جاده ای در سطح محلی شده و دوباره باعث ازدحام شود</a:t>
            </a:r>
          </a:p>
          <a:p>
            <a:pPr marL="0" indent="0" algn="r" rtl="1">
              <a:buNone/>
            </a:pPr>
            <a:endParaRPr lang="fa-IR" dirty="0" smtClean="0"/>
          </a:p>
          <a:p>
            <a:pPr algn="r" rtl="1"/>
            <a:r>
              <a:rPr lang="fa-IR" dirty="0" smtClean="0"/>
              <a:t>به طور کلی یکی از مهمترین عوامل تاثیر گذار در اقتصاد ایالات متحده استفاده از این مد حمل و نقلی کالا است. از اواسط سال 2010 این مد حمل و نقلی توسعه پیدا کرد و حجم بیشتری از کالا را توسط خود جابجا میکرده است.</a:t>
            </a:r>
            <a:endParaRPr lang="en-US" dirty="0" smtClean="0"/>
          </a:p>
          <a:p>
            <a:endParaRPr lang="en-US" dirty="0"/>
          </a:p>
        </p:txBody>
      </p:sp>
      <p:sp>
        <p:nvSpPr>
          <p:cNvPr id="4" name="Slide Number Placeholder 3"/>
          <p:cNvSpPr>
            <a:spLocks noGrp="1"/>
          </p:cNvSpPr>
          <p:nvPr>
            <p:ph type="sldNum" sz="quarter" idx="10"/>
          </p:nvPr>
        </p:nvSpPr>
        <p:spPr/>
        <p:txBody>
          <a:bodyPr/>
          <a:lstStyle/>
          <a:p>
            <a:fld id="{6B63F5F0-92DA-4D5C-8293-514BE1778177}" type="slidenum">
              <a:rPr lang="en-US" smtClean="0"/>
              <a:t>9</a:t>
            </a:fld>
            <a:endParaRPr lang="en-US"/>
          </a:p>
        </p:txBody>
      </p:sp>
    </p:spTree>
    <p:extLst>
      <p:ext uri="{BB962C8B-B14F-4D97-AF65-F5344CB8AC3E}">
        <p14:creationId xmlns:p14="http://schemas.microsoft.com/office/powerpoint/2010/main" val="10957812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t>نوامبر 1910 در امریکا (محموله پوشاک 105 کیلومتر)</a:t>
            </a:r>
          </a:p>
          <a:p>
            <a:pPr algn="r" rtl="1"/>
            <a:endParaRPr lang="fa-IR" dirty="0" smtClean="0"/>
          </a:p>
          <a:p>
            <a:pPr algn="r" rtl="1"/>
            <a:endParaRPr lang="fa-IR" dirty="0" smtClean="0"/>
          </a:p>
          <a:p>
            <a:pPr algn="r" rtl="1"/>
            <a:endParaRPr lang="en-US" dirty="0"/>
          </a:p>
        </p:txBody>
      </p:sp>
      <p:sp>
        <p:nvSpPr>
          <p:cNvPr id="4" name="Slide Number Placeholder 3"/>
          <p:cNvSpPr>
            <a:spLocks noGrp="1"/>
          </p:cNvSpPr>
          <p:nvPr>
            <p:ph type="sldNum" sz="quarter" idx="10"/>
          </p:nvPr>
        </p:nvSpPr>
        <p:spPr/>
        <p:txBody>
          <a:bodyPr/>
          <a:lstStyle/>
          <a:p>
            <a:fld id="{6B63F5F0-92DA-4D5C-8293-514BE1778177}" type="slidenum">
              <a:rPr lang="en-US" smtClean="0"/>
              <a:t>13</a:t>
            </a:fld>
            <a:endParaRPr lang="en-US"/>
          </a:p>
        </p:txBody>
      </p:sp>
    </p:spTree>
    <p:extLst>
      <p:ext uri="{BB962C8B-B14F-4D97-AF65-F5344CB8AC3E}">
        <p14:creationId xmlns:p14="http://schemas.microsoft.com/office/powerpoint/2010/main" val="20785069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رشد میزان جابجایی کالا تاثیر زیادی بر روی سیستم حمل و نقل گذاشته است.وسایل بزرگتر و سنگین تر آسیب بیشتری بر روی تاسیسات و شبکه حمل و نقل میگذارد </a:t>
            </a:r>
            <a:endParaRPr lang="en-US" dirty="0"/>
          </a:p>
        </p:txBody>
      </p:sp>
      <p:sp>
        <p:nvSpPr>
          <p:cNvPr id="4" name="Slide Number Placeholder 3"/>
          <p:cNvSpPr>
            <a:spLocks noGrp="1"/>
          </p:cNvSpPr>
          <p:nvPr>
            <p:ph type="sldNum" sz="quarter" idx="10"/>
          </p:nvPr>
        </p:nvSpPr>
        <p:spPr/>
        <p:txBody>
          <a:bodyPr/>
          <a:lstStyle/>
          <a:p>
            <a:fld id="{6B63F5F0-92DA-4D5C-8293-514BE1778177}" type="slidenum">
              <a:rPr lang="en-US" smtClean="0"/>
              <a:t>16</a:t>
            </a:fld>
            <a:endParaRPr lang="en-US"/>
          </a:p>
        </p:txBody>
      </p:sp>
    </p:spTree>
    <p:extLst>
      <p:ext uri="{BB962C8B-B14F-4D97-AF65-F5344CB8AC3E}">
        <p14:creationId xmlns:p14="http://schemas.microsoft.com/office/powerpoint/2010/main" val="13833371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t>1- جریان ترافیک و ازدحام</a:t>
            </a:r>
          </a:p>
          <a:p>
            <a:pPr algn="r" rtl="1"/>
            <a:r>
              <a:rPr lang="en-US" dirty="0" smtClean="0"/>
              <a:t>Volume </a:t>
            </a:r>
            <a:r>
              <a:rPr lang="fa-IR" dirty="0" smtClean="0"/>
              <a:t>حجم بالای کامیون های موجود در جاده، ظرفیت جاده ای موجود برای سایر کاربران حمل و نقل را تحت تاثیر قرار می دهد</a:t>
            </a:r>
          </a:p>
          <a:p>
            <a:pPr algn="r" rtl="1"/>
            <a:endParaRPr lang="fa-IR" dirty="0" smtClean="0"/>
          </a:p>
          <a:p>
            <a:pPr algn="r" rtl="1"/>
            <a:r>
              <a:rPr lang="fa-IR" dirty="0" smtClean="0"/>
              <a:t> </a:t>
            </a:r>
            <a:r>
              <a:rPr lang="en-US" dirty="0" smtClean="0"/>
              <a:t>Operational characteristics</a:t>
            </a:r>
            <a:r>
              <a:rPr lang="fa-IR" dirty="0" smtClean="0"/>
              <a:t> = زمان لازم جهت افزایش و کاهش سرعت در وسایل نقلیه باربر نسبت به وسایل شخصی مسافربر تفادت دارد.</a:t>
            </a:r>
          </a:p>
          <a:p>
            <a:pPr algn="r" rtl="1"/>
            <a:endParaRPr lang="fa-IR" dirty="0" smtClean="0"/>
          </a:p>
          <a:p>
            <a:pPr algn="r" rtl="1"/>
            <a:r>
              <a:rPr lang="en-US" dirty="0" smtClean="0"/>
              <a:t>Road geometrics</a:t>
            </a:r>
            <a:r>
              <a:rPr lang="fa-IR" dirty="0" smtClean="0"/>
              <a:t> = کامیون ها، مخصوصا کامیون های بزرگ، نیازمند عرض بیشتر خطوط و شعاع چرخش متفاوت اند.</a:t>
            </a:r>
          </a:p>
          <a:p>
            <a:pPr algn="r" rtl="1"/>
            <a:endParaRPr lang="fa-IR" dirty="0" smtClean="0"/>
          </a:p>
          <a:p>
            <a:pPr algn="r" rtl="1"/>
            <a:r>
              <a:rPr lang="en-US" dirty="0" smtClean="0"/>
              <a:t>Trucks at commercial and retail establishments</a:t>
            </a:r>
            <a:r>
              <a:rPr lang="fa-IR" dirty="0" smtClean="0"/>
              <a:t>= کامیون های بزرگ در حال بارگیری باعث مسدود شدن مسیر و ازدحام می شوند.</a:t>
            </a:r>
          </a:p>
          <a:p>
            <a:pPr algn="r" rtl="1"/>
            <a:endParaRPr lang="fa-IR" dirty="0" smtClean="0"/>
          </a:p>
          <a:p>
            <a:pPr algn="r" rtl="1"/>
            <a:r>
              <a:rPr lang="en-US" dirty="0" smtClean="0"/>
              <a:t>Truck parking on shoulders and ramp</a:t>
            </a:r>
            <a:r>
              <a:rPr lang="fa-IR" dirty="0" smtClean="0"/>
              <a:t> = عدم وجود پارکینگ های مناسب جهت پارک کامیون ها باعث پارک این وسایل در رمپ ها و مکان های نامناسب شده است.</a:t>
            </a:r>
          </a:p>
          <a:p>
            <a:endParaRPr lang="en-US" dirty="0"/>
          </a:p>
        </p:txBody>
      </p:sp>
      <p:sp>
        <p:nvSpPr>
          <p:cNvPr id="4" name="Slide Number Placeholder 3"/>
          <p:cNvSpPr>
            <a:spLocks noGrp="1"/>
          </p:cNvSpPr>
          <p:nvPr>
            <p:ph type="sldNum" sz="quarter" idx="10"/>
          </p:nvPr>
        </p:nvSpPr>
        <p:spPr/>
        <p:txBody>
          <a:bodyPr/>
          <a:lstStyle/>
          <a:p>
            <a:fld id="{6B63F5F0-92DA-4D5C-8293-514BE1778177}" type="slidenum">
              <a:rPr lang="en-US" smtClean="0"/>
              <a:t>18</a:t>
            </a:fld>
            <a:endParaRPr lang="en-US"/>
          </a:p>
        </p:txBody>
      </p:sp>
    </p:spTree>
    <p:extLst>
      <p:ext uri="{BB962C8B-B14F-4D97-AF65-F5344CB8AC3E}">
        <p14:creationId xmlns:p14="http://schemas.microsoft.com/office/powerpoint/2010/main" val="31322841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a-IR" dirty="0" smtClean="0"/>
              <a:t>این تاثیرات باید در ابتدای هر برنامه ریزی حمل و نقلی مورد توجه قرار گیرد.</a:t>
            </a:r>
          </a:p>
          <a:p>
            <a:endParaRPr lang="en-US" dirty="0"/>
          </a:p>
        </p:txBody>
      </p:sp>
      <p:sp>
        <p:nvSpPr>
          <p:cNvPr id="4" name="Slide Number Placeholder 3"/>
          <p:cNvSpPr>
            <a:spLocks noGrp="1"/>
          </p:cNvSpPr>
          <p:nvPr>
            <p:ph type="sldNum" sz="quarter" idx="10"/>
          </p:nvPr>
        </p:nvSpPr>
        <p:spPr/>
        <p:txBody>
          <a:bodyPr/>
          <a:lstStyle/>
          <a:p>
            <a:fld id="{6B63F5F0-92DA-4D5C-8293-514BE1778177}" type="slidenum">
              <a:rPr lang="en-US" smtClean="0"/>
              <a:t>20</a:t>
            </a:fld>
            <a:endParaRPr lang="en-US"/>
          </a:p>
        </p:txBody>
      </p:sp>
    </p:spTree>
    <p:extLst>
      <p:ext uri="{BB962C8B-B14F-4D97-AF65-F5344CB8AC3E}">
        <p14:creationId xmlns:p14="http://schemas.microsoft.com/office/powerpoint/2010/main" val="32741024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6356C3E-1D8C-41A9-8CEC-14319F5E92AC}" type="datetimeFigureOut">
              <a:rPr lang="en-US" smtClean="0"/>
              <a:t>10/10/2020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13298C-BEB7-47AB-8BB4-B9D3D63A5D9A}" type="slidenum">
              <a:rPr lang="en-US" smtClean="0"/>
              <a:t>‹#›</a:t>
            </a:fld>
            <a:endParaRPr lang="en-US"/>
          </a:p>
        </p:txBody>
      </p:sp>
    </p:spTree>
    <p:extLst>
      <p:ext uri="{BB962C8B-B14F-4D97-AF65-F5344CB8AC3E}">
        <p14:creationId xmlns:p14="http://schemas.microsoft.com/office/powerpoint/2010/main" val="27135104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6356C3E-1D8C-41A9-8CEC-14319F5E92AC}" type="datetimeFigureOut">
              <a:rPr lang="en-US" smtClean="0"/>
              <a:t>10/10/2020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13298C-BEB7-47AB-8BB4-B9D3D63A5D9A}" type="slidenum">
              <a:rPr lang="en-US" smtClean="0"/>
              <a:t>‹#›</a:t>
            </a:fld>
            <a:endParaRPr lang="en-US"/>
          </a:p>
        </p:txBody>
      </p:sp>
    </p:spTree>
    <p:extLst>
      <p:ext uri="{BB962C8B-B14F-4D97-AF65-F5344CB8AC3E}">
        <p14:creationId xmlns:p14="http://schemas.microsoft.com/office/powerpoint/2010/main" val="1380141768"/>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2"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6356C3E-1D8C-41A9-8CEC-14319F5E92AC}" type="datetimeFigureOut">
              <a:rPr lang="en-US" smtClean="0"/>
              <a:t>10/10/2020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13298C-BEB7-47AB-8BB4-B9D3D63A5D9A}" type="slidenum">
              <a:rPr lang="en-US" smtClean="0"/>
              <a:t>‹#›</a:t>
            </a:fld>
            <a:endParaRPr lang="en-US"/>
          </a:p>
        </p:txBody>
      </p:sp>
    </p:spTree>
    <p:extLst>
      <p:ext uri="{BB962C8B-B14F-4D97-AF65-F5344CB8AC3E}">
        <p14:creationId xmlns:p14="http://schemas.microsoft.com/office/powerpoint/2010/main" val="2521423697"/>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Blank01">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13915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General Slide">
    <p:spTree>
      <p:nvGrpSpPr>
        <p:cNvPr id="1" name=""/>
        <p:cNvGrpSpPr/>
        <p:nvPr/>
      </p:nvGrpSpPr>
      <p:grpSpPr>
        <a:xfrm>
          <a:off x="0" y="0"/>
          <a:ext cx="0" cy="0"/>
          <a:chOff x="0" y="0"/>
          <a:chExt cx="0" cy="0"/>
        </a:xfrm>
      </p:grpSpPr>
      <p:cxnSp>
        <p:nvCxnSpPr>
          <p:cNvPr id="3" name="Straight Connector 2"/>
          <p:cNvCxnSpPr/>
          <p:nvPr userDrawn="1"/>
        </p:nvCxnSpPr>
        <p:spPr>
          <a:xfrm>
            <a:off x="11513019" y="5205327"/>
            <a:ext cx="0" cy="645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userDrawn="1"/>
        </p:nvSpPr>
        <p:spPr>
          <a:xfrm>
            <a:off x="11353361" y="6291390"/>
            <a:ext cx="319318" cy="246221"/>
          </a:xfrm>
          <a:prstGeom prst="rect">
            <a:avLst/>
          </a:prstGeom>
          <a:noFill/>
        </p:spPr>
        <p:txBody>
          <a:bodyPr wrap="none" rtlCol="0">
            <a:spAutoFit/>
          </a:bodyPr>
          <a:lstStyle/>
          <a:p>
            <a:pPr algn="ctr"/>
            <a:fld id="{9F976047-6D8B-40E5-9820-BFA42EA4E19A}" type="slidenum">
              <a:rPr lang="en-US" sz="1000" smtClean="0">
                <a:solidFill>
                  <a:schemeClr val="tx1"/>
                </a:solidFill>
                <a:latin typeface="Source Sans Pro" panose="020B0503030403020204" pitchFamily="34" charset="0"/>
              </a:rPr>
              <a:pPr algn="ctr"/>
              <a:t>‹#›</a:t>
            </a:fld>
            <a:endParaRPr lang="en-US" sz="1800" dirty="0">
              <a:solidFill>
                <a:schemeClr val="tx1"/>
              </a:solidFill>
              <a:latin typeface="Source Sans Pro" panose="020B0503030403020204" pitchFamily="34" charset="0"/>
            </a:endParaRPr>
          </a:p>
        </p:txBody>
      </p:sp>
    </p:spTree>
    <p:extLst>
      <p:ext uri="{BB962C8B-B14F-4D97-AF65-F5344CB8AC3E}">
        <p14:creationId xmlns:p14="http://schemas.microsoft.com/office/powerpoint/2010/main" val="33898130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359791" y="335217"/>
            <a:ext cx="6656152" cy="6190488"/>
          </a:xfrm>
          <a:solidFill>
            <a:srgbClr val="F7F7F7"/>
          </a:solidFill>
        </p:spPr>
        <p:txBody>
          <a:bodyPr/>
          <a:lstStyle/>
          <a:p>
            <a:endParaRPr lang="en-US"/>
          </a:p>
        </p:txBody>
      </p:sp>
      <p:cxnSp>
        <p:nvCxnSpPr>
          <p:cNvPr id="3" name="Straight Connector 2"/>
          <p:cNvCxnSpPr/>
          <p:nvPr userDrawn="1"/>
        </p:nvCxnSpPr>
        <p:spPr>
          <a:xfrm>
            <a:off x="11513019" y="5205327"/>
            <a:ext cx="0" cy="645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userDrawn="1"/>
        </p:nvSpPr>
        <p:spPr>
          <a:xfrm>
            <a:off x="11353361" y="6291390"/>
            <a:ext cx="319318" cy="246221"/>
          </a:xfrm>
          <a:prstGeom prst="rect">
            <a:avLst/>
          </a:prstGeom>
          <a:noFill/>
        </p:spPr>
        <p:txBody>
          <a:bodyPr wrap="none" rtlCol="0">
            <a:spAutoFit/>
          </a:bodyPr>
          <a:lstStyle/>
          <a:p>
            <a:pPr algn="ctr"/>
            <a:fld id="{9F976047-6D8B-40E5-9820-BFA42EA4E19A}" type="slidenum">
              <a:rPr lang="en-US" sz="1000" smtClean="0">
                <a:solidFill>
                  <a:schemeClr val="tx1"/>
                </a:solidFill>
                <a:latin typeface="Source Sans Pro" panose="020B0503030403020204" pitchFamily="34" charset="0"/>
              </a:rPr>
              <a:pPr algn="ctr"/>
              <a:t>‹#›</a:t>
            </a:fld>
            <a:endParaRPr lang="en-US" sz="1800" dirty="0">
              <a:solidFill>
                <a:schemeClr val="tx1"/>
              </a:solidFill>
              <a:latin typeface="Source Sans Pro" panose="020B0503030403020204" pitchFamily="34" charset="0"/>
            </a:endParaRPr>
          </a:p>
        </p:txBody>
      </p:sp>
    </p:spTree>
    <p:extLst>
      <p:ext uri="{BB962C8B-B14F-4D97-AF65-F5344CB8AC3E}">
        <p14:creationId xmlns:p14="http://schemas.microsoft.com/office/powerpoint/2010/main" val="2967350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4923471" y="335217"/>
            <a:ext cx="6656152" cy="6190488"/>
          </a:xfrm>
          <a:solidFill>
            <a:srgbClr val="F7F7F7"/>
          </a:solidFill>
        </p:spPr>
        <p:txBody>
          <a:bodyPr/>
          <a:lstStyle/>
          <a:p>
            <a:endParaRPr lang="en-US"/>
          </a:p>
        </p:txBody>
      </p:sp>
    </p:spTree>
    <p:extLst>
      <p:ext uri="{BB962C8B-B14F-4D97-AF65-F5344CB8AC3E}">
        <p14:creationId xmlns:p14="http://schemas.microsoft.com/office/powerpoint/2010/main" val="3202832318"/>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11_Custom Layout">
    <p:spTree>
      <p:nvGrpSpPr>
        <p:cNvPr id="1" name=""/>
        <p:cNvGrpSpPr/>
        <p:nvPr/>
      </p:nvGrpSpPr>
      <p:grpSpPr>
        <a:xfrm>
          <a:off x="0" y="0"/>
          <a:ext cx="0" cy="0"/>
          <a:chOff x="0" y="0"/>
          <a:chExt cx="0" cy="0"/>
        </a:xfrm>
      </p:grpSpPr>
      <p:sp>
        <p:nvSpPr>
          <p:cNvPr id="26" name="Shape 26"/>
          <p:cNvSpPr>
            <a:spLocks noGrp="1"/>
          </p:cNvSpPr>
          <p:nvPr>
            <p:ph type="pic" idx="13"/>
          </p:nvPr>
        </p:nvSpPr>
        <p:spPr>
          <a:xfrm>
            <a:off x="359791" y="332295"/>
            <a:ext cx="11472420" cy="6193410"/>
          </a:xfrm>
          <a:prstGeom prst="rect">
            <a:avLst/>
          </a:prstGeom>
          <a:solidFill>
            <a:srgbClr val="F7F7F7"/>
          </a:solidFill>
        </p:spPr>
        <p:txBody>
          <a:bodyPr lIns="91439" rIns="91439">
            <a:noAutofit/>
          </a:bodyPr>
          <a:lstStyle/>
          <a:p>
            <a:endParaRPr/>
          </a:p>
        </p:txBody>
      </p:sp>
    </p:spTree>
    <p:extLst>
      <p:ext uri="{BB962C8B-B14F-4D97-AF65-F5344CB8AC3E}">
        <p14:creationId xmlns:p14="http://schemas.microsoft.com/office/powerpoint/2010/main" val="1976817985"/>
      </p:ext>
    </p:extLst>
  </p:cSld>
  <p:clrMapOvr>
    <a:masterClrMapping/>
  </p:clrMapOvr>
  <p:transition spd="med"/>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Half_bg">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598490" y="0"/>
            <a:ext cx="11006137" cy="4364182"/>
          </a:xfrm>
          <a:solidFill>
            <a:srgbClr val="F7F7F7"/>
          </a:solidFill>
        </p:spPr>
        <p:txBody>
          <a:bodyPr/>
          <a:lstStyle/>
          <a:p>
            <a:endParaRPr lang="en-US"/>
          </a:p>
        </p:txBody>
      </p:sp>
      <p:cxnSp>
        <p:nvCxnSpPr>
          <p:cNvPr id="9" name="Straight Connector 8"/>
          <p:cNvCxnSpPr/>
          <p:nvPr userDrawn="1"/>
        </p:nvCxnSpPr>
        <p:spPr>
          <a:xfrm>
            <a:off x="11513019" y="5205327"/>
            <a:ext cx="0" cy="645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11353361" y="6291390"/>
            <a:ext cx="319318" cy="246221"/>
          </a:xfrm>
          <a:prstGeom prst="rect">
            <a:avLst/>
          </a:prstGeom>
          <a:noFill/>
        </p:spPr>
        <p:txBody>
          <a:bodyPr wrap="none" rtlCol="0">
            <a:spAutoFit/>
          </a:bodyPr>
          <a:lstStyle/>
          <a:p>
            <a:pPr algn="ctr"/>
            <a:fld id="{9F976047-6D8B-40E5-9820-BFA42EA4E19A}" type="slidenum">
              <a:rPr lang="en-US" sz="1000" smtClean="0">
                <a:solidFill>
                  <a:schemeClr val="tx1"/>
                </a:solidFill>
                <a:latin typeface="Source Sans Pro" panose="020B0503030403020204" pitchFamily="34" charset="0"/>
              </a:rPr>
              <a:pPr algn="ctr"/>
              <a:t>‹#›</a:t>
            </a:fld>
            <a:endParaRPr lang="en-US" sz="1800" dirty="0">
              <a:solidFill>
                <a:schemeClr val="tx1"/>
              </a:solidFill>
              <a:latin typeface="Source Sans Pro" panose="020B0503030403020204" pitchFamily="34" charset="0"/>
            </a:endParaRPr>
          </a:p>
        </p:txBody>
      </p:sp>
    </p:spTree>
    <p:extLst>
      <p:ext uri="{BB962C8B-B14F-4D97-AF65-F5344CB8AC3E}">
        <p14:creationId xmlns:p14="http://schemas.microsoft.com/office/powerpoint/2010/main" val="2904209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13" name="Picture Placeholder 9"/>
          <p:cNvSpPr>
            <a:spLocks noGrp="1"/>
          </p:cNvSpPr>
          <p:nvPr>
            <p:ph type="pic" sz="quarter" idx="10"/>
          </p:nvPr>
        </p:nvSpPr>
        <p:spPr>
          <a:xfrm>
            <a:off x="4657428" y="2997220"/>
            <a:ext cx="1042416" cy="1042416"/>
          </a:xfrm>
          <a:prstGeom prst="ellipse">
            <a:avLst/>
          </a:prstGeom>
          <a:solidFill>
            <a:srgbClr val="F7F7F7"/>
          </a:solidFill>
        </p:spPr>
        <p:txBody>
          <a:bodyPr/>
          <a:lstStyle/>
          <a:p>
            <a:endParaRPr lang="en-US" dirty="0"/>
          </a:p>
        </p:txBody>
      </p:sp>
      <p:sp>
        <p:nvSpPr>
          <p:cNvPr id="14" name="Picture Placeholder 9"/>
          <p:cNvSpPr>
            <a:spLocks noGrp="1"/>
          </p:cNvSpPr>
          <p:nvPr>
            <p:ph type="pic" sz="quarter" idx="11"/>
          </p:nvPr>
        </p:nvSpPr>
        <p:spPr>
          <a:xfrm>
            <a:off x="6550108" y="1394568"/>
            <a:ext cx="1042416" cy="1042416"/>
          </a:xfrm>
          <a:prstGeom prst="ellipse">
            <a:avLst/>
          </a:prstGeom>
          <a:solidFill>
            <a:srgbClr val="F7F7F7"/>
          </a:solidFill>
        </p:spPr>
        <p:txBody>
          <a:bodyPr/>
          <a:lstStyle/>
          <a:p>
            <a:endParaRPr lang="en-US" dirty="0"/>
          </a:p>
        </p:txBody>
      </p:sp>
      <p:sp>
        <p:nvSpPr>
          <p:cNvPr id="15" name="Picture Placeholder 9"/>
          <p:cNvSpPr>
            <a:spLocks noGrp="1"/>
          </p:cNvSpPr>
          <p:nvPr>
            <p:ph type="pic" sz="quarter" idx="12"/>
          </p:nvPr>
        </p:nvSpPr>
        <p:spPr>
          <a:xfrm>
            <a:off x="6550108" y="4596244"/>
            <a:ext cx="1042416" cy="1042416"/>
          </a:xfrm>
          <a:prstGeom prst="ellipse">
            <a:avLst/>
          </a:prstGeom>
          <a:solidFill>
            <a:srgbClr val="F7F7F7"/>
          </a:solidFill>
        </p:spPr>
        <p:txBody>
          <a:bodyPr/>
          <a:lstStyle/>
          <a:p>
            <a:endParaRPr lang="en-US" dirty="0"/>
          </a:p>
        </p:txBody>
      </p:sp>
      <p:cxnSp>
        <p:nvCxnSpPr>
          <p:cNvPr id="16" name="Straight Connector 15"/>
          <p:cNvCxnSpPr/>
          <p:nvPr userDrawn="1"/>
        </p:nvCxnSpPr>
        <p:spPr>
          <a:xfrm>
            <a:off x="11513019" y="5205327"/>
            <a:ext cx="0" cy="645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userDrawn="1"/>
        </p:nvSpPr>
        <p:spPr>
          <a:xfrm>
            <a:off x="11353361" y="6291390"/>
            <a:ext cx="319318" cy="246221"/>
          </a:xfrm>
          <a:prstGeom prst="rect">
            <a:avLst/>
          </a:prstGeom>
          <a:noFill/>
        </p:spPr>
        <p:txBody>
          <a:bodyPr wrap="none" rtlCol="0">
            <a:spAutoFit/>
          </a:bodyPr>
          <a:lstStyle/>
          <a:p>
            <a:pPr algn="ctr"/>
            <a:fld id="{9F976047-6D8B-40E5-9820-BFA42EA4E19A}" type="slidenum">
              <a:rPr lang="en-US" sz="1000" smtClean="0">
                <a:solidFill>
                  <a:schemeClr val="tx1"/>
                </a:solidFill>
                <a:latin typeface="Source Sans Pro" panose="020B0503030403020204" pitchFamily="34" charset="0"/>
              </a:rPr>
              <a:pPr algn="ctr"/>
              <a:t>‹#›</a:t>
            </a:fld>
            <a:endParaRPr lang="en-US" sz="1800" dirty="0">
              <a:solidFill>
                <a:schemeClr val="tx1"/>
              </a:solidFill>
              <a:latin typeface="Source Sans Pro" panose="020B0503030403020204" pitchFamily="34" charset="0"/>
            </a:endParaRPr>
          </a:p>
        </p:txBody>
      </p:sp>
    </p:spTree>
    <p:extLst>
      <p:ext uri="{BB962C8B-B14F-4D97-AF65-F5344CB8AC3E}">
        <p14:creationId xmlns:p14="http://schemas.microsoft.com/office/powerpoint/2010/main" val="3048679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up)">
                                      <p:cBhvr>
                                        <p:cTn id="7" dur="500"/>
                                        <p:tgtEl>
                                          <p:spTgt spid="1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down)">
                                      <p:cBhvr>
                                        <p:cTn id="1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6_Half_picture">
    <p:spTree>
      <p:nvGrpSpPr>
        <p:cNvPr id="1" name=""/>
        <p:cNvGrpSpPr/>
        <p:nvPr/>
      </p:nvGrpSpPr>
      <p:grpSpPr>
        <a:xfrm>
          <a:off x="0" y="0"/>
          <a:ext cx="0" cy="0"/>
          <a:chOff x="0" y="0"/>
          <a:chExt cx="0" cy="0"/>
        </a:xfrm>
      </p:grpSpPr>
      <p:sp>
        <p:nvSpPr>
          <p:cNvPr id="3" name="Rectangle 2"/>
          <p:cNvSpPr/>
          <p:nvPr/>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0" i="0">
              <a:latin typeface="Source Sans Pro Light" charset="0"/>
            </a:endParaRPr>
          </a:p>
        </p:txBody>
      </p:sp>
      <p:sp>
        <p:nvSpPr>
          <p:cNvPr id="2" name="Picture Placeholder 13"/>
          <p:cNvSpPr>
            <a:spLocks noGrp="1"/>
          </p:cNvSpPr>
          <p:nvPr>
            <p:ph type="pic" sz="quarter" idx="13"/>
          </p:nvPr>
        </p:nvSpPr>
        <p:spPr>
          <a:xfrm>
            <a:off x="359791" y="333756"/>
            <a:ext cx="6656152" cy="6190488"/>
          </a:xfrm>
          <a:prstGeom prst="rect">
            <a:avLst/>
          </a:prstGeom>
          <a:solidFill>
            <a:srgbClr val="F7F7F7"/>
          </a:solidFill>
          <a:effectLst/>
        </p:spPr>
        <p:txBody>
          <a:bodyPr>
            <a:normAutofit/>
          </a:bodyPr>
          <a:lstStyle>
            <a:lvl1pPr marL="0" indent="0">
              <a:buNone/>
              <a:defRPr sz="2100" b="0" i="0">
                <a:ln>
                  <a:noFill/>
                </a:ln>
                <a:solidFill>
                  <a:schemeClr val="bg1">
                    <a:lumMod val="85000"/>
                  </a:schemeClr>
                </a:solidFill>
                <a:latin typeface="Source Sans Pro Light" charset="0"/>
                <a:ea typeface="Source Sans Pro Light" charset="0"/>
                <a:cs typeface="Source Sans Pro Light" charset="0"/>
              </a:defRPr>
            </a:lvl1pPr>
          </a:lstStyle>
          <a:p>
            <a:r>
              <a:rPr lang="en-US" smtClean="0"/>
              <a:t>Drag picture to placeholder or click icon to add</a:t>
            </a:r>
            <a:endParaRPr lang="en-US" dirty="0"/>
          </a:p>
        </p:txBody>
      </p:sp>
      <p:cxnSp>
        <p:nvCxnSpPr>
          <p:cNvPr id="7" name="Straight Connector 6"/>
          <p:cNvCxnSpPr/>
          <p:nvPr userDrawn="1"/>
        </p:nvCxnSpPr>
        <p:spPr>
          <a:xfrm>
            <a:off x="11513019" y="5205327"/>
            <a:ext cx="0" cy="645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userDrawn="1"/>
        </p:nvSpPr>
        <p:spPr>
          <a:xfrm>
            <a:off x="11353361" y="6291390"/>
            <a:ext cx="319318" cy="246221"/>
          </a:xfrm>
          <a:prstGeom prst="rect">
            <a:avLst/>
          </a:prstGeom>
          <a:noFill/>
        </p:spPr>
        <p:txBody>
          <a:bodyPr wrap="none" rtlCol="0">
            <a:spAutoFit/>
          </a:bodyPr>
          <a:lstStyle/>
          <a:p>
            <a:pPr algn="ctr"/>
            <a:fld id="{9F976047-6D8B-40E5-9820-BFA42EA4E19A}" type="slidenum">
              <a:rPr lang="en-US" sz="1000" smtClean="0">
                <a:solidFill>
                  <a:schemeClr val="tx1"/>
                </a:solidFill>
                <a:latin typeface="Source Sans Pro" panose="020B0503030403020204" pitchFamily="34" charset="0"/>
              </a:rPr>
              <a:pPr algn="ctr"/>
              <a:t>‹#›</a:t>
            </a:fld>
            <a:endParaRPr lang="en-US" sz="1800" dirty="0">
              <a:solidFill>
                <a:schemeClr val="tx1"/>
              </a:solidFill>
              <a:latin typeface="Source Sans Pro" panose="020B0503030403020204" pitchFamily="34" charset="0"/>
            </a:endParaRPr>
          </a:p>
        </p:txBody>
      </p:sp>
    </p:spTree>
    <p:extLst>
      <p:ext uri="{BB962C8B-B14F-4D97-AF65-F5344CB8AC3E}">
        <p14:creationId xmlns:p14="http://schemas.microsoft.com/office/powerpoint/2010/main" val="412373860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6356C3E-1D8C-41A9-8CEC-14319F5E92AC}" type="datetimeFigureOut">
              <a:rPr lang="en-US" smtClean="0"/>
              <a:t>10/10/2020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13298C-BEB7-47AB-8BB4-B9D3D63A5D9A}" type="slidenum">
              <a:rPr lang="en-US" smtClean="0"/>
              <a:t>‹#›</a:t>
            </a:fld>
            <a:endParaRPr lang="en-US"/>
          </a:p>
        </p:txBody>
      </p:sp>
    </p:spTree>
    <p:extLst>
      <p:ext uri="{BB962C8B-B14F-4D97-AF65-F5344CB8AC3E}">
        <p14:creationId xmlns:p14="http://schemas.microsoft.com/office/powerpoint/2010/main" val="14620148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1_welcome message 4">
    <p:spTree>
      <p:nvGrpSpPr>
        <p:cNvPr id="1" name=""/>
        <p:cNvGrpSpPr/>
        <p:nvPr/>
      </p:nvGrpSpPr>
      <p:grpSpPr>
        <a:xfrm>
          <a:off x="0" y="0"/>
          <a:ext cx="0" cy="0"/>
          <a:chOff x="0" y="0"/>
          <a:chExt cx="0" cy="0"/>
        </a:xfrm>
      </p:grpSpPr>
      <p:sp>
        <p:nvSpPr>
          <p:cNvPr id="6" name="Picture Placeholder 13"/>
          <p:cNvSpPr>
            <a:spLocks noGrp="1"/>
          </p:cNvSpPr>
          <p:nvPr>
            <p:ph type="pic" sz="quarter" idx="60"/>
          </p:nvPr>
        </p:nvSpPr>
        <p:spPr>
          <a:xfrm>
            <a:off x="-4508" y="0"/>
            <a:ext cx="3741139" cy="6858000"/>
          </a:xfrm>
          <a:prstGeom prst="rect">
            <a:avLst/>
          </a:prstGeom>
          <a:solidFill>
            <a:srgbClr val="F7F7F7"/>
          </a:solidFill>
          <a:effectLst/>
        </p:spPr>
        <p:txBody>
          <a:bodyPr>
            <a:normAutofit/>
          </a:bodyPr>
          <a:lstStyle>
            <a:lvl1pPr marL="0" indent="0">
              <a:buNone/>
              <a:defRPr sz="1300">
                <a:ln>
                  <a:noFill/>
                </a:ln>
                <a:solidFill>
                  <a:schemeClr val="bg1">
                    <a:lumMod val="85000"/>
                  </a:schemeClr>
                </a:solidFill>
              </a:defRPr>
            </a:lvl1pPr>
          </a:lstStyle>
          <a:p>
            <a:r>
              <a:rPr lang="en-US" smtClean="0"/>
              <a:t>Drag picture to placeholder or click icon to add</a:t>
            </a:r>
            <a:endParaRPr lang="en-US" dirty="0"/>
          </a:p>
        </p:txBody>
      </p:sp>
      <p:cxnSp>
        <p:nvCxnSpPr>
          <p:cNvPr id="4" name="Straight Connector 3"/>
          <p:cNvCxnSpPr/>
          <p:nvPr userDrawn="1"/>
        </p:nvCxnSpPr>
        <p:spPr>
          <a:xfrm>
            <a:off x="11513019" y="5205327"/>
            <a:ext cx="0" cy="645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userDrawn="1"/>
        </p:nvSpPr>
        <p:spPr>
          <a:xfrm>
            <a:off x="11353361" y="6291390"/>
            <a:ext cx="319318" cy="246221"/>
          </a:xfrm>
          <a:prstGeom prst="rect">
            <a:avLst/>
          </a:prstGeom>
          <a:noFill/>
        </p:spPr>
        <p:txBody>
          <a:bodyPr wrap="none" rtlCol="0">
            <a:spAutoFit/>
          </a:bodyPr>
          <a:lstStyle/>
          <a:p>
            <a:pPr algn="ctr"/>
            <a:fld id="{9F976047-6D8B-40E5-9820-BFA42EA4E19A}" type="slidenum">
              <a:rPr lang="en-US" sz="1000" smtClean="0">
                <a:solidFill>
                  <a:schemeClr val="tx1"/>
                </a:solidFill>
                <a:latin typeface="Source Sans Pro" panose="020B0503030403020204" pitchFamily="34" charset="0"/>
              </a:rPr>
              <a:pPr algn="ctr"/>
              <a:t>‹#›</a:t>
            </a:fld>
            <a:endParaRPr lang="en-US" sz="1800" dirty="0">
              <a:solidFill>
                <a:schemeClr val="tx1"/>
              </a:solidFill>
              <a:latin typeface="Source Sans Pro" panose="020B0503030403020204" pitchFamily="34" charset="0"/>
            </a:endParaRPr>
          </a:p>
        </p:txBody>
      </p:sp>
    </p:spTree>
    <p:extLst>
      <p:ext uri="{BB962C8B-B14F-4D97-AF65-F5344CB8AC3E}">
        <p14:creationId xmlns:p14="http://schemas.microsoft.com/office/powerpoint/2010/main" val="27345717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0_Placeholder">
    <p:spTree>
      <p:nvGrpSpPr>
        <p:cNvPr id="1" name=""/>
        <p:cNvGrpSpPr/>
        <p:nvPr/>
      </p:nvGrpSpPr>
      <p:grpSpPr>
        <a:xfrm>
          <a:off x="0" y="0"/>
          <a:ext cx="0" cy="0"/>
          <a:chOff x="0" y="0"/>
          <a:chExt cx="0" cy="0"/>
        </a:xfrm>
      </p:grpSpPr>
      <p:sp>
        <p:nvSpPr>
          <p:cNvPr id="21" name="Picture Placeholder 2"/>
          <p:cNvSpPr>
            <a:spLocks noGrp="1"/>
          </p:cNvSpPr>
          <p:nvPr>
            <p:ph type="pic" sz="quarter" idx="18"/>
          </p:nvPr>
        </p:nvSpPr>
        <p:spPr>
          <a:xfrm>
            <a:off x="2" y="4"/>
            <a:ext cx="3046420" cy="3360809"/>
          </a:xfrm>
          <a:solidFill>
            <a:srgbClr val="F7F7F7"/>
          </a:solidFill>
        </p:spPr>
        <p:txBody>
          <a:bodyPr>
            <a:normAutofit/>
          </a:bodyPr>
          <a:lstStyle>
            <a:lvl1pPr>
              <a:defRPr sz="1400"/>
            </a:lvl1pPr>
          </a:lstStyle>
          <a:p>
            <a:endParaRPr lang="en-US"/>
          </a:p>
        </p:txBody>
      </p:sp>
      <p:sp>
        <p:nvSpPr>
          <p:cNvPr id="22" name="Picture Placeholder 2"/>
          <p:cNvSpPr>
            <a:spLocks noGrp="1"/>
          </p:cNvSpPr>
          <p:nvPr>
            <p:ph type="pic" sz="quarter" idx="19"/>
          </p:nvPr>
        </p:nvSpPr>
        <p:spPr>
          <a:xfrm>
            <a:off x="3185607" y="4"/>
            <a:ext cx="3046420" cy="3360809"/>
          </a:xfrm>
          <a:solidFill>
            <a:srgbClr val="F7F7F7"/>
          </a:solidFill>
        </p:spPr>
        <p:txBody>
          <a:bodyPr>
            <a:normAutofit/>
          </a:bodyPr>
          <a:lstStyle>
            <a:lvl1pPr>
              <a:defRPr sz="1400"/>
            </a:lvl1pPr>
          </a:lstStyle>
          <a:p>
            <a:endParaRPr lang="en-US"/>
          </a:p>
        </p:txBody>
      </p:sp>
      <p:sp>
        <p:nvSpPr>
          <p:cNvPr id="23" name="Picture Placeholder 2"/>
          <p:cNvSpPr>
            <a:spLocks noGrp="1"/>
          </p:cNvSpPr>
          <p:nvPr>
            <p:ph type="pic" sz="quarter" idx="20"/>
          </p:nvPr>
        </p:nvSpPr>
        <p:spPr>
          <a:xfrm>
            <a:off x="2" y="3497196"/>
            <a:ext cx="3046420" cy="3360809"/>
          </a:xfrm>
          <a:solidFill>
            <a:srgbClr val="F7F7F7"/>
          </a:solidFill>
        </p:spPr>
        <p:txBody>
          <a:bodyPr>
            <a:normAutofit/>
          </a:bodyPr>
          <a:lstStyle>
            <a:lvl1pPr>
              <a:defRPr sz="1400"/>
            </a:lvl1pPr>
          </a:lstStyle>
          <a:p>
            <a:endParaRPr lang="en-US"/>
          </a:p>
        </p:txBody>
      </p:sp>
      <p:sp>
        <p:nvSpPr>
          <p:cNvPr id="24" name="Picture Placeholder 2"/>
          <p:cNvSpPr>
            <a:spLocks noGrp="1"/>
          </p:cNvSpPr>
          <p:nvPr>
            <p:ph type="pic" sz="quarter" idx="21"/>
          </p:nvPr>
        </p:nvSpPr>
        <p:spPr>
          <a:xfrm>
            <a:off x="3185608" y="3497196"/>
            <a:ext cx="3030525" cy="3360809"/>
          </a:xfrm>
          <a:solidFill>
            <a:srgbClr val="F7F7F7"/>
          </a:solidFill>
        </p:spPr>
        <p:txBody>
          <a:bodyPr>
            <a:normAutofit/>
          </a:bodyPr>
          <a:lstStyle>
            <a:lvl1pPr>
              <a:defRPr sz="1400"/>
            </a:lvl1pPr>
          </a:lstStyle>
          <a:p>
            <a:endParaRPr lang="en-US"/>
          </a:p>
        </p:txBody>
      </p:sp>
      <p:cxnSp>
        <p:nvCxnSpPr>
          <p:cNvPr id="6" name="Straight Connector 5"/>
          <p:cNvCxnSpPr/>
          <p:nvPr userDrawn="1"/>
        </p:nvCxnSpPr>
        <p:spPr>
          <a:xfrm>
            <a:off x="11513019" y="5205327"/>
            <a:ext cx="0" cy="645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userDrawn="1"/>
        </p:nvSpPr>
        <p:spPr>
          <a:xfrm>
            <a:off x="11353361" y="6291390"/>
            <a:ext cx="319318" cy="246221"/>
          </a:xfrm>
          <a:prstGeom prst="rect">
            <a:avLst/>
          </a:prstGeom>
          <a:noFill/>
        </p:spPr>
        <p:txBody>
          <a:bodyPr wrap="none" rtlCol="0">
            <a:spAutoFit/>
          </a:bodyPr>
          <a:lstStyle/>
          <a:p>
            <a:pPr algn="ctr"/>
            <a:fld id="{9F976047-6D8B-40E5-9820-BFA42EA4E19A}" type="slidenum">
              <a:rPr lang="en-US" sz="1000" smtClean="0">
                <a:solidFill>
                  <a:schemeClr val="tx1"/>
                </a:solidFill>
                <a:latin typeface="Source Sans Pro" panose="020B0503030403020204" pitchFamily="34" charset="0"/>
              </a:rPr>
              <a:pPr algn="ctr"/>
              <a:t>‹#›</a:t>
            </a:fld>
            <a:endParaRPr lang="en-US" sz="1800" dirty="0">
              <a:solidFill>
                <a:schemeClr val="tx1"/>
              </a:solidFill>
              <a:latin typeface="Source Sans Pro" panose="020B0503030403020204" pitchFamily="34" charset="0"/>
            </a:endParaRPr>
          </a:p>
        </p:txBody>
      </p:sp>
    </p:spTree>
    <p:extLst>
      <p:ext uri="{BB962C8B-B14F-4D97-AF65-F5344CB8AC3E}">
        <p14:creationId xmlns:p14="http://schemas.microsoft.com/office/powerpoint/2010/main" val="4510798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4_Placeholder">
    <p:spTree>
      <p:nvGrpSpPr>
        <p:cNvPr id="1" name=""/>
        <p:cNvGrpSpPr/>
        <p:nvPr/>
      </p:nvGrpSpPr>
      <p:grpSpPr>
        <a:xfrm>
          <a:off x="0" y="0"/>
          <a:ext cx="0" cy="0"/>
          <a:chOff x="0" y="0"/>
          <a:chExt cx="0" cy="0"/>
        </a:xfrm>
      </p:grpSpPr>
      <p:sp>
        <p:nvSpPr>
          <p:cNvPr id="17" name="Picture Placeholder 2"/>
          <p:cNvSpPr>
            <a:spLocks noGrp="1"/>
          </p:cNvSpPr>
          <p:nvPr>
            <p:ph type="pic" sz="quarter" idx="21"/>
          </p:nvPr>
        </p:nvSpPr>
        <p:spPr>
          <a:xfrm>
            <a:off x="2" y="0"/>
            <a:ext cx="2461332" cy="3390900"/>
          </a:xfrm>
          <a:solidFill>
            <a:srgbClr val="F7F7F7"/>
          </a:solidFill>
        </p:spPr>
        <p:txBody>
          <a:bodyPr>
            <a:normAutofit/>
          </a:bodyPr>
          <a:lstStyle>
            <a:lvl1pPr>
              <a:defRPr sz="1400"/>
            </a:lvl1pPr>
          </a:lstStyle>
          <a:p>
            <a:endParaRPr lang="en-US"/>
          </a:p>
        </p:txBody>
      </p:sp>
      <p:sp>
        <p:nvSpPr>
          <p:cNvPr id="18" name="Picture Placeholder 2"/>
          <p:cNvSpPr>
            <a:spLocks noGrp="1"/>
          </p:cNvSpPr>
          <p:nvPr>
            <p:ph type="pic" sz="quarter" idx="22"/>
          </p:nvPr>
        </p:nvSpPr>
        <p:spPr>
          <a:xfrm>
            <a:off x="251" y="3490219"/>
            <a:ext cx="2461332" cy="3367785"/>
          </a:xfrm>
          <a:solidFill>
            <a:srgbClr val="F7F7F7"/>
          </a:solidFill>
        </p:spPr>
        <p:txBody>
          <a:bodyPr>
            <a:normAutofit/>
          </a:bodyPr>
          <a:lstStyle>
            <a:lvl1pPr>
              <a:defRPr sz="1400"/>
            </a:lvl1pPr>
          </a:lstStyle>
          <a:p>
            <a:endParaRPr lang="en-US"/>
          </a:p>
        </p:txBody>
      </p:sp>
      <p:sp>
        <p:nvSpPr>
          <p:cNvPr id="19" name="Picture Placeholder 2"/>
          <p:cNvSpPr>
            <a:spLocks noGrp="1"/>
          </p:cNvSpPr>
          <p:nvPr>
            <p:ph type="pic" sz="quarter" idx="23"/>
          </p:nvPr>
        </p:nvSpPr>
        <p:spPr>
          <a:xfrm>
            <a:off x="2570611" y="4"/>
            <a:ext cx="2420135" cy="2494759"/>
          </a:xfrm>
          <a:solidFill>
            <a:srgbClr val="F7F7F7"/>
          </a:solidFill>
        </p:spPr>
        <p:txBody>
          <a:bodyPr>
            <a:normAutofit/>
          </a:bodyPr>
          <a:lstStyle>
            <a:lvl1pPr>
              <a:defRPr sz="1400"/>
            </a:lvl1pPr>
          </a:lstStyle>
          <a:p>
            <a:endParaRPr lang="en-US"/>
          </a:p>
        </p:txBody>
      </p:sp>
      <p:sp>
        <p:nvSpPr>
          <p:cNvPr id="20" name="Picture Placeholder 2"/>
          <p:cNvSpPr>
            <a:spLocks noGrp="1"/>
          </p:cNvSpPr>
          <p:nvPr>
            <p:ph type="pic" sz="quarter" idx="24"/>
          </p:nvPr>
        </p:nvSpPr>
        <p:spPr>
          <a:xfrm>
            <a:off x="2570611" y="2594074"/>
            <a:ext cx="2420135" cy="4263926"/>
          </a:xfrm>
          <a:solidFill>
            <a:srgbClr val="F7F7F7"/>
          </a:solidFill>
        </p:spPr>
        <p:txBody>
          <a:bodyPr>
            <a:normAutofit/>
          </a:bodyPr>
          <a:lstStyle>
            <a:lvl1pPr>
              <a:defRPr sz="1400"/>
            </a:lvl1pPr>
          </a:lstStyle>
          <a:p>
            <a:endParaRPr lang="en-US"/>
          </a:p>
        </p:txBody>
      </p:sp>
      <p:sp>
        <p:nvSpPr>
          <p:cNvPr id="25" name="Picture Placeholder 2"/>
          <p:cNvSpPr>
            <a:spLocks noGrp="1"/>
          </p:cNvSpPr>
          <p:nvPr>
            <p:ph type="pic" sz="quarter" idx="25"/>
          </p:nvPr>
        </p:nvSpPr>
        <p:spPr>
          <a:xfrm>
            <a:off x="5109705" y="0"/>
            <a:ext cx="2429571" cy="4691270"/>
          </a:xfrm>
          <a:solidFill>
            <a:srgbClr val="F7F7F7"/>
          </a:solidFill>
        </p:spPr>
        <p:txBody>
          <a:bodyPr>
            <a:normAutofit/>
          </a:bodyPr>
          <a:lstStyle>
            <a:lvl1pPr>
              <a:defRPr sz="1400"/>
            </a:lvl1pPr>
          </a:lstStyle>
          <a:p>
            <a:endParaRPr lang="en-US"/>
          </a:p>
        </p:txBody>
      </p:sp>
      <p:sp>
        <p:nvSpPr>
          <p:cNvPr id="26" name="Picture Placeholder 2"/>
          <p:cNvSpPr>
            <a:spLocks noGrp="1"/>
          </p:cNvSpPr>
          <p:nvPr>
            <p:ph type="pic" sz="quarter" idx="26"/>
          </p:nvPr>
        </p:nvSpPr>
        <p:spPr>
          <a:xfrm>
            <a:off x="5099769" y="4790585"/>
            <a:ext cx="2439507" cy="2067416"/>
          </a:xfrm>
          <a:solidFill>
            <a:srgbClr val="F7F7F7"/>
          </a:solidFill>
        </p:spPr>
        <p:txBody>
          <a:bodyPr>
            <a:normAutofit/>
          </a:bodyPr>
          <a:lstStyle>
            <a:lvl1pPr>
              <a:defRPr sz="1400"/>
            </a:lvl1pPr>
          </a:lstStyle>
          <a:p>
            <a:endParaRPr lang="en-US"/>
          </a:p>
        </p:txBody>
      </p:sp>
      <p:sp>
        <p:nvSpPr>
          <p:cNvPr id="14" name="Picture Placeholder 2"/>
          <p:cNvSpPr>
            <a:spLocks noGrp="1"/>
          </p:cNvSpPr>
          <p:nvPr>
            <p:ph type="pic" sz="quarter" idx="27"/>
          </p:nvPr>
        </p:nvSpPr>
        <p:spPr>
          <a:xfrm>
            <a:off x="7658239" y="0"/>
            <a:ext cx="2461332" cy="3390900"/>
          </a:xfrm>
          <a:solidFill>
            <a:srgbClr val="F7F7F7"/>
          </a:solidFill>
        </p:spPr>
        <p:txBody>
          <a:bodyPr>
            <a:normAutofit/>
          </a:bodyPr>
          <a:lstStyle>
            <a:lvl1pPr>
              <a:defRPr sz="1400"/>
            </a:lvl1pPr>
          </a:lstStyle>
          <a:p>
            <a:endParaRPr lang="en-US"/>
          </a:p>
        </p:txBody>
      </p:sp>
      <p:sp>
        <p:nvSpPr>
          <p:cNvPr id="15" name="Picture Placeholder 2"/>
          <p:cNvSpPr>
            <a:spLocks noGrp="1"/>
          </p:cNvSpPr>
          <p:nvPr>
            <p:ph type="pic" sz="quarter" idx="28"/>
          </p:nvPr>
        </p:nvSpPr>
        <p:spPr>
          <a:xfrm>
            <a:off x="7658491" y="3490219"/>
            <a:ext cx="2461332" cy="3367785"/>
          </a:xfrm>
          <a:solidFill>
            <a:srgbClr val="F7F7F7"/>
          </a:solidFill>
        </p:spPr>
        <p:txBody>
          <a:bodyPr>
            <a:normAutofit/>
          </a:bodyPr>
          <a:lstStyle>
            <a:lvl1pPr>
              <a:defRPr sz="1400"/>
            </a:lvl1pPr>
          </a:lstStyle>
          <a:p>
            <a:endParaRPr lang="en-US"/>
          </a:p>
        </p:txBody>
      </p:sp>
      <p:sp>
        <p:nvSpPr>
          <p:cNvPr id="16" name="Picture Placeholder 2"/>
          <p:cNvSpPr>
            <a:spLocks noGrp="1"/>
          </p:cNvSpPr>
          <p:nvPr>
            <p:ph type="pic" sz="quarter" idx="29"/>
          </p:nvPr>
        </p:nvSpPr>
        <p:spPr>
          <a:xfrm>
            <a:off x="10228850" y="4"/>
            <a:ext cx="1963153" cy="2494759"/>
          </a:xfrm>
          <a:solidFill>
            <a:srgbClr val="F7F7F7"/>
          </a:solidFill>
        </p:spPr>
        <p:txBody>
          <a:bodyPr>
            <a:normAutofit/>
          </a:bodyPr>
          <a:lstStyle>
            <a:lvl1pPr>
              <a:defRPr sz="1400"/>
            </a:lvl1pPr>
          </a:lstStyle>
          <a:p>
            <a:endParaRPr lang="en-US"/>
          </a:p>
        </p:txBody>
      </p:sp>
      <p:sp>
        <p:nvSpPr>
          <p:cNvPr id="21" name="Picture Placeholder 2"/>
          <p:cNvSpPr>
            <a:spLocks noGrp="1"/>
          </p:cNvSpPr>
          <p:nvPr>
            <p:ph type="pic" sz="quarter" idx="30"/>
          </p:nvPr>
        </p:nvSpPr>
        <p:spPr>
          <a:xfrm>
            <a:off x="10228850" y="2594074"/>
            <a:ext cx="1963153" cy="4263926"/>
          </a:xfrm>
          <a:solidFill>
            <a:srgbClr val="F7F7F7"/>
          </a:solidFill>
        </p:spPr>
        <p:txBody>
          <a:bodyPr>
            <a:normAutofit/>
          </a:bodyPr>
          <a:lstStyle>
            <a:lvl1pPr>
              <a:defRPr sz="1400"/>
            </a:lvl1pPr>
          </a:lstStyle>
          <a:p>
            <a:endParaRPr lang="en-US"/>
          </a:p>
        </p:txBody>
      </p:sp>
    </p:spTree>
    <p:extLst>
      <p:ext uri="{BB962C8B-B14F-4D97-AF65-F5344CB8AC3E}">
        <p14:creationId xmlns:p14="http://schemas.microsoft.com/office/powerpoint/2010/main" val="6354825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0_Blank">
    <p:spTree>
      <p:nvGrpSpPr>
        <p:cNvPr id="1" name=""/>
        <p:cNvGrpSpPr/>
        <p:nvPr/>
      </p:nvGrpSpPr>
      <p:grpSpPr>
        <a:xfrm>
          <a:off x="0" y="0"/>
          <a:ext cx="0" cy="0"/>
          <a:chOff x="0" y="0"/>
          <a:chExt cx="0" cy="0"/>
        </a:xfrm>
      </p:grpSpPr>
      <p:sp>
        <p:nvSpPr>
          <p:cNvPr id="10" name="Picture Placeholder 2"/>
          <p:cNvSpPr>
            <a:spLocks noGrp="1"/>
          </p:cNvSpPr>
          <p:nvPr>
            <p:ph type="pic" sz="quarter" idx="11"/>
          </p:nvPr>
        </p:nvSpPr>
        <p:spPr>
          <a:xfrm>
            <a:off x="0" y="4"/>
            <a:ext cx="12192000" cy="3761509"/>
          </a:xfrm>
          <a:solidFill>
            <a:srgbClr val="F7F7F7"/>
          </a:solidFill>
        </p:spPr>
        <p:txBody>
          <a:bodyPr>
            <a:normAutofit/>
          </a:bodyPr>
          <a:lstStyle>
            <a:lvl1pPr>
              <a:defRPr sz="1400"/>
            </a:lvl1pPr>
          </a:lstStyle>
          <a:p>
            <a:endParaRPr lang="en-US"/>
          </a:p>
        </p:txBody>
      </p:sp>
      <p:cxnSp>
        <p:nvCxnSpPr>
          <p:cNvPr id="3" name="Straight Connector 2"/>
          <p:cNvCxnSpPr/>
          <p:nvPr userDrawn="1"/>
        </p:nvCxnSpPr>
        <p:spPr>
          <a:xfrm>
            <a:off x="11513019" y="5205327"/>
            <a:ext cx="0" cy="645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userDrawn="1"/>
        </p:nvSpPr>
        <p:spPr>
          <a:xfrm>
            <a:off x="11353361" y="6291390"/>
            <a:ext cx="319318" cy="246221"/>
          </a:xfrm>
          <a:prstGeom prst="rect">
            <a:avLst/>
          </a:prstGeom>
          <a:noFill/>
        </p:spPr>
        <p:txBody>
          <a:bodyPr wrap="none" rtlCol="0">
            <a:spAutoFit/>
          </a:bodyPr>
          <a:lstStyle/>
          <a:p>
            <a:pPr algn="ctr"/>
            <a:fld id="{9F976047-6D8B-40E5-9820-BFA42EA4E19A}" type="slidenum">
              <a:rPr lang="en-US" sz="1000" smtClean="0">
                <a:solidFill>
                  <a:schemeClr val="tx1"/>
                </a:solidFill>
                <a:latin typeface="Source Sans Pro" panose="020B0503030403020204" pitchFamily="34" charset="0"/>
              </a:rPr>
              <a:pPr algn="ctr"/>
              <a:t>‹#›</a:t>
            </a:fld>
            <a:endParaRPr lang="en-US" sz="1800" dirty="0">
              <a:solidFill>
                <a:schemeClr val="tx1"/>
              </a:solidFill>
              <a:latin typeface="Source Sans Pro" panose="020B0503030403020204" pitchFamily="34" charset="0"/>
            </a:endParaRPr>
          </a:p>
        </p:txBody>
      </p:sp>
    </p:spTree>
    <p:extLst>
      <p:ext uri="{BB962C8B-B14F-4D97-AF65-F5344CB8AC3E}">
        <p14:creationId xmlns:p14="http://schemas.microsoft.com/office/powerpoint/2010/main" val="31884874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Portfolio_02">
    <p:spTree>
      <p:nvGrpSpPr>
        <p:cNvPr id="1" name=""/>
        <p:cNvGrpSpPr/>
        <p:nvPr/>
      </p:nvGrpSpPr>
      <p:grpSpPr>
        <a:xfrm>
          <a:off x="0" y="0"/>
          <a:ext cx="0" cy="0"/>
          <a:chOff x="0" y="0"/>
          <a:chExt cx="0" cy="0"/>
        </a:xfrm>
      </p:grpSpPr>
      <p:sp>
        <p:nvSpPr>
          <p:cNvPr id="44" name="Picture Placeholder 2"/>
          <p:cNvSpPr>
            <a:spLocks noGrp="1"/>
          </p:cNvSpPr>
          <p:nvPr>
            <p:ph type="pic" sz="quarter" idx="22"/>
          </p:nvPr>
        </p:nvSpPr>
        <p:spPr>
          <a:xfrm>
            <a:off x="1143" y="2061940"/>
            <a:ext cx="2388879" cy="2388878"/>
          </a:xfrm>
          <a:solidFill>
            <a:srgbClr val="F7F7F7"/>
          </a:solidFill>
          <a:ln w="19050">
            <a:noFill/>
          </a:ln>
          <a:effectLst/>
        </p:spPr>
        <p:txBody>
          <a:bodyPr>
            <a:normAutofit/>
          </a:bodyPr>
          <a:lstStyle>
            <a:lvl1pPr marL="0" indent="0">
              <a:buNone/>
              <a:defRPr sz="1200">
                <a:solidFill>
                  <a:schemeClr val="bg1">
                    <a:lumMod val="50000"/>
                  </a:schemeClr>
                </a:solidFill>
                <a:latin typeface="Source Sans Pro Light"/>
              </a:defRPr>
            </a:lvl1pPr>
          </a:lstStyle>
          <a:p>
            <a:endParaRPr lang="en-US" dirty="0"/>
          </a:p>
        </p:txBody>
      </p:sp>
      <p:sp>
        <p:nvSpPr>
          <p:cNvPr id="46" name="Picture Placeholder 2"/>
          <p:cNvSpPr>
            <a:spLocks noGrp="1"/>
          </p:cNvSpPr>
          <p:nvPr>
            <p:ph type="pic" sz="quarter" idx="23"/>
          </p:nvPr>
        </p:nvSpPr>
        <p:spPr>
          <a:xfrm>
            <a:off x="4904559" y="2061945"/>
            <a:ext cx="2388879" cy="2388879"/>
          </a:xfrm>
          <a:solidFill>
            <a:srgbClr val="F7F7F7"/>
          </a:solidFill>
          <a:ln w="19050">
            <a:noFill/>
          </a:ln>
          <a:effectLst/>
        </p:spPr>
        <p:txBody>
          <a:bodyPr>
            <a:normAutofit/>
          </a:bodyPr>
          <a:lstStyle>
            <a:lvl1pPr marL="0" indent="0">
              <a:buNone/>
              <a:defRPr sz="1200">
                <a:solidFill>
                  <a:schemeClr val="bg1">
                    <a:lumMod val="50000"/>
                  </a:schemeClr>
                </a:solidFill>
                <a:latin typeface="Source Sans Pro Light"/>
              </a:defRPr>
            </a:lvl1pPr>
          </a:lstStyle>
          <a:p>
            <a:endParaRPr lang="en-US" dirty="0"/>
          </a:p>
        </p:txBody>
      </p:sp>
      <p:sp>
        <p:nvSpPr>
          <p:cNvPr id="48" name="Picture Placeholder 2"/>
          <p:cNvSpPr>
            <a:spLocks noGrp="1"/>
          </p:cNvSpPr>
          <p:nvPr>
            <p:ph type="pic" sz="quarter" idx="24"/>
          </p:nvPr>
        </p:nvSpPr>
        <p:spPr>
          <a:xfrm>
            <a:off x="9801983" y="2061946"/>
            <a:ext cx="2388877" cy="2388877"/>
          </a:xfrm>
          <a:solidFill>
            <a:srgbClr val="F7F7F7"/>
          </a:solidFill>
          <a:ln w="19050">
            <a:noFill/>
          </a:ln>
          <a:effectLst/>
        </p:spPr>
        <p:txBody>
          <a:bodyPr>
            <a:normAutofit/>
          </a:bodyPr>
          <a:lstStyle>
            <a:lvl1pPr marL="0" indent="0">
              <a:buNone/>
              <a:defRPr sz="1200">
                <a:solidFill>
                  <a:schemeClr val="bg1">
                    <a:lumMod val="50000"/>
                  </a:schemeClr>
                </a:solidFill>
                <a:latin typeface="Source Sans Pro Light"/>
              </a:defRPr>
            </a:lvl1pPr>
          </a:lstStyle>
          <a:p>
            <a:endParaRPr lang="en-US" dirty="0"/>
          </a:p>
        </p:txBody>
      </p:sp>
      <p:sp>
        <p:nvSpPr>
          <p:cNvPr id="49" name="Picture Placeholder 2"/>
          <p:cNvSpPr>
            <a:spLocks noGrp="1"/>
          </p:cNvSpPr>
          <p:nvPr>
            <p:ph type="pic" sz="quarter" idx="25"/>
          </p:nvPr>
        </p:nvSpPr>
        <p:spPr>
          <a:xfrm>
            <a:off x="7353389" y="4510423"/>
            <a:ext cx="2388791" cy="2347578"/>
          </a:xfrm>
          <a:solidFill>
            <a:srgbClr val="F7F7F7"/>
          </a:solidFill>
          <a:ln w="19050">
            <a:noFill/>
          </a:ln>
          <a:effectLst/>
        </p:spPr>
        <p:txBody>
          <a:bodyPr>
            <a:normAutofit/>
          </a:bodyPr>
          <a:lstStyle>
            <a:lvl1pPr marL="0" indent="0">
              <a:buNone/>
              <a:defRPr sz="1200">
                <a:solidFill>
                  <a:schemeClr val="bg1">
                    <a:lumMod val="50000"/>
                  </a:schemeClr>
                </a:solidFill>
                <a:latin typeface="Source Sans Pro Light"/>
              </a:defRPr>
            </a:lvl1pPr>
          </a:lstStyle>
          <a:p>
            <a:endParaRPr lang="en-US" dirty="0"/>
          </a:p>
        </p:txBody>
      </p:sp>
      <p:sp>
        <p:nvSpPr>
          <p:cNvPr id="50" name="Picture Placeholder 2"/>
          <p:cNvSpPr>
            <a:spLocks noGrp="1"/>
          </p:cNvSpPr>
          <p:nvPr>
            <p:ph type="pic" sz="quarter" idx="26"/>
          </p:nvPr>
        </p:nvSpPr>
        <p:spPr>
          <a:xfrm>
            <a:off x="2455966" y="4507682"/>
            <a:ext cx="2388791" cy="2350323"/>
          </a:xfrm>
          <a:solidFill>
            <a:srgbClr val="F7F7F7"/>
          </a:solidFill>
          <a:ln w="19050">
            <a:noFill/>
          </a:ln>
          <a:effectLst/>
        </p:spPr>
        <p:txBody>
          <a:bodyPr>
            <a:normAutofit/>
          </a:bodyPr>
          <a:lstStyle>
            <a:lvl1pPr marL="0" indent="0">
              <a:buNone/>
              <a:defRPr sz="1200">
                <a:solidFill>
                  <a:schemeClr val="bg1">
                    <a:lumMod val="50000"/>
                  </a:schemeClr>
                </a:solidFill>
                <a:latin typeface="Source Sans Pro Light"/>
              </a:defRPr>
            </a:lvl1pPr>
          </a:lstStyle>
          <a:p>
            <a:endParaRPr lang="en-US" dirty="0"/>
          </a:p>
        </p:txBody>
      </p:sp>
    </p:spTree>
    <p:extLst>
      <p:ext uri="{BB962C8B-B14F-4D97-AF65-F5344CB8AC3E}">
        <p14:creationId xmlns:p14="http://schemas.microsoft.com/office/powerpoint/2010/main" val="3940465907"/>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Portfolio_04">
    <p:spTree>
      <p:nvGrpSpPr>
        <p:cNvPr id="1" name=""/>
        <p:cNvGrpSpPr/>
        <p:nvPr/>
      </p:nvGrpSpPr>
      <p:grpSpPr>
        <a:xfrm>
          <a:off x="0" y="0"/>
          <a:ext cx="0" cy="0"/>
          <a:chOff x="0" y="0"/>
          <a:chExt cx="0" cy="0"/>
        </a:xfrm>
      </p:grpSpPr>
      <p:sp>
        <p:nvSpPr>
          <p:cNvPr id="6" name="Picture Placeholder 11"/>
          <p:cNvSpPr>
            <a:spLocks noGrp="1"/>
          </p:cNvSpPr>
          <p:nvPr>
            <p:ph type="pic" sz="quarter" idx="10"/>
          </p:nvPr>
        </p:nvSpPr>
        <p:spPr>
          <a:xfrm>
            <a:off x="17588" y="0"/>
            <a:ext cx="3044952" cy="3429000"/>
          </a:xfrm>
          <a:prstGeom prst="parallelogram">
            <a:avLst/>
          </a:prstGeom>
          <a:solidFill>
            <a:srgbClr val="F7F7F7"/>
          </a:solidFill>
          <a:effectLst/>
        </p:spPr>
        <p:txBody>
          <a:bodyPr/>
          <a:lstStyle/>
          <a:p>
            <a:endParaRPr lang="en-US" dirty="0"/>
          </a:p>
        </p:txBody>
      </p:sp>
      <p:sp>
        <p:nvSpPr>
          <p:cNvPr id="7" name="Picture Placeholder 11"/>
          <p:cNvSpPr>
            <a:spLocks noGrp="1"/>
          </p:cNvSpPr>
          <p:nvPr>
            <p:ph type="pic" sz="quarter" idx="11"/>
          </p:nvPr>
        </p:nvSpPr>
        <p:spPr>
          <a:xfrm>
            <a:off x="2297728" y="0"/>
            <a:ext cx="3044952" cy="3429000"/>
          </a:xfrm>
          <a:prstGeom prst="parallelogram">
            <a:avLst/>
          </a:prstGeom>
          <a:solidFill>
            <a:srgbClr val="F7F7F7"/>
          </a:solidFill>
          <a:effectLst/>
        </p:spPr>
        <p:txBody>
          <a:bodyPr/>
          <a:lstStyle/>
          <a:p>
            <a:endParaRPr lang="en-US" dirty="0"/>
          </a:p>
        </p:txBody>
      </p:sp>
      <p:sp>
        <p:nvSpPr>
          <p:cNvPr id="8" name="Picture Placeholder 11"/>
          <p:cNvSpPr>
            <a:spLocks noGrp="1"/>
          </p:cNvSpPr>
          <p:nvPr>
            <p:ph type="pic" sz="quarter" idx="12"/>
          </p:nvPr>
        </p:nvSpPr>
        <p:spPr>
          <a:xfrm>
            <a:off x="4583735" y="0"/>
            <a:ext cx="3044952" cy="3429000"/>
          </a:xfrm>
          <a:prstGeom prst="parallelogram">
            <a:avLst/>
          </a:prstGeom>
          <a:solidFill>
            <a:srgbClr val="F7F7F7"/>
          </a:solidFill>
          <a:effectLst/>
        </p:spPr>
        <p:txBody>
          <a:bodyPr/>
          <a:lstStyle/>
          <a:p>
            <a:endParaRPr lang="en-US"/>
          </a:p>
        </p:txBody>
      </p:sp>
      <p:sp>
        <p:nvSpPr>
          <p:cNvPr id="16" name="Picture Placeholder 11"/>
          <p:cNvSpPr>
            <a:spLocks noGrp="1"/>
          </p:cNvSpPr>
          <p:nvPr>
            <p:ph type="pic" sz="quarter" idx="15"/>
          </p:nvPr>
        </p:nvSpPr>
        <p:spPr>
          <a:xfrm>
            <a:off x="-745943" y="3429000"/>
            <a:ext cx="3044952" cy="3429000"/>
          </a:xfrm>
          <a:prstGeom prst="parallelogram">
            <a:avLst/>
          </a:prstGeom>
          <a:solidFill>
            <a:srgbClr val="F7F7F7"/>
          </a:solidFill>
          <a:effectLst/>
        </p:spPr>
        <p:txBody>
          <a:bodyPr/>
          <a:lstStyle/>
          <a:p>
            <a:endParaRPr lang="en-US"/>
          </a:p>
        </p:txBody>
      </p:sp>
      <p:sp>
        <p:nvSpPr>
          <p:cNvPr id="17" name="Picture Placeholder 11"/>
          <p:cNvSpPr>
            <a:spLocks noGrp="1"/>
          </p:cNvSpPr>
          <p:nvPr>
            <p:ph type="pic" sz="quarter" idx="16"/>
          </p:nvPr>
        </p:nvSpPr>
        <p:spPr>
          <a:xfrm>
            <a:off x="1540064" y="3429000"/>
            <a:ext cx="3044952" cy="3429000"/>
          </a:xfrm>
          <a:prstGeom prst="parallelogram">
            <a:avLst/>
          </a:prstGeom>
          <a:solidFill>
            <a:srgbClr val="F7F7F7"/>
          </a:solidFill>
          <a:effectLst/>
        </p:spPr>
        <p:txBody>
          <a:bodyPr/>
          <a:lstStyle/>
          <a:p>
            <a:endParaRPr lang="en-US"/>
          </a:p>
        </p:txBody>
      </p:sp>
      <p:sp>
        <p:nvSpPr>
          <p:cNvPr id="18" name="Picture Placeholder 11"/>
          <p:cNvSpPr>
            <a:spLocks noGrp="1"/>
          </p:cNvSpPr>
          <p:nvPr>
            <p:ph type="pic" sz="quarter" idx="17"/>
          </p:nvPr>
        </p:nvSpPr>
        <p:spPr>
          <a:xfrm>
            <a:off x="3826071" y="3429000"/>
            <a:ext cx="3044952" cy="3429000"/>
          </a:xfrm>
          <a:prstGeom prst="parallelogram">
            <a:avLst/>
          </a:prstGeom>
          <a:solidFill>
            <a:srgbClr val="F7F7F7"/>
          </a:solidFill>
          <a:effectLst/>
        </p:spPr>
        <p:txBody>
          <a:bodyPr/>
          <a:lstStyle/>
          <a:p>
            <a:endParaRPr lang="en-US"/>
          </a:p>
        </p:txBody>
      </p:sp>
      <p:sp>
        <p:nvSpPr>
          <p:cNvPr id="11" name="Picture Placeholder 11"/>
          <p:cNvSpPr>
            <a:spLocks noGrp="1"/>
          </p:cNvSpPr>
          <p:nvPr>
            <p:ph type="pic" sz="quarter" idx="18"/>
          </p:nvPr>
        </p:nvSpPr>
        <p:spPr>
          <a:xfrm>
            <a:off x="6871023" y="0"/>
            <a:ext cx="3044952" cy="3429000"/>
          </a:xfrm>
          <a:prstGeom prst="parallelogram">
            <a:avLst/>
          </a:prstGeom>
          <a:solidFill>
            <a:srgbClr val="F7F7F7"/>
          </a:solidFill>
          <a:effectLst/>
        </p:spPr>
        <p:txBody>
          <a:bodyPr/>
          <a:lstStyle/>
          <a:p>
            <a:endParaRPr lang="en-US" dirty="0"/>
          </a:p>
        </p:txBody>
      </p:sp>
      <p:sp>
        <p:nvSpPr>
          <p:cNvPr id="12" name="Picture Placeholder 11"/>
          <p:cNvSpPr>
            <a:spLocks noGrp="1"/>
          </p:cNvSpPr>
          <p:nvPr>
            <p:ph type="pic" sz="quarter" idx="19"/>
          </p:nvPr>
        </p:nvSpPr>
        <p:spPr>
          <a:xfrm>
            <a:off x="9151163" y="0"/>
            <a:ext cx="3044952" cy="3429000"/>
          </a:xfrm>
          <a:prstGeom prst="parallelogram">
            <a:avLst/>
          </a:prstGeom>
          <a:solidFill>
            <a:srgbClr val="F7F7F7"/>
          </a:solidFill>
          <a:effectLst/>
        </p:spPr>
        <p:txBody>
          <a:bodyPr/>
          <a:lstStyle/>
          <a:p>
            <a:endParaRPr lang="en-US" dirty="0"/>
          </a:p>
        </p:txBody>
      </p:sp>
      <p:sp>
        <p:nvSpPr>
          <p:cNvPr id="13" name="Picture Placeholder 11"/>
          <p:cNvSpPr>
            <a:spLocks noGrp="1"/>
          </p:cNvSpPr>
          <p:nvPr>
            <p:ph type="pic" sz="quarter" idx="20"/>
          </p:nvPr>
        </p:nvSpPr>
        <p:spPr>
          <a:xfrm>
            <a:off x="6107492" y="3429000"/>
            <a:ext cx="3044952" cy="3429000"/>
          </a:xfrm>
          <a:prstGeom prst="parallelogram">
            <a:avLst/>
          </a:prstGeom>
          <a:solidFill>
            <a:srgbClr val="F7F7F7"/>
          </a:solidFill>
          <a:effectLst/>
        </p:spPr>
        <p:txBody>
          <a:bodyPr/>
          <a:lstStyle/>
          <a:p>
            <a:endParaRPr lang="en-US"/>
          </a:p>
        </p:txBody>
      </p:sp>
      <p:sp>
        <p:nvSpPr>
          <p:cNvPr id="14" name="Picture Placeholder 11"/>
          <p:cNvSpPr>
            <a:spLocks noGrp="1"/>
          </p:cNvSpPr>
          <p:nvPr>
            <p:ph type="pic" sz="quarter" idx="21"/>
          </p:nvPr>
        </p:nvSpPr>
        <p:spPr>
          <a:xfrm>
            <a:off x="8393499" y="3429000"/>
            <a:ext cx="3044952" cy="3429000"/>
          </a:xfrm>
          <a:prstGeom prst="parallelogram">
            <a:avLst/>
          </a:prstGeom>
          <a:solidFill>
            <a:srgbClr val="F7F7F7"/>
          </a:solidFill>
          <a:effectLst/>
        </p:spPr>
        <p:txBody>
          <a:bodyPr/>
          <a:lstStyle/>
          <a:p>
            <a:endParaRPr lang="en-US"/>
          </a:p>
        </p:txBody>
      </p:sp>
      <p:cxnSp>
        <p:nvCxnSpPr>
          <p:cNvPr id="15" name="Straight Connector 14"/>
          <p:cNvCxnSpPr/>
          <p:nvPr userDrawn="1"/>
        </p:nvCxnSpPr>
        <p:spPr>
          <a:xfrm>
            <a:off x="11513019" y="5205327"/>
            <a:ext cx="0" cy="645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userDrawn="1"/>
        </p:nvSpPr>
        <p:spPr>
          <a:xfrm>
            <a:off x="11353361" y="6291390"/>
            <a:ext cx="319318" cy="246221"/>
          </a:xfrm>
          <a:prstGeom prst="rect">
            <a:avLst/>
          </a:prstGeom>
          <a:noFill/>
        </p:spPr>
        <p:txBody>
          <a:bodyPr wrap="none" rtlCol="0">
            <a:spAutoFit/>
          </a:bodyPr>
          <a:lstStyle/>
          <a:p>
            <a:pPr algn="ctr"/>
            <a:fld id="{9F976047-6D8B-40E5-9820-BFA42EA4E19A}" type="slidenum">
              <a:rPr lang="en-US" sz="1000" smtClean="0">
                <a:solidFill>
                  <a:schemeClr val="tx1"/>
                </a:solidFill>
                <a:latin typeface="Source Sans Pro" panose="020B0503030403020204" pitchFamily="34" charset="0"/>
              </a:rPr>
              <a:pPr algn="ctr"/>
              <a:t>‹#›</a:t>
            </a:fld>
            <a:endParaRPr lang="en-US" sz="1800" dirty="0">
              <a:solidFill>
                <a:schemeClr val="tx1"/>
              </a:solidFill>
              <a:latin typeface="Source Sans Pro" panose="020B0503030403020204" pitchFamily="34" charset="0"/>
            </a:endParaRPr>
          </a:p>
        </p:txBody>
      </p:sp>
    </p:spTree>
    <p:extLst>
      <p:ext uri="{BB962C8B-B14F-4D97-AF65-F5344CB8AC3E}">
        <p14:creationId xmlns:p14="http://schemas.microsoft.com/office/powerpoint/2010/main" val="2207824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500"/>
                                        <p:tgtEl>
                                          <p:spTgt spid="1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down)">
                                      <p:cBhvr>
                                        <p:cTn id="1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Portfolio_04">
    <p:spTree>
      <p:nvGrpSpPr>
        <p:cNvPr id="1" name=""/>
        <p:cNvGrpSpPr/>
        <p:nvPr/>
      </p:nvGrpSpPr>
      <p:grpSpPr>
        <a:xfrm>
          <a:off x="0" y="0"/>
          <a:ext cx="0" cy="0"/>
          <a:chOff x="0" y="0"/>
          <a:chExt cx="0" cy="0"/>
        </a:xfrm>
      </p:grpSpPr>
      <p:sp>
        <p:nvSpPr>
          <p:cNvPr id="8" name="Picture Placeholder 11"/>
          <p:cNvSpPr>
            <a:spLocks noGrp="1"/>
          </p:cNvSpPr>
          <p:nvPr>
            <p:ph type="pic" sz="quarter" idx="12"/>
          </p:nvPr>
        </p:nvSpPr>
        <p:spPr>
          <a:xfrm flipH="1">
            <a:off x="4583735" y="0"/>
            <a:ext cx="3044952" cy="3429000"/>
          </a:xfrm>
          <a:prstGeom prst="parallelogram">
            <a:avLst/>
          </a:prstGeom>
          <a:solidFill>
            <a:srgbClr val="F7F7F7"/>
          </a:solidFill>
          <a:effectLst/>
        </p:spPr>
        <p:txBody>
          <a:bodyPr/>
          <a:lstStyle/>
          <a:p>
            <a:endParaRPr lang="en-US"/>
          </a:p>
        </p:txBody>
      </p:sp>
      <p:sp>
        <p:nvSpPr>
          <p:cNvPr id="18" name="Picture Placeholder 11"/>
          <p:cNvSpPr>
            <a:spLocks noGrp="1"/>
          </p:cNvSpPr>
          <p:nvPr>
            <p:ph type="pic" sz="quarter" idx="17"/>
          </p:nvPr>
        </p:nvSpPr>
        <p:spPr>
          <a:xfrm>
            <a:off x="4589600" y="3429000"/>
            <a:ext cx="3044952" cy="3429000"/>
          </a:xfrm>
          <a:prstGeom prst="parallelogram">
            <a:avLst/>
          </a:prstGeom>
          <a:solidFill>
            <a:srgbClr val="F7F7F7"/>
          </a:solidFill>
          <a:effectLst/>
        </p:spPr>
        <p:txBody>
          <a:bodyPr/>
          <a:lstStyle/>
          <a:p>
            <a:endParaRPr lang="en-US"/>
          </a:p>
        </p:txBody>
      </p:sp>
      <p:sp>
        <p:nvSpPr>
          <p:cNvPr id="11" name="Picture Placeholder 11"/>
          <p:cNvSpPr>
            <a:spLocks noGrp="1"/>
          </p:cNvSpPr>
          <p:nvPr>
            <p:ph type="pic" sz="quarter" idx="18"/>
          </p:nvPr>
        </p:nvSpPr>
        <p:spPr>
          <a:xfrm flipH="1">
            <a:off x="6871023" y="0"/>
            <a:ext cx="3044952" cy="3429000"/>
          </a:xfrm>
          <a:prstGeom prst="parallelogram">
            <a:avLst/>
          </a:prstGeom>
          <a:solidFill>
            <a:srgbClr val="F7F7F7"/>
          </a:solidFill>
          <a:effectLst/>
        </p:spPr>
        <p:txBody>
          <a:bodyPr/>
          <a:lstStyle/>
          <a:p>
            <a:endParaRPr lang="en-US" dirty="0"/>
          </a:p>
        </p:txBody>
      </p:sp>
      <p:sp>
        <p:nvSpPr>
          <p:cNvPr id="12" name="Picture Placeholder 11"/>
          <p:cNvSpPr>
            <a:spLocks noGrp="1"/>
          </p:cNvSpPr>
          <p:nvPr>
            <p:ph type="pic" sz="quarter" idx="19"/>
          </p:nvPr>
        </p:nvSpPr>
        <p:spPr>
          <a:xfrm flipH="1">
            <a:off x="9151163" y="0"/>
            <a:ext cx="3044952" cy="3429000"/>
          </a:xfrm>
          <a:prstGeom prst="parallelogram">
            <a:avLst/>
          </a:prstGeom>
          <a:solidFill>
            <a:srgbClr val="F7F7F7"/>
          </a:solidFill>
          <a:effectLst/>
        </p:spPr>
        <p:txBody>
          <a:bodyPr/>
          <a:lstStyle/>
          <a:p>
            <a:endParaRPr lang="en-US" dirty="0"/>
          </a:p>
        </p:txBody>
      </p:sp>
      <p:sp>
        <p:nvSpPr>
          <p:cNvPr id="13" name="Picture Placeholder 11"/>
          <p:cNvSpPr>
            <a:spLocks noGrp="1"/>
          </p:cNvSpPr>
          <p:nvPr>
            <p:ph type="pic" sz="quarter" idx="20"/>
          </p:nvPr>
        </p:nvSpPr>
        <p:spPr>
          <a:xfrm>
            <a:off x="6871023" y="3429000"/>
            <a:ext cx="3044952" cy="3429000"/>
          </a:xfrm>
          <a:prstGeom prst="parallelogram">
            <a:avLst/>
          </a:prstGeom>
          <a:solidFill>
            <a:srgbClr val="F7F7F7"/>
          </a:solidFill>
          <a:effectLst/>
        </p:spPr>
        <p:txBody>
          <a:bodyPr/>
          <a:lstStyle/>
          <a:p>
            <a:endParaRPr lang="en-US"/>
          </a:p>
        </p:txBody>
      </p:sp>
      <p:sp>
        <p:nvSpPr>
          <p:cNvPr id="14" name="Picture Placeholder 11"/>
          <p:cNvSpPr>
            <a:spLocks noGrp="1"/>
          </p:cNvSpPr>
          <p:nvPr>
            <p:ph type="pic" sz="quarter" idx="21"/>
          </p:nvPr>
        </p:nvSpPr>
        <p:spPr>
          <a:xfrm>
            <a:off x="9157028" y="3429000"/>
            <a:ext cx="3044952" cy="3429000"/>
          </a:xfrm>
          <a:prstGeom prst="parallelogram">
            <a:avLst/>
          </a:prstGeom>
          <a:solidFill>
            <a:srgbClr val="F7F7F7"/>
          </a:solidFill>
          <a:effectLst/>
        </p:spPr>
        <p:txBody>
          <a:bodyPr/>
          <a:lstStyle/>
          <a:p>
            <a:endParaRPr lang="en-US" dirty="0"/>
          </a:p>
        </p:txBody>
      </p:sp>
      <p:cxnSp>
        <p:nvCxnSpPr>
          <p:cNvPr id="15" name="Straight Connector 14"/>
          <p:cNvCxnSpPr/>
          <p:nvPr userDrawn="1"/>
        </p:nvCxnSpPr>
        <p:spPr>
          <a:xfrm>
            <a:off x="11513019" y="5205327"/>
            <a:ext cx="0" cy="645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userDrawn="1"/>
        </p:nvSpPr>
        <p:spPr>
          <a:xfrm>
            <a:off x="11353361" y="6291390"/>
            <a:ext cx="319318" cy="246221"/>
          </a:xfrm>
          <a:prstGeom prst="rect">
            <a:avLst/>
          </a:prstGeom>
          <a:noFill/>
        </p:spPr>
        <p:txBody>
          <a:bodyPr wrap="none" rtlCol="0">
            <a:spAutoFit/>
          </a:bodyPr>
          <a:lstStyle/>
          <a:p>
            <a:pPr algn="ctr"/>
            <a:fld id="{9F976047-6D8B-40E5-9820-BFA42EA4E19A}" type="slidenum">
              <a:rPr lang="en-US" sz="1000" smtClean="0">
                <a:solidFill>
                  <a:schemeClr val="tx1"/>
                </a:solidFill>
                <a:latin typeface="Source Sans Pro" panose="020B0503030403020204" pitchFamily="34" charset="0"/>
              </a:rPr>
              <a:pPr algn="ctr"/>
              <a:t>‹#›</a:t>
            </a:fld>
            <a:endParaRPr lang="en-US" sz="1800" dirty="0">
              <a:solidFill>
                <a:schemeClr val="tx1"/>
              </a:solidFill>
              <a:latin typeface="Source Sans Pro" panose="020B0503030403020204" pitchFamily="34" charset="0"/>
            </a:endParaRPr>
          </a:p>
        </p:txBody>
      </p:sp>
    </p:spTree>
    <p:extLst>
      <p:ext uri="{BB962C8B-B14F-4D97-AF65-F5344CB8AC3E}">
        <p14:creationId xmlns:p14="http://schemas.microsoft.com/office/powerpoint/2010/main" val="4062645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500"/>
                                        <p:tgtEl>
                                          <p:spTgt spid="1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down)">
                                      <p:cBhvr>
                                        <p:cTn id="1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Portfolio_04">
    <p:spTree>
      <p:nvGrpSpPr>
        <p:cNvPr id="1" name=""/>
        <p:cNvGrpSpPr/>
        <p:nvPr/>
      </p:nvGrpSpPr>
      <p:grpSpPr>
        <a:xfrm>
          <a:off x="0" y="0"/>
          <a:ext cx="0" cy="0"/>
          <a:chOff x="0" y="0"/>
          <a:chExt cx="0" cy="0"/>
        </a:xfrm>
      </p:grpSpPr>
      <p:sp>
        <p:nvSpPr>
          <p:cNvPr id="8" name="Picture Placeholder 11"/>
          <p:cNvSpPr>
            <a:spLocks noGrp="1"/>
          </p:cNvSpPr>
          <p:nvPr>
            <p:ph type="pic" sz="quarter" idx="12"/>
          </p:nvPr>
        </p:nvSpPr>
        <p:spPr>
          <a:xfrm>
            <a:off x="-7316" y="0"/>
            <a:ext cx="3044952" cy="3429000"/>
          </a:xfrm>
          <a:prstGeom prst="parallelogram">
            <a:avLst/>
          </a:prstGeom>
          <a:solidFill>
            <a:srgbClr val="F7F7F7"/>
          </a:solidFill>
          <a:effectLst/>
        </p:spPr>
        <p:txBody>
          <a:bodyPr/>
          <a:lstStyle/>
          <a:p>
            <a:endParaRPr lang="en-US"/>
          </a:p>
        </p:txBody>
      </p:sp>
      <p:sp>
        <p:nvSpPr>
          <p:cNvPr id="18" name="Picture Placeholder 11"/>
          <p:cNvSpPr>
            <a:spLocks noGrp="1"/>
          </p:cNvSpPr>
          <p:nvPr>
            <p:ph type="pic" sz="quarter" idx="17"/>
          </p:nvPr>
        </p:nvSpPr>
        <p:spPr>
          <a:xfrm flipH="1">
            <a:off x="-1451" y="3429000"/>
            <a:ext cx="3044952" cy="3429000"/>
          </a:xfrm>
          <a:prstGeom prst="parallelogram">
            <a:avLst/>
          </a:prstGeom>
          <a:solidFill>
            <a:srgbClr val="F7F7F7"/>
          </a:solidFill>
          <a:effectLst/>
        </p:spPr>
        <p:txBody>
          <a:bodyPr/>
          <a:lstStyle/>
          <a:p>
            <a:endParaRPr lang="en-US"/>
          </a:p>
        </p:txBody>
      </p:sp>
      <p:sp>
        <p:nvSpPr>
          <p:cNvPr id="11" name="Picture Placeholder 11"/>
          <p:cNvSpPr>
            <a:spLocks noGrp="1"/>
          </p:cNvSpPr>
          <p:nvPr>
            <p:ph type="pic" sz="quarter" idx="18"/>
          </p:nvPr>
        </p:nvSpPr>
        <p:spPr>
          <a:xfrm>
            <a:off x="2279972" y="0"/>
            <a:ext cx="3044952" cy="3429000"/>
          </a:xfrm>
          <a:prstGeom prst="parallelogram">
            <a:avLst/>
          </a:prstGeom>
          <a:solidFill>
            <a:srgbClr val="F7F7F7"/>
          </a:solidFill>
          <a:effectLst/>
        </p:spPr>
        <p:txBody>
          <a:bodyPr/>
          <a:lstStyle/>
          <a:p>
            <a:endParaRPr lang="en-US" dirty="0"/>
          </a:p>
        </p:txBody>
      </p:sp>
      <p:sp>
        <p:nvSpPr>
          <p:cNvPr id="12" name="Picture Placeholder 11"/>
          <p:cNvSpPr>
            <a:spLocks noGrp="1"/>
          </p:cNvSpPr>
          <p:nvPr>
            <p:ph type="pic" sz="quarter" idx="19"/>
          </p:nvPr>
        </p:nvSpPr>
        <p:spPr>
          <a:xfrm>
            <a:off x="4560112" y="0"/>
            <a:ext cx="3044952" cy="3429000"/>
          </a:xfrm>
          <a:prstGeom prst="parallelogram">
            <a:avLst/>
          </a:prstGeom>
          <a:solidFill>
            <a:srgbClr val="F7F7F7"/>
          </a:solidFill>
          <a:effectLst/>
        </p:spPr>
        <p:txBody>
          <a:bodyPr/>
          <a:lstStyle/>
          <a:p>
            <a:endParaRPr lang="en-US" dirty="0"/>
          </a:p>
        </p:txBody>
      </p:sp>
      <p:sp>
        <p:nvSpPr>
          <p:cNvPr id="13" name="Picture Placeholder 11"/>
          <p:cNvSpPr>
            <a:spLocks noGrp="1"/>
          </p:cNvSpPr>
          <p:nvPr>
            <p:ph type="pic" sz="quarter" idx="20"/>
          </p:nvPr>
        </p:nvSpPr>
        <p:spPr>
          <a:xfrm flipH="1">
            <a:off x="2279972" y="3429000"/>
            <a:ext cx="3044952" cy="3429000"/>
          </a:xfrm>
          <a:prstGeom prst="parallelogram">
            <a:avLst/>
          </a:prstGeom>
          <a:solidFill>
            <a:srgbClr val="F7F7F7"/>
          </a:solidFill>
          <a:effectLst/>
        </p:spPr>
        <p:txBody>
          <a:bodyPr/>
          <a:lstStyle/>
          <a:p>
            <a:endParaRPr lang="en-US"/>
          </a:p>
        </p:txBody>
      </p:sp>
      <p:sp>
        <p:nvSpPr>
          <p:cNvPr id="14" name="Picture Placeholder 11"/>
          <p:cNvSpPr>
            <a:spLocks noGrp="1"/>
          </p:cNvSpPr>
          <p:nvPr>
            <p:ph type="pic" sz="quarter" idx="21"/>
          </p:nvPr>
        </p:nvSpPr>
        <p:spPr>
          <a:xfrm flipH="1">
            <a:off x="4565979" y="3429000"/>
            <a:ext cx="3044952" cy="3429000"/>
          </a:xfrm>
          <a:prstGeom prst="parallelogram">
            <a:avLst/>
          </a:prstGeom>
          <a:solidFill>
            <a:srgbClr val="F7F7F7"/>
          </a:solidFill>
          <a:effectLst/>
        </p:spPr>
        <p:txBody>
          <a:bodyPr/>
          <a:lstStyle/>
          <a:p>
            <a:endParaRPr lang="en-US" dirty="0"/>
          </a:p>
        </p:txBody>
      </p:sp>
      <p:cxnSp>
        <p:nvCxnSpPr>
          <p:cNvPr id="15" name="Straight Connector 14"/>
          <p:cNvCxnSpPr/>
          <p:nvPr userDrawn="1"/>
        </p:nvCxnSpPr>
        <p:spPr>
          <a:xfrm>
            <a:off x="11513019" y="5205327"/>
            <a:ext cx="0" cy="645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userDrawn="1"/>
        </p:nvSpPr>
        <p:spPr>
          <a:xfrm>
            <a:off x="11353361" y="6291390"/>
            <a:ext cx="319318" cy="246221"/>
          </a:xfrm>
          <a:prstGeom prst="rect">
            <a:avLst/>
          </a:prstGeom>
          <a:noFill/>
        </p:spPr>
        <p:txBody>
          <a:bodyPr wrap="none" rtlCol="0">
            <a:spAutoFit/>
          </a:bodyPr>
          <a:lstStyle/>
          <a:p>
            <a:pPr algn="ctr"/>
            <a:fld id="{9F976047-6D8B-40E5-9820-BFA42EA4E19A}" type="slidenum">
              <a:rPr lang="en-US" sz="1000" smtClean="0">
                <a:solidFill>
                  <a:schemeClr val="tx1"/>
                </a:solidFill>
                <a:latin typeface="Source Sans Pro" panose="020B0503030403020204" pitchFamily="34" charset="0"/>
              </a:rPr>
              <a:pPr algn="ctr"/>
              <a:t>‹#›</a:t>
            </a:fld>
            <a:endParaRPr lang="en-US" sz="1800" dirty="0">
              <a:solidFill>
                <a:schemeClr val="tx1"/>
              </a:solidFill>
              <a:latin typeface="Source Sans Pro" panose="020B0503030403020204" pitchFamily="34" charset="0"/>
            </a:endParaRPr>
          </a:p>
        </p:txBody>
      </p:sp>
    </p:spTree>
    <p:extLst>
      <p:ext uri="{BB962C8B-B14F-4D97-AF65-F5344CB8AC3E}">
        <p14:creationId xmlns:p14="http://schemas.microsoft.com/office/powerpoint/2010/main" val="3466737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500"/>
                                        <p:tgtEl>
                                          <p:spTgt spid="1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down)">
                                      <p:cBhvr>
                                        <p:cTn id="1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5" name="Picture Placeholder 9"/>
          <p:cNvSpPr>
            <a:spLocks noGrp="1"/>
          </p:cNvSpPr>
          <p:nvPr>
            <p:ph type="pic" sz="quarter" idx="10"/>
          </p:nvPr>
        </p:nvSpPr>
        <p:spPr>
          <a:xfrm>
            <a:off x="0" y="0"/>
            <a:ext cx="4078224" cy="6858000"/>
          </a:xfrm>
          <a:solidFill>
            <a:srgbClr val="F7F7F7"/>
          </a:solidFill>
        </p:spPr>
        <p:txBody>
          <a:bodyPr/>
          <a:lstStyle/>
          <a:p>
            <a:endParaRPr lang="en-US"/>
          </a:p>
        </p:txBody>
      </p:sp>
      <p:sp>
        <p:nvSpPr>
          <p:cNvPr id="16" name="Picture Placeholder 11"/>
          <p:cNvSpPr>
            <a:spLocks noGrp="1"/>
          </p:cNvSpPr>
          <p:nvPr>
            <p:ph type="pic" sz="quarter" idx="11"/>
          </p:nvPr>
        </p:nvSpPr>
        <p:spPr>
          <a:xfrm>
            <a:off x="4072949" y="0"/>
            <a:ext cx="4041648" cy="6858000"/>
          </a:xfrm>
          <a:solidFill>
            <a:srgbClr val="D9D9D9"/>
          </a:solidFill>
        </p:spPr>
        <p:txBody>
          <a:bodyPr/>
          <a:lstStyle/>
          <a:p>
            <a:endParaRPr lang="en-US"/>
          </a:p>
        </p:txBody>
      </p:sp>
      <p:sp>
        <p:nvSpPr>
          <p:cNvPr id="17" name="Picture Placeholder 13"/>
          <p:cNvSpPr>
            <a:spLocks noGrp="1"/>
          </p:cNvSpPr>
          <p:nvPr>
            <p:ph type="pic" sz="quarter" idx="12"/>
          </p:nvPr>
        </p:nvSpPr>
        <p:spPr>
          <a:xfrm>
            <a:off x="8119051" y="0"/>
            <a:ext cx="4078224" cy="6858000"/>
          </a:xfrm>
          <a:solidFill>
            <a:srgbClr val="F7F7F7"/>
          </a:solidFill>
        </p:spPr>
        <p:txBody>
          <a:bodyPr/>
          <a:lstStyle/>
          <a:p>
            <a:endParaRPr lang="en-US"/>
          </a:p>
        </p:txBody>
      </p:sp>
    </p:spTree>
    <p:extLst>
      <p:ext uri="{BB962C8B-B14F-4D97-AF65-F5344CB8AC3E}">
        <p14:creationId xmlns:p14="http://schemas.microsoft.com/office/powerpoint/2010/main" val="469619702"/>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11" name="Picture Placeholder 8"/>
          <p:cNvSpPr>
            <a:spLocks noGrp="1"/>
          </p:cNvSpPr>
          <p:nvPr>
            <p:ph type="pic" sz="quarter" idx="10"/>
          </p:nvPr>
        </p:nvSpPr>
        <p:spPr>
          <a:xfrm>
            <a:off x="-3048" y="0"/>
            <a:ext cx="6099048" cy="6858000"/>
          </a:xfrm>
          <a:solidFill>
            <a:srgbClr val="F7F7F7"/>
          </a:solidFill>
        </p:spPr>
        <p:txBody>
          <a:bodyPr/>
          <a:lstStyle/>
          <a:p>
            <a:endParaRPr lang="en-US" dirty="0"/>
          </a:p>
        </p:txBody>
      </p:sp>
      <p:sp>
        <p:nvSpPr>
          <p:cNvPr id="12" name="Picture Placeholder 8"/>
          <p:cNvSpPr>
            <a:spLocks noGrp="1"/>
          </p:cNvSpPr>
          <p:nvPr>
            <p:ph type="pic" sz="quarter" idx="11"/>
          </p:nvPr>
        </p:nvSpPr>
        <p:spPr>
          <a:xfrm>
            <a:off x="6096000" y="0"/>
            <a:ext cx="6099048" cy="6858000"/>
          </a:xfrm>
          <a:solidFill>
            <a:srgbClr val="D9D9D9"/>
          </a:solidFill>
        </p:spPr>
        <p:txBody>
          <a:bodyPr/>
          <a:lstStyle/>
          <a:p>
            <a:endParaRPr lang="en-US" dirty="0"/>
          </a:p>
        </p:txBody>
      </p:sp>
    </p:spTree>
    <p:extLst>
      <p:ext uri="{BB962C8B-B14F-4D97-AF65-F5344CB8AC3E}">
        <p14:creationId xmlns:p14="http://schemas.microsoft.com/office/powerpoint/2010/main" val="423961236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2"/>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1" y="4589467"/>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6356C3E-1D8C-41A9-8CEC-14319F5E92AC}" type="datetimeFigureOut">
              <a:rPr lang="en-US" smtClean="0"/>
              <a:t>10/10/2020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13298C-BEB7-47AB-8BB4-B9D3D63A5D9A}" type="slidenum">
              <a:rPr lang="en-US" smtClean="0"/>
              <a:t>‹#›</a:t>
            </a:fld>
            <a:endParaRPr lang="en-US"/>
          </a:p>
        </p:txBody>
      </p:sp>
    </p:spTree>
    <p:extLst>
      <p:ext uri="{BB962C8B-B14F-4D97-AF65-F5344CB8AC3E}">
        <p14:creationId xmlns:p14="http://schemas.microsoft.com/office/powerpoint/2010/main" val="415632941"/>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4_Portfolio_04">
    <p:spTree>
      <p:nvGrpSpPr>
        <p:cNvPr id="1" name=""/>
        <p:cNvGrpSpPr/>
        <p:nvPr/>
      </p:nvGrpSpPr>
      <p:grpSpPr>
        <a:xfrm>
          <a:off x="0" y="0"/>
          <a:ext cx="0" cy="0"/>
          <a:chOff x="0" y="0"/>
          <a:chExt cx="0" cy="0"/>
        </a:xfrm>
      </p:grpSpPr>
      <p:cxnSp>
        <p:nvCxnSpPr>
          <p:cNvPr id="15" name="Straight Connector 14"/>
          <p:cNvCxnSpPr/>
          <p:nvPr userDrawn="1"/>
        </p:nvCxnSpPr>
        <p:spPr>
          <a:xfrm>
            <a:off x="11513019" y="5205327"/>
            <a:ext cx="0" cy="645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userDrawn="1"/>
        </p:nvSpPr>
        <p:spPr>
          <a:xfrm>
            <a:off x="11353361" y="6291390"/>
            <a:ext cx="319318" cy="246221"/>
          </a:xfrm>
          <a:prstGeom prst="rect">
            <a:avLst/>
          </a:prstGeom>
          <a:noFill/>
        </p:spPr>
        <p:txBody>
          <a:bodyPr wrap="none" rtlCol="0">
            <a:spAutoFit/>
          </a:bodyPr>
          <a:lstStyle/>
          <a:p>
            <a:pPr algn="ctr"/>
            <a:fld id="{9F976047-6D8B-40E5-9820-BFA42EA4E19A}" type="slidenum">
              <a:rPr lang="en-US" sz="1000" smtClean="0">
                <a:solidFill>
                  <a:schemeClr val="tx1"/>
                </a:solidFill>
                <a:latin typeface="Source Sans Pro" panose="020B0503030403020204" pitchFamily="34" charset="0"/>
              </a:rPr>
              <a:pPr algn="ctr"/>
              <a:t>‹#›</a:t>
            </a:fld>
            <a:endParaRPr lang="en-US" sz="1800" dirty="0">
              <a:solidFill>
                <a:schemeClr val="tx1"/>
              </a:solidFill>
              <a:latin typeface="Source Sans Pro" panose="020B0503030403020204" pitchFamily="34" charset="0"/>
            </a:endParaRPr>
          </a:p>
        </p:txBody>
      </p:sp>
      <p:sp>
        <p:nvSpPr>
          <p:cNvPr id="16" name="Picture Placeholder 11"/>
          <p:cNvSpPr>
            <a:spLocks noGrp="1"/>
          </p:cNvSpPr>
          <p:nvPr>
            <p:ph type="pic" sz="quarter" idx="19"/>
          </p:nvPr>
        </p:nvSpPr>
        <p:spPr>
          <a:xfrm>
            <a:off x="5191124" y="0"/>
            <a:ext cx="6410325" cy="6858000"/>
          </a:xfrm>
          <a:prstGeom prst="parallelogram">
            <a:avLst/>
          </a:prstGeom>
          <a:solidFill>
            <a:srgbClr val="F7F7F7"/>
          </a:solidFill>
          <a:effectLst/>
        </p:spPr>
        <p:txBody>
          <a:bodyPr/>
          <a:lstStyle/>
          <a:p>
            <a:endParaRPr lang="en-US" dirty="0"/>
          </a:p>
        </p:txBody>
      </p:sp>
    </p:spTree>
    <p:extLst>
      <p:ext uri="{BB962C8B-B14F-4D97-AF65-F5344CB8AC3E}">
        <p14:creationId xmlns:p14="http://schemas.microsoft.com/office/powerpoint/2010/main" val="276199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500"/>
                                        <p:tgtEl>
                                          <p:spTgt spid="1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down)">
                                      <p:cBhvr>
                                        <p:cTn id="1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5_Portfolio_04">
    <p:spTree>
      <p:nvGrpSpPr>
        <p:cNvPr id="1" name=""/>
        <p:cNvGrpSpPr/>
        <p:nvPr/>
      </p:nvGrpSpPr>
      <p:grpSpPr>
        <a:xfrm>
          <a:off x="0" y="0"/>
          <a:ext cx="0" cy="0"/>
          <a:chOff x="0" y="0"/>
          <a:chExt cx="0" cy="0"/>
        </a:xfrm>
      </p:grpSpPr>
      <p:cxnSp>
        <p:nvCxnSpPr>
          <p:cNvPr id="15" name="Straight Connector 14"/>
          <p:cNvCxnSpPr/>
          <p:nvPr userDrawn="1"/>
        </p:nvCxnSpPr>
        <p:spPr>
          <a:xfrm>
            <a:off x="11513019" y="5205327"/>
            <a:ext cx="0" cy="645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userDrawn="1"/>
        </p:nvSpPr>
        <p:spPr>
          <a:xfrm>
            <a:off x="11353361" y="6291390"/>
            <a:ext cx="319318" cy="246221"/>
          </a:xfrm>
          <a:prstGeom prst="rect">
            <a:avLst/>
          </a:prstGeom>
          <a:noFill/>
        </p:spPr>
        <p:txBody>
          <a:bodyPr wrap="none" rtlCol="0">
            <a:spAutoFit/>
          </a:bodyPr>
          <a:lstStyle/>
          <a:p>
            <a:pPr algn="ctr"/>
            <a:fld id="{9F976047-6D8B-40E5-9820-BFA42EA4E19A}" type="slidenum">
              <a:rPr lang="en-US" sz="1000" smtClean="0">
                <a:solidFill>
                  <a:schemeClr val="tx1"/>
                </a:solidFill>
                <a:latin typeface="Source Sans Pro" panose="020B0503030403020204" pitchFamily="34" charset="0"/>
              </a:rPr>
              <a:pPr algn="ctr"/>
              <a:t>‹#›</a:t>
            </a:fld>
            <a:endParaRPr lang="en-US" sz="1800" dirty="0">
              <a:solidFill>
                <a:schemeClr val="tx1"/>
              </a:solidFill>
              <a:latin typeface="Source Sans Pro" panose="020B0503030403020204" pitchFamily="34" charset="0"/>
            </a:endParaRPr>
          </a:p>
        </p:txBody>
      </p:sp>
      <p:sp>
        <p:nvSpPr>
          <p:cNvPr id="16" name="Picture Placeholder 11"/>
          <p:cNvSpPr>
            <a:spLocks noGrp="1"/>
          </p:cNvSpPr>
          <p:nvPr>
            <p:ph type="pic" sz="quarter" idx="19"/>
          </p:nvPr>
        </p:nvSpPr>
        <p:spPr>
          <a:xfrm flipH="1">
            <a:off x="609600" y="0"/>
            <a:ext cx="6410325" cy="6858000"/>
          </a:xfrm>
          <a:prstGeom prst="parallelogram">
            <a:avLst/>
          </a:prstGeom>
          <a:solidFill>
            <a:srgbClr val="F7F7F7"/>
          </a:solidFill>
          <a:effectLst/>
        </p:spPr>
        <p:txBody>
          <a:bodyPr/>
          <a:lstStyle/>
          <a:p>
            <a:endParaRPr lang="en-US" dirty="0"/>
          </a:p>
        </p:txBody>
      </p:sp>
    </p:spTree>
    <p:extLst>
      <p:ext uri="{BB962C8B-B14F-4D97-AF65-F5344CB8AC3E}">
        <p14:creationId xmlns:p14="http://schemas.microsoft.com/office/powerpoint/2010/main" val="2140405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500"/>
                                        <p:tgtEl>
                                          <p:spTgt spid="1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down)">
                                      <p:cBhvr>
                                        <p:cTn id="1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26" name="Shape 26"/>
          <p:cNvSpPr>
            <a:spLocks noGrp="1"/>
          </p:cNvSpPr>
          <p:nvPr>
            <p:ph type="pic" idx="13"/>
          </p:nvPr>
        </p:nvSpPr>
        <p:spPr>
          <a:xfrm>
            <a:off x="359791" y="332295"/>
            <a:ext cx="11472420" cy="6193410"/>
          </a:xfrm>
          <a:prstGeom prst="rect">
            <a:avLst/>
          </a:prstGeom>
          <a:solidFill>
            <a:srgbClr val="F7F7F7"/>
          </a:solidFill>
        </p:spPr>
        <p:txBody>
          <a:bodyPr lIns="91439" rIns="91439">
            <a:noAutofit/>
          </a:bodyPr>
          <a:lstStyle/>
          <a:p>
            <a:endParaRPr/>
          </a:p>
        </p:txBody>
      </p:sp>
      <p:sp>
        <p:nvSpPr>
          <p:cNvPr id="12" name="Picture Placeholder 6"/>
          <p:cNvSpPr>
            <a:spLocks noGrp="1"/>
          </p:cNvSpPr>
          <p:nvPr>
            <p:ph type="pic" sz="quarter" idx="14"/>
          </p:nvPr>
        </p:nvSpPr>
        <p:spPr>
          <a:xfrm>
            <a:off x="6031699" y="1066242"/>
            <a:ext cx="822960" cy="822960"/>
          </a:xfrm>
          <a:prstGeom prst="ellipse">
            <a:avLst/>
          </a:prstGeom>
          <a:solidFill>
            <a:srgbClr val="D9D9D9"/>
          </a:solidFill>
        </p:spPr>
        <p:txBody>
          <a:bodyPr/>
          <a:lstStyle/>
          <a:p>
            <a:endParaRPr lang="en-US"/>
          </a:p>
        </p:txBody>
      </p:sp>
      <p:sp>
        <p:nvSpPr>
          <p:cNvPr id="13" name="Picture Placeholder 6"/>
          <p:cNvSpPr>
            <a:spLocks noGrp="1"/>
          </p:cNvSpPr>
          <p:nvPr>
            <p:ph type="pic" sz="quarter" idx="15"/>
          </p:nvPr>
        </p:nvSpPr>
        <p:spPr>
          <a:xfrm>
            <a:off x="6031699" y="3657616"/>
            <a:ext cx="822960" cy="822960"/>
          </a:xfrm>
          <a:prstGeom prst="ellipse">
            <a:avLst/>
          </a:prstGeom>
          <a:solidFill>
            <a:srgbClr val="D9D9D9"/>
          </a:solidFill>
        </p:spPr>
        <p:txBody>
          <a:bodyPr/>
          <a:lstStyle/>
          <a:p>
            <a:endParaRPr lang="en-US"/>
          </a:p>
        </p:txBody>
      </p:sp>
      <p:sp>
        <p:nvSpPr>
          <p:cNvPr id="14" name="Picture Placeholder 6"/>
          <p:cNvSpPr>
            <a:spLocks noGrp="1"/>
          </p:cNvSpPr>
          <p:nvPr>
            <p:ph type="pic" sz="quarter" idx="16"/>
          </p:nvPr>
        </p:nvSpPr>
        <p:spPr>
          <a:xfrm>
            <a:off x="9518767" y="3657616"/>
            <a:ext cx="822960" cy="822960"/>
          </a:xfrm>
          <a:prstGeom prst="ellipse">
            <a:avLst/>
          </a:prstGeom>
          <a:solidFill>
            <a:srgbClr val="D9D9D9"/>
          </a:solidFill>
        </p:spPr>
        <p:txBody>
          <a:bodyPr/>
          <a:lstStyle/>
          <a:p>
            <a:endParaRPr lang="en-US"/>
          </a:p>
        </p:txBody>
      </p:sp>
      <p:sp>
        <p:nvSpPr>
          <p:cNvPr id="15" name="Picture Placeholder 6"/>
          <p:cNvSpPr>
            <a:spLocks noGrp="1"/>
          </p:cNvSpPr>
          <p:nvPr>
            <p:ph type="pic" sz="quarter" idx="17"/>
          </p:nvPr>
        </p:nvSpPr>
        <p:spPr>
          <a:xfrm>
            <a:off x="9518767" y="1066242"/>
            <a:ext cx="822960" cy="822960"/>
          </a:xfrm>
          <a:prstGeom prst="ellipse">
            <a:avLst/>
          </a:prstGeom>
          <a:solidFill>
            <a:srgbClr val="D9D9D9"/>
          </a:solidFill>
        </p:spPr>
        <p:txBody>
          <a:bodyPr/>
          <a:lstStyle/>
          <a:p>
            <a:endParaRPr lang="en-US"/>
          </a:p>
        </p:txBody>
      </p:sp>
    </p:spTree>
    <p:extLst>
      <p:ext uri="{BB962C8B-B14F-4D97-AF65-F5344CB8AC3E}">
        <p14:creationId xmlns:p14="http://schemas.microsoft.com/office/powerpoint/2010/main" val="983650626"/>
      </p:ext>
    </p:extLst>
  </p:cSld>
  <p:clrMapOvr>
    <a:masterClrMapping/>
  </p:clrMapOvr>
  <p:transition spd="med"/>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Happy_customers">
    <p:spTree>
      <p:nvGrpSpPr>
        <p:cNvPr id="1" name=""/>
        <p:cNvGrpSpPr/>
        <p:nvPr/>
      </p:nvGrpSpPr>
      <p:grpSpPr>
        <a:xfrm>
          <a:off x="0" y="0"/>
          <a:ext cx="0" cy="0"/>
          <a:chOff x="0" y="0"/>
          <a:chExt cx="0" cy="0"/>
        </a:xfrm>
      </p:grpSpPr>
      <p:cxnSp>
        <p:nvCxnSpPr>
          <p:cNvPr id="27" name="Straight Connector 26"/>
          <p:cNvCxnSpPr/>
          <p:nvPr userDrawn="1"/>
        </p:nvCxnSpPr>
        <p:spPr>
          <a:xfrm>
            <a:off x="11513019" y="5205327"/>
            <a:ext cx="0" cy="645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userDrawn="1"/>
        </p:nvSpPr>
        <p:spPr>
          <a:xfrm>
            <a:off x="11353361" y="6291390"/>
            <a:ext cx="319318" cy="246221"/>
          </a:xfrm>
          <a:prstGeom prst="rect">
            <a:avLst/>
          </a:prstGeom>
          <a:noFill/>
        </p:spPr>
        <p:txBody>
          <a:bodyPr wrap="none" rtlCol="0">
            <a:spAutoFit/>
          </a:bodyPr>
          <a:lstStyle/>
          <a:p>
            <a:pPr algn="ctr"/>
            <a:fld id="{9F976047-6D8B-40E5-9820-BFA42EA4E19A}" type="slidenum">
              <a:rPr lang="en-US" sz="1000" smtClean="0">
                <a:solidFill>
                  <a:schemeClr val="tx1"/>
                </a:solidFill>
                <a:latin typeface="Source Sans Pro" panose="020B0503030403020204" pitchFamily="34" charset="0"/>
              </a:rPr>
              <a:pPr algn="ctr"/>
              <a:t>‹#›</a:t>
            </a:fld>
            <a:endParaRPr lang="en-US" sz="1800" dirty="0">
              <a:solidFill>
                <a:schemeClr val="tx1"/>
              </a:solidFill>
              <a:latin typeface="Source Sans Pro" panose="020B0503030403020204" pitchFamily="34" charset="0"/>
            </a:endParaRPr>
          </a:p>
        </p:txBody>
      </p:sp>
      <p:sp>
        <p:nvSpPr>
          <p:cNvPr id="8" name="Picture Placeholder 7"/>
          <p:cNvSpPr>
            <a:spLocks noGrp="1"/>
          </p:cNvSpPr>
          <p:nvPr>
            <p:ph type="pic" sz="quarter" idx="10"/>
          </p:nvPr>
        </p:nvSpPr>
        <p:spPr>
          <a:xfrm>
            <a:off x="2532883" y="2418930"/>
            <a:ext cx="1755775" cy="3107216"/>
          </a:xfrm>
          <a:solidFill>
            <a:srgbClr val="F7F7F7"/>
          </a:solidFill>
        </p:spPr>
        <p:txBody>
          <a:bodyPr/>
          <a:lstStyle/>
          <a:p>
            <a:endParaRPr lang="en-US" dirty="0"/>
          </a:p>
        </p:txBody>
      </p:sp>
    </p:spTree>
    <p:extLst>
      <p:ext uri="{BB962C8B-B14F-4D97-AF65-F5344CB8AC3E}">
        <p14:creationId xmlns:p14="http://schemas.microsoft.com/office/powerpoint/2010/main" val="30546194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up)">
                                      <p:cBhvr>
                                        <p:cTn id="7" dur="500"/>
                                        <p:tgtEl>
                                          <p:spTgt spid="2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down)">
                                      <p:cBhvr>
                                        <p:cTn id="1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Happy_customers">
    <p:spTree>
      <p:nvGrpSpPr>
        <p:cNvPr id="1" name=""/>
        <p:cNvGrpSpPr/>
        <p:nvPr/>
      </p:nvGrpSpPr>
      <p:grpSpPr>
        <a:xfrm>
          <a:off x="0" y="0"/>
          <a:ext cx="0" cy="0"/>
          <a:chOff x="0" y="0"/>
          <a:chExt cx="0" cy="0"/>
        </a:xfrm>
      </p:grpSpPr>
      <p:cxnSp>
        <p:nvCxnSpPr>
          <p:cNvPr id="27" name="Straight Connector 26"/>
          <p:cNvCxnSpPr/>
          <p:nvPr userDrawn="1"/>
        </p:nvCxnSpPr>
        <p:spPr>
          <a:xfrm>
            <a:off x="11513019" y="5205327"/>
            <a:ext cx="0" cy="645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userDrawn="1"/>
        </p:nvSpPr>
        <p:spPr>
          <a:xfrm>
            <a:off x="11353361" y="6291390"/>
            <a:ext cx="319318" cy="246221"/>
          </a:xfrm>
          <a:prstGeom prst="rect">
            <a:avLst/>
          </a:prstGeom>
          <a:noFill/>
        </p:spPr>
        <p:txBody>
          <a:bodyPr wrap="none" rtlCol="0">
            <a:spAutoFit/>
          </a:bodyPr>
          <a:lstStyle/>
          <a:p>
            <a:pPr algn="ctr"/>
            <a:fld id="{9F976047-6D8B-40E5-9820-BFA42EA4E19A}" type="slidenum">
              <a:rPr lang="en-US" sz="1000" smtClean="0">
                <a:solidFill>
                  <a:schemeClr val="tx1"/>
                </a:solidFill>
                <a:latin typeface="Source Sans Pro" panose="020B0503030403020204" pitchFamily="34" charset="0"/>
              </a:rPr>
              <a:pPr algn="ctr"/>
              <a:t>‹#›</a:t>
            </a:fld>
            <a:endParaRPr lang="en-US" sz="1800" dirty="0">
              <a:solidFill>
                <a:schemeClr val="tx1"/>
              </a:solidFill>
              <a:latin typeface="Source Sans Pro" panose="020B0503030403020204" pitchFamily="34" charset="0"/>
            </a:endParaRPr>
          </a:p>
        </p:txBody>
      </p:sp>
      <p:sp>
        <p:nvSpPr>
          <p:cNvPr id="6" name="Picture Placeholder 7"/>
          <p:cNvSpPr>
            <a:spLocks noGrp="1"/>
          </p:cNvSpPr>
          <p:nvPr>
            <p:ph type="pic" sz="quarter" idx="10"/>
          </p:nvPr>
        </p:nvSpPr>
        <p:spPr>
          <a:xfrm>
            <a:off x="5203767" y="2385753"/>
            <a:ext cx="1795551" cy="3217026"/>
          </a:xfrm>
          <a:solidFill>
            <a:srgbClr val="F7F7F7"/>
          </a:solidFill>
        </p:spPr>
        <p:txBody>
          <a:bodyPr/>
          <a:lstStyle/>
          <a:p>
            <a:endParaRPr lang="en-US" dirty="0"/>
          </a:p>
        </p:txBody>
      </p:sp>
    </p:spTree>
    <p:extLst>
      <p:ext uri="{BB962C8B-B14F-4D97-AF65-F5344CB8AC3E}">
        <p14:creationId xmlns:p14="http://schemas.microsoft.com/office/powerpoint/2010/main" val="37634479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up)">
                                      <p:cBhvr>
                                        <p:cTn id="7" dur="500"/>
                                        <p:tgtEl>
                                          <p:spTgt spid="2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down)">
                                      <p:cBhvr>
                                        <p:cTn id="1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Phone_mockup_03">
    <p:spTree>
      <p:nvGrpSpPr>
        <p:cNvPr id="1" name=""/>
        <p:cNvGrpSpPr/>
        <p:nvPr/>
      </p:nvGrpSpPr>
      <p:grpSpPr>
        <a:xfrm>
          <a:off x="0" y="0"/>
          <a:ext cx="0" cy="0"/>
          <a:chOff x="0" y="0"/>
          <a:chExt cx="0" cy="0"/>
        </a:xfrm>
      </p:grpSpPr>
      <p:sp>
        <p:nvSpPr>
          <p:cNvPr id="9" name="Picture Placeholder 2"/>
          <p:cNvSpPr>
            <a:spLocks noGrp="1"/>
          </p:cNvSpPr>
          <p:nvPr>
            <p:ph type="pic" sz="quarter" idx="17"/>
          </p:nvPr>
        </p:nvSpPr>
        <p:spPr>
          <a:xfrm>
            <a:off x="1780979" y="2363907"/>
            <a:ext cx="1801368" cy="3200400"/>
          </a:xfrm>
          <a:solidFill>
            <a:srgbClr val="D9D9D9"/>
          </a:solidFill>
        </p:spPr>
        <p:txBody>
          <a:bodyPr/>
          <a:lstStyle/>
          <a:p>
            <a:endParaRPr lang="en-US"/>
          </a:p>
        </p:txBody>
      </p:sp>
      <p:sp>
        <p:nvSpPr>
          <p:cNvPr id="3" name="Picture Placeholder 2"/>
          <p:cNvSpPr>
            <a:spLocks noGrp="1"/>
          </p:cNvSpPr>
          <p:nvPr>
            <p:ph type="pic" sz="quarter" idx="16"/>
          </p:nvPr>
        </p:nvSpPr>
        <p:spPr>
          <a:xfrm>
            <a:off x="747991" y="2538598"/>
            <a:ext cx="1801368" cy="3200400"/>
          </a:xfrm>
          <a:solidFill>
            <a:srgbClr val="F6F6F6"/>
          </a:solidFill>
        </p:spPr>
        <p:txBody>
          <a:bodyPr/>
          <a:lstStyle/>
          <a:p>
            <a:endParaRPr lang="en-US"/>
          </a:p>
        </p:txBody>
      </p:sp>
      <p:cxnSp>
        <p:nvCxnSpPr>
          <p:cNvPr id="12" name="Straight Connector 11"/>
          <p:cNvCxnSpPr/>
          <p:nvPr userDrawn="1"/>
        </p:nvCxnSpPr>
        <p:spPr>
          <a:xfrm>
            <a:off x="11513019" y="5205327"/>
            <a:ext cx="0" cy="645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userDrawn="1"/>
        </p:nvSpPr>
        <p:spPr>
          <a:xfrm>
            <a:off x="11353361" y="6291390"/>
            <a:ext cx="319318" cy="246221"/>
          </a:xfrm>
          <a:prstGeom prst="rect">
            <a:avLst/>
          </a:prstGeom>
          <a:noFill/>
        </p:spPr>
        <p:txBody>
          <a:bodyPr wrap="none" rtlCol="0">
            <a:spAutoFit/>
          </a:bodyPr>
          <a:lstStyle/>
          <a:p>
            <a:pPr algn="ctr"/>
            <a:fld id="{9F976047-6D8B-40E5-9820-BFA42EA4E19A}" type="slidenum">
              <a:rPr lang="en-US" sz="1000" smtClean="0">
                <a:solidFill>
                  <a:schemeClr val="tx1"/>
                </a:solidFill>
                <a:latin typeface="Source Sans Pro" panose="020B0503030403020204" pitchFamily="34" charset="0"/>
              </a:rPr>
              <a:pPr algn="ctr"/>
              <a:t>‹#›</a:t>
            </a:fld>
            <a:endParaRPr lang="en-US" sz="1800" dirty="0">
              <a:solidFill>
                <a:schemeClr val="tx1"/>
              </a:solidFill>
              <a:latin typeface="Source Sans Pro" panose="020B0503030403020204" pitchFamily="34" charset="0"/>
            </a:endParaRPr>
          </a:p>
        </p:txBody>
      </p:sp>
    </p:spTree>
    <p:extLst>
      <p:ext uri="{BB962C8B-B14F-4D97-AF65-F5344CB8AC3E}">
        <p14:creationId xmlns:p14="http://schemas.microsoft.com/office/powerpoint/2010/main" val="2114971509"/>
      </p:ext>
    </p:extLst>
  </p:cSld>
  <p:clrMapOvr>
    <a:masterClrMapping/>
  </p:clrMapOvr>
  <mc:AlternateContent xmlns:mc="http://schemas.openxmlformats.org/markup-compatibility/2006" xmlns:p14="http://schemas.microsoft.com/office/powerpoint/2010/main">
    <mc:Choice Requires="p14">
      <p:transition spd="slow" p14:dur="2300" advTm="2000">
        <p:checker dir="vert"/>
      </p:transition>
    </mc:Choice>
    <mc:Fallback xmlns="">
      <p:transition spd="slow" advTm="2000">
        <p:checke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_Phone_mockup_03">
    <p:spTree>
      <p:nvGrpSpPr>
        <p:cNvPr id="1" name=""/>
        <p:cNvGrpSpPr/>
        <p:nvPr/>
      </p:nvGrpSpPr>
      <p:grpSpPr>
        <a:xfrm>
          <a:off x="0" y="0"/>
          <a:ext cx="0" cy="0"/>
          <a:chOff x="0" y="0"/>
          <a:chExt cx="0" cy="0"/>
        </a:xfrm>
      </p:grpSpPr>
      <p:cxnSp>
        <p:nvCxnSpPr>
          <p:cNvPr id="12" name="Straight Connector 11"/>
          <p:cNvCxnSpPr/>
          <p:nvPr userDrawn="1"/>
        </p:nvCxnSpPr>
        <p:spPr>
          <a:xfrm>
            <a:off x="11513019" y="5205327"/>
            <a:ext cx="0" cy="645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userDrawn="1"/>
        </p:nvSpPr>
        <p:spPr>
          <a:xfrm>
            <a:off x="11353361" y="6291390"/>
            <a:ext cx="319318" cy="246221"/>
          </a:xfrm>
          <a:prstGeom prst="rect">
            <a:avLst/>
          </a:prstGeom>
          <a:noFill/>
        </p:spPr>
        <p:txBody>
          <a:bodyPr wrap="none" rtlCol="0">
            <a:spAutoFit/>
          </a:bodyPr>
          <a:lstStyle/>
          <a:p>
            <a:pPr algn="ctr"/>
            <a:fld id="{9F976047-6D8B-40E5-9820-BFA42EA4E19A}" type="slidenum">
              <a:rPr lang="en-US" sz="1000" smtClean="0">
                <a:solidFill>
                  <a:schemeClr val="tx1"/>
                </a:solidFill>
                <a:latin typeface="Source Sans Pro" panose="020B0503030403020204" pitchFamily="34" charset="0"/>
              </a:rPr>
              <a:pPr algn="ctr"/>
              <a:t>‹#›</a:t>
            </a:fld>
            <a:endParaRPr lang="en-US" sz="1800" dirty="0">
              <a:solidFill>
                <a:schemeClr val="tx1"/>
              </a:solidFill>
              <a:latin typeface="Source Sans Pro" panose="020B0503030403020204" pitchFamily="34" charset="0"/>
            </a:endParaRPr>
          </a:p>
        </p:txBody>
      </p:sp>
      <p:sp>
        <p:nvSpPr>
          <p:cNvPr id="4" name="Picture Placeholder 3"/>
          <p:cNvSpPr>
            <a:spLocks noGrp="1"/>
          </p:cNvSpPr>
          <p:nvPr>
            <p:ph type="pic" sz="quarter" idx="10"/>
          </p:nvPr>
        </p:nvSpPr>
        <p:spPr>
          <a:xfrm>
            <a:off x="0" y="0"/>
            <a:ext cx="12188952" cy="3429000"/>
          </a:xfrm>
          <a:solidFill>
            <a:srgbClr val="F7F7F7"/>
          </a:solidFill>
        </p:spPr>
        <p:txBody>
          <a:bodyPr/>
          <a:lstStyle/>
          <a:p>
            <a:endParaRPr lang="en-US"/>
          </a:p>
        </p:txBody>
      </p:sp>
      <p:sp>
        <p:nvSpPr>
          <p:cNvPr id="11" name="Picture Placeholder 7"/>
          <p:cNvSpPr>
            <a:spLocks noGrp="1"/>
          </p:cNvSpPr>
          <p:nvPr>
            <p:ph type="pic" sz="quarter" idx="11"/>
          </p:nvPr>
        </p:nvSpPr>
        <p:spPr>
          <a:xfrm>
            <a:off x="2532883" y="2418930"/>
            <a:ext cx="1755775" cy="3107216"/>
          </a:xfrm>
          <a:solidFill>
            <a:srgbClr val="D9D9D9"/>
          </a:solidFill>
        </p:spPr>
        <p:txBody>
          <a:bodyPr/>
          <a:lstStyle/>
          <a:p>
            <a:endParaRPr lang="en-US" dirty="0"/>
          </a:p>
        </p:txBody>
      </p:sp>
    </p:spTree>
    <p:extLst>
      <p:ext uri="{BB962C8B-B14F-4D97-AF65-F5344CB8AC3E}">
        <p14:creationId xmlns:p14="http://schemas.microsoft.com/office/powerpoint/2010/main" val="4000321044"/>
      </p:ext>
    </p:extLst>
  </p:cSld>
  <p:clrMapOvr>
    <a:masterClrMapping/>
  </p:clrMapOvr>
  <mc:AlternateContent xmlns:mc="http://schemas.openxmlformats.org/markup-compatibility/2006" xmlns:p14="http://schemas.microsoft.com/office/powerpoint/2010/main">
    <mc:Choice Requires="p14">
      <p:transition spd="slow" p14:dur="2300" advTm="2000">
        <p:checker dir="vert"/>
      </p:transition>
    </mc:Choice>
    <mc:Fallback xmlns="">
      <p:transition spd="slow" advTm="2000">
        <p:checke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_Phone_mockup_03">
    <p:spTree>
      <p:nvGrpSpPr>
        <p:cNvPr id="1" name=""/>
        <p:cNvGrpSpPr/>
        <p:nvPr/>
      </p:nvGrpSpPr>
      <p:grpSpPr>
        <a:xfrm>
          <a:off x="0" y="0"/>
          <a:ext cx="0" cy="0"/>
          <a:chOff x="0" y="0"/>
          <a:chExt cx="0" cy="0"/>
        </a:xfrm>
      </p:grpSpPr>
      <p:cxnSp>
        <p:nvCxnSpPr>
          <p:cNvPr id="12" name="Straight Connector 11"/>
          <p:cNvCxnSpPr/>
          <p:nvPr userDrawn="1"/>
        </p:nvCxnSpPr>
        <p:spPr>
          <a:xfrm>
            <a:off x="11513019" y="5205327"/>
            <a:ext cx="0" cy="645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userDrawn="1"/>
        </p:nvSpPr>
        <p:spPr>
          <a:xfrm>
            <a:off x="11353361" y="6291390"/>
            <a:ext cx="319318" cy="246221"/>
          </a:xfrm>
          <a:prstGeom prst="rect">
            <a:avLst/>
          </a:prstGeom>
          <a:noFill/>
        </p:spPr>
        <p:txBody>
          <a:bodyPr wrap="none" rtlCol="0">
            <a:spAutoFit/>
          </a:bodyPr>
          <a:lstStyle/>
          <a:p>
            <a:pPr algn="ctr"/>
            <a:fld id="{9F976047-6D8B-40E5-9820-BFA42EA4E19A}" type="slidenum">
              <a:rPr lang="en-US" sz="1000" smtClean="0">
                <a:solidFill>
                  <a:schemeClr val="tx1"/>
                </a:solidFill>
                <a:latin typeface="Source Sans Pro" panose="020B0503030403020204" pitchFamily="34" charset="0"/>
              </a:rPr>
              <a:pPr algn="ctr"/>
              <a:t>‹#›</a:t>
            </a:fld>
            <a:endParaRPr lang="en-US" sz="1800" dirty="0">
              <a:solidFill>
                <a:schemeClr val="tx1"/>
              </a:solidFill>
              <a:latin typeface="Source Sans Pro" panose="020B0503030403020204" pitchFamily="34" charset="0"/>
            </a:endParaRPr>
          </a:p>
        </p:txBody>
      </p:sp>
      <p:sp>
        <p:nvSpPr>
          <p:cNvPr id="4" name="Picture Placeholder 3"/>
          <p:cNvSpPr>
            <a:spLocks noGrp="1"/>
          </p:cNvSpPr>
          <p:nvPr>
            <p:ph type="pic" sz="quarter" idx="10"/>
          </p:nvPr>
        </p:nvSpPr>
        <p:spPr>
          <a:xfrm>
            <a:off x="0" y="0"/>
            <a:ext cx="12188952" cy="3429000"/>
          </a:xfrm>
          <a:solidFill>
            <a:srgbClr val="F7F7F7"/>
          </a:solidFill>
        </p:spPr>
        <p:txBody>
          <a:bodyPr/>
          <a:lstStyle/>
          <a:p>
            <a:endParaRPr lang="en-US"/>
          </a:p>
        </p:txBody>
      </p:sp>
      <p:sp>
        <p:nvSpPr>
          <p:cNvPr id="14" name="Picture Placeholder 2"/>
          <p:cNvSpPr>
            <a:spLocks noGrp="1"/>
          </p:cNvSpPr>
          <p:nvPr>
            <p:ph type="pic" sz="quarter" idx="20"/>
          </p:nvPr>
        </p:nvSpPr>
        <p:spPr>
          <a:xfrm>
            <a:off x="4215567" y="2686088"/>
            <a:ext cx="1579620" cy="2822043"/>
          </a:xfrm>
          <a:solidFill>
            <a:srgbClr val="D9D9D9"/>
          </a:solidFill>
        </p:spPr>
        <p:txBody>
          <a:bodyPr/>
          <a:lstStyle/>
          <a:p>
            <a:endParaRPr lang="en-US" dirty="0"/>
          </a:p>
        </p:txBody>
      </p:sp>
      <p:sp>
        <p:nvSpPr>
          <p:cNvPr id="15" name="Picture Placeholder 2"/>
          <p:cNvSpPr>
            <a:spLocks noGrp="1"/>
          </p:cNvSpPr>
          <p:nvPr>
            <p:ph type="pic" sz="quarter" idx="21"/>
          </p:nvPr>
        </p:nvSpPr>
        <p:spPr>
          <a:xfrm>
            <a:off x="6313107" y="2677774"/>
            <a:ext cx="1579620" cy="2822043"/>
          </a:xfrm>
          <a:solidFill>
            <a:srgbClr val="D9D9D9"/>
          </a:solidFill>
        </p:spPr>
        <p:txBody>
          <a:bodyPr/>
          <a:lstStyle/>
          <a:p>
            <a:endParaRPr lang="en-US" dirty="0"/>
          </a:p>
        </p:txBody>
      </p:sp>
      <p:sp>
        <p:nvSpPr>
          <p:cNvPr id="16" name="Picture Placeholder 2"/>
          <p:cNvSpPr>
            <a:spLocks noGrp="1"/>
          </p:cNvSpPr>
          <p:nvPr>
            <p:ph type="pic" sz="quarter" idx="19"/>
          </p:nvPr>
        </p:nvSpPr>
        <p:spPr>
          <a:xfrm>
            <a:off x="5311631" y="2767785"/>
            <a:ext cx="1579620" cy="2822043"/>
          </a:xfrm>
          <a:solidFill>
            <a:srgbClr val="D9D9D9"/>
          </a:solidFill>
        </p:spPr>
        <p:txBody>
          <a:bodyPr/>
          <a:lstStyle/>
          <a:p>
            <a:endParaRPr lang="en-US" dirty="0"/>
          </a:p>
        </p:txBody>
      </p:sp>
    </p:spTree>
    <p:extLst>
      <p:ext uri="{BB962C8B-B14F-4D97-AF65-F5344CB8AC3E}">
        <p14:creationId xmlns:p14="http://schemas.microsoft.com/office/powerpoint/2010/main" val="3991424738"/>
      </p:ext>
    </p:extLst>
  </p:cSld>
  <p:clrMapOvr>
    <a:masterClrMapping/>
  </p:clrMapOvr>
  <mc:AlternateContent xmlns:mc="http://schemas.openxmlformats.org/markup-compatibility/2006" xmlns:p14="http://schemas.microsoft.com/office/powerpoint/2010/main">
    <mc:Choice Requires="p14">
      <p:transition spd="slow" p14:dur="2300" advTm="2000">
        <p:checker dir="vert"/>
      </p:transition>
    </mc:Choice>
    <mc:Fallback xmlns="">
      <p:transition spd="slow" advTm="2000">
        <p:checke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6356C3E-1D8C-41A9-8CEC-14319F5E92AC}" type="datetimeFigureOut">
              <a:rPr lang="en-US" smtClean="0"/>
              <a:t>10/10/2020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13298C-BEB7-47AB-8BB4-B9D3D63A5D9A}" type="slidenum">
              <a:rPr lang="en-US" smtClean="0"/>
              <a:t>‹#›</a:t>
            </a:fld>
            <a:endParaRPr lang="en-US"/>
          </a:p>
        </p:txBody>
      </p:sp>
    </p:spTree>
    <p:extLst>
      <p:ext uri="{BB962C8B-B14F-4D97-AF65-F5344CB8AC3E}">
        <p14:creationId xmlns:p14="http://schemas.microsoft.com/office/powerpoint/2010/main" val="2970144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2"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2"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6356C3E-1D8C-41A9-8CEC-14319F5E92AC}" type="datetimeFigureOut">
              <a:rPr lang="en-US" smtClean="0"/>
              <a:t>10/10/2020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E13298C-BEB7-47AB-8BB4-B9D3D63A5D9A}" type="slidenum">
              <a:rPr lang="en-US" smtClean="0"/>
              <a:t>‹#›</a:t>
            </a:fld>
            <a:endParaRPr lang="en-US"/>
          </a:p>
        </p:txBody>
      </p:sp>
    </p:spTree>
    <p:extLst>
      <p:ext uri="{BB962C8B-B14F-4D97-AF65-F5344CB8AC3E}">
        <p14:creationId xmlns:p14="http://schemas.microsoft.com/office/powerpoint/2010/main" val="29718933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6356C3E-1D8C-41A9-8CEC-14319F5E92AC}" type="datetimeFigureOut">
              <a:rPr lang="en-US" smtClean="0"/>
              <a:t>10/10/2020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E13298C-BEB7-47AB-8BB4-B9D3D63A5D9A}" type="slidenum">
              <a:rPr lang="en-US" smtClean="0"/>
              <a:t>‹#›</a:t>
            </a:fld>
            <a:endParaRPr lang="en-US"/>
          </a:p>
        </p:txBody>
      </p:sp>
    </p:spTree>
    <p:extLst>
      <p:ext uri="{BB962C8B-B14F-4D97-AF65-F5344CB8AC3E}">
        <p14:creationId xmlns:p14="http://schemas.microsoft.com/office/powerpoint/2010/main" val="122328830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6356C3E-1D8C-41A9-8CEC-14319F5E92AC}" type="datetimeFigureOut">
              <a:rPr lang="en-US" smtClean="0"/>
              <a:t>10/10/2020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E13298C-BEB7-47AB-8BB4-B9D3D63A5D9A}" type="slidenum">
              <a:rPr lang="en-US" smtClean="0"/>
              <a:t>‹#›</a:t>
            </a:fld>
            <a:endParaRPr lang="en-US"/>
          </a:p>
        </p:txBody>
      </p:sp>
      <p:cxnSp>
        <p:nvCxnSpPr>
          <p:cNvPr id="7" name="Straight Connector 6"/>
          <p:cNvCxnSpPr/>
          <p:nvPr userDrawn="1"/>
        </p:nvCxnSpPr>
        <p:spPr>
          <a:xfrm>
            <a:off x="11513019" y="5205327"/>
            <a:ext cx="0" cy="645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userDrawn="1"/>
        </p:nvSpPr>
        <p:spPr>
          <a:xfrm>
            <a:off x="11353361" y="6291390"/>
            <a:ext cx="319318" cy="246221"/>
          </a:xfrm>
          <a:prstGeom prst="rect">
            <a:avLst/>
          </a:prstGeom>
          <a:noFill/>
        </p:spPr>
        <p:txBody>
          <a:bodyPr wrap="none" rtlCol="0">
            <a:spAutoFit/>
          </a:bodyPr>
          <a:lstStyle/>
          <a:p>
            <a:pPr algn="ctr"/>
            <a:fld id="{9F976047-6D8B-40E5-9820-BFA42EA4E19A}" type="slidenum">
              <a:rPr lang="en-US" sz="1000" smtClean="0">
                <a:solidFill>
                  <a:schemeClr val="tx1"/>
                </a:solidFill>
                <a:latin typeface="Source Sans Pro" panose="020B0503030403020204" pitchFamily="34" charset="0"/>
              </a:rPr>
              <a:pPr algn="ctr"/>
              <a:t>‹#›</a:t>
            </a:fld>
            <a:endParaRPr lang="en-US" sz="1800" dirty="0">
              <a:solidFill>
                <a:schemeClr val="tx1"/>
              </a:solidFill>
              <a:latin typeface="Source Sans Pro" panose="020B0503030403020204" pitchFamily="34" charset="0"/>
            </a:endParaRPr>
          </a:p>
        </p:txBody>
      </p:sp>
    </p:spTree>
    <p:extLst>
      <p:ext uri="{BB962C8B-B14F-4D97-AF65-F5344CB8AC3E}">
        <p14:creationId xmlns:p14="http://schemas.microsoft.com/office/powerpoint/2010/main" val="3390532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9"/>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6356C3E-1D8C-41A9-8CEC-14319F5E92AC}" type="datetimeFigureOut">
              <a:rPr lang="en-US" smtClean="0"/>
              <a:t>10/10/2020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13298C-BEB7-47AB-8BB4-B9D3D63A5D9A}" type="slidenum">
              <a:rPr lang="en-US" smtClean="0"/>
              <a:t>‹#›</a:t>
            </a:fld>
            <a:endParaRPr lang="en-US"/>
          </a:p>
        </p:txBody>
      </p:sp>
    </p:spTree>
    <p:extLst>
      <p:ext uri="{BB962C8B-B14F-4D97-AF65-F5344CB8AC3E}">
        <p14:creationId xmlns:p14="http://schemas.microsoft.com/office/powerpoint/2010/main" val="2980138423"/>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9"/>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6356C3E-1D8C-41A9-8CEC-14319F5E92AC}" type="datetimeFigureOut">
              <a:rPr lang="en-US" smtClean="0"/>
              <a:t>10/10/2020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13298C-BEB7-47AB-8BB4-B9D3D63A5D9A}" type="slidenum">
              <a:rPr lang="en-US" smtClean="0"/>
              <a:t>‹#›</a:t>
            </a:fld>
            <a:endParaRPr lang="en-US"/>
          </a:p>
        </p:txBody>
      </p:sp>
    </p:spTree>
    <p:extLst>
      <p:ext uri="{BB962C8B-B14F-4D97-AF65-F5344CB8AC3E}">
        <p14:creationId xmlns:p14="http://schemas.microsoft.com/office/powerpoint/2010/main" val="45158261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4"/>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6356C3E-1D8C-41A9-8CEC-14319F5E92AC}" type="datetimeFigureOut">
              <a:rPr lang="en-US" smtClean="0"/>
              <a:t>10/10/2020</a:t>
            </a:fld>
            <a:endParaRPr lang="en-US"/>
          </a:p>
        </p:txBody>
      </p:sp>
      <p:sp>
        <p:nvSpPr>
          <p:cNvPr id="5" name="Footer Placeholder 4"/>
          <p:cNvSpPr>
            <a:spLocks noGrp="1"/>
          </p:cNvSpPr>
          <p:nvPr>
            <p:ph type="ftr" sz="quarter" idx="3"/>
          </p:nvPr>
        </p:nvSpPr>
        <p:spPr>
          <a:xfrm>
            <a:off x="4038600" y="6356354"/>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4"/>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13298C-BEB7-47AB-8BB4-B9D3D63A5D9A}" type="slidenum">
              <a:rPr lang="en-US" smtClean="0"/>
              <a:t>‹#›</a:t>
            </a:fld>
            <a:endParaRPr lang="en-US"/>
          </a:p>
        </p:txBody>
      </p:sp>
    </p:spTree>
    <p:extLst>
      <p:ext uri="{BB962C8B-B14F-4D97-AF65-F5344CB8AC3E}">
        <p14:creationId xmlns:p14="http://schemas.microsoft.com/office/powerpoint/2010/main" val="10980638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94" r:id="rId12"/>
    <p:sldLayoutId id="2147483692" r:id="rId13"/>
    <p:sldLayoutId id="2147483671" r:id="rId14"/>
    <p:sldLayoutId id="2147483672" r:id="rId15"/>
    <p:sldLayoutId id="2147483669" r:id="rId16"/>
    <p:sldLayoutId id="2147483678" r:id="rId17"/>
    <p:sldLayoutId id="2147483693" r:id="rId18"/>
    <p:sldLayoutId id="2147483680" r:id="rId19"/>
    <p:sldLayoutId id="2147483681" r:id="rId20"/>
    <p:sldLayoutId id="2147483684" r:id="rId21"/>
    <p:sldLayoutId id="2147483695" r:id="rId22"/>
    <p:sldLayoutId id="2147483688" r:id="rId23"/>
    <p:sldLayoutId id="2147483689" r:id="rId24"/>
    <p:sldLayoutId id="2147483696" r:id="rId25"/>
    <p:sldLayoutId id="2147483704" r:id="rId26"/>
    <p:sldLayoutId id="2147483705" r:id="rId27"/>
    <p:sldLayoutId id="2147483702" r:id="rId28"/>
    <p:sldLayoutId id="2147483703" r:id="rId29"/>
    <p:sldLayoutId id="2147483709" r:id="rId30"/>
    <p:sldLayoutId id="2147483710" r:id="rId31"/>
    <p:sldLayoutId id="2147483708" r:id="rId32"/>
    <p:sldLayoutId id="2147483713" r:id="rId33"/>
    <p:sldLayoutId id="2147483714" r:id="rId34"/>
    <p:sldLayoutId id="2147483716" r:id="rId35"/>
    <p:sldLayoutId id="2147483717" r:id="rId36"/>
    <p:sldLayoutId id="2147483718" r:id="rId37"/>
  </p:sldLayoutIdLst>
  <p:timing>
    <p:tnLst>
      <p:par>
        <p:cTn id="1" dur="indefinite" restart="never" nodeType="tmRoot"/>
      </p:par>
    </p:tnLst>
  </p:timing>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6.xml"/><Relationship Id="rId1" Type="http://schemas.openxmlformats.org/officeDocument/2006/relationships/slideLayout" Target="../slideLayouts/slideLayout30.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9.jpg"/><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g"/><Relationship Id="rId7" Type="http://schemas.openxmlformats.org/officeDocument/2006/relationships/image" Target="../media/image26.jpg"/><Relationship Id="rId2" Type="http://schemas.openxmlformats.org/officeDocument/2006/relationships/notesSlide" Target="../notesSlides/notesSlide8.xml"/><Relationship Id="rId1" Type="http://schemas.openxmlformats.org/officeDocument/2006/relationships/slideLayout" Target="../slideLayouts/slideLayout24.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jpg"/></Relationships>
</file>

<file path=ppt/slides/_rels/slide19.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Layout" Target="../slideLayouts/slideLayout28.xml"/><Relationship Id="rId4" Type="http://schemas.openxmlformats.org/officeDocument/2006/relationships/image" Target="../media/image29.jpg"/></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5.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9.xml"/><Relationship Id="rId1" Type="http://schemas.openxmlformats.org/officeDocument/2006/relationships/slideLayout" Target="../slideLayouts/slideLayout29.xml"/><Relationship Id="rId4" Type="http://schemas.openxmlformats.org/officeDocument/2006/relationships/image" Target="../media/image31.jp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1.xml"/><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2.xml"/><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4.png"/><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3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3.png"/><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0.xml"/><Relationship Id="rId1" Type="http://schemas.openxmlformats.org/officeDocument/2006/relationships/slideLayout" Target="../slideLayouts/slideLayout32.xml"/><Relationship Id="rId4" Type="http://schemas.openxmlformats.org/officeDocument/2006/relationships/image" Target="../media/image45.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1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1.xml"/><Relationship Id="rId1" Type="http://schemas.openxmlformats.org/officeDocument/2006/relationships/slideLayout" Target="../slideLayouts/slideLayout32.xml"/></Relationships>
</file>

<file path=ppt/slides/_rels/slide4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2.xml"/><Relationship Id="rId1" Type="http://schemas.openxmlformats.org/officeDocument/2006/relationships/slideLayout" Target="../slideLayouts/slideLayout29.xml"/><Relationship Id="rId4" Type="http://schemas.openxmlformats.org/officeDocument/2006/relationships/image" Target="../media/image52.png"/></Relationships>
</file>

<file path=ppt/slides/_rels/slide46.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9.xml"/></Relationships>
</file>

<file path=ppt/slides/_rels/slide4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55.jpg"/><Relationship Id="rId7" Type="http://schemas.openxmlformats.org/officeDocument/2006/relationships/diagramColors" Target="../diagrams/colors1.xml"/><Relationship Id="rId2" Type="http://schemas.openxmlformats.org/officeDocument/2006/relationships/notesSlide" Target="../notesSlides/notesSlide24.xml"/><Relationship Id="rId1" Type="http://schemas.openxmlformats.org/officeDocument/2006/relationships/slideLayout" Target="../slideLayouts/slideLayout20.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6.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idx="13"/>
          </p:nvPr>
        </p:nvPicPr>
        <p:blipFill>
          <a:blip r:embed="rId2">
            <a:extLst>
              <a:ext uri="{28A0092B-C50C-407E-A947-70E740481C1C}">
                <a14:useLocalDpi xmlns:a14="http://schemas.microsoft.com/office/drawing/2010/main" val="0"/>
              </a:ext>
            </a:extLst>
          </a:blip>
          <a:srcRect t="9500" b="9500"/>
          <a:stretch>
            <a:fillRect/>
          </a:stretch>
        </p:blipFill>
        <p:spPr/>
      </p:pic>
      <p:sp>
        <p:nvSpPr>
          <p:cNvPr id="10" name="Rectangle 9"/>
          <p:cNvSpPr/>
          <p:nvPr/>
        </p:nvSpPr>
        <p:spPr>
          <a:xfrm>
            <a:off x="2" y="0"/>
            <a:ext cx="12194037" cy="6858000"/>
          </a:xfrm>
          <a:prstGeom prst="rect">
            <a:avLst/>
          </a:prstGeom>
          <a:gradFill flip="none" rotWithShape="0">
            <a:gsLst>
              <a:gs pos="0">
                <a:srgbClr val="817E9A"/>
              </a:gs>
              <a:gs pos="30000">
                <a:srgbClr val="2D1E42">
                  <a:alpha val="84000"/>
                </a:srgbClr>
              </a:gs>
            </a:gsLst>
            <a:lin ang="372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ource Sans Pro Light" charset="0"/>
            </a:endParaRPr>
          </a:p>
        </p:txBody>
      </p:sp>
      <p:sp>
        <p:nvSpPr>
          <p:cNvPr id="11" name="Shape 1121"/>
          <p:cNvSpPr/>
          <p:nvPr/>
        </p:nvSpPr>
        <p:spPr>
          <a:xfrm>
            <a:off x="778057" y="4494746"/>
            <a:ext cx="9068634" cy="73250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p>
            <a:pPr>
              <a:lnSpc>
                <a:spcPct val="130000"/>
              </a:lnSpc>
            </a:pPr>
            <a:r>
              <a:rPr lang="en-US" sz="3200" dirty="0">
                <a:solidFill>
                  <a:schemeClr val="bg1"/>
                </a:solidFill>
              </a:rPr>
              <a:t>Integrating it into the Transportation Planning Process</a:t>
            </a:r>
            <a:endParaRPr lang="en-US" sz="3200" dirty="0">
              <a:solidFill>
                <a:schemeClr val="bg1"/>
              </a:solidFill>
              <a:latin typeface="Source Sans Pro Light" panose="020B0403030403020204" pitchFamily="34" charset="0"/>
            </a:endParaRPr>
          </a:p>
        </p:txBody>
      </p:sp>
      <p:sp>
        <p:nvSpPr>
          <p:cNvPr id="14" name="Заголовок 17"/>
          <p:cNvSpPr txBox="1">
            <a:spLocks/>
          </p:cNvSpPr>
          <p:nvPr/>
        </p:nvSpPr>
        <p:spPr>
          <a:xfrm>
            <a:off x="290790" y="3343250"/>
            <a:ext cx="9196111" cy="1325121"/>
          </a:xfrm>
          <a:prstGeom prst="rect">
            <a:avLst/>
          </a:prstGeom>
        </p:spPr>
        <p:txBody>
          <a:bodyPr vert="horz" lIns="0" tIns="0" rIns="0" bIns="0" rtlCol="0" anchor="ctr">
            <a:noAutofit/>
          </a:bodyPr>
          <a:lstStyle>
            <a:lvl1pPr algn="l" defTabSz="914400" rtl="0" eaLnBrk="1" latinLnBrk="0" hangingPunct="1">
              <a:lnSpc>
                <a:spcPct val="90000"/>
              </a:lnSpc>
              <a:spcBef>
                <a:spcPct val="0"/>
              </a:spcBef>
              <a:buNone/>
              <a:defRPr sz="4400" kern="1200">
                <a:solidFill>
                  <a:schemeClr val="bg1"/>
                </a:solidFill>
                <a:latin typeface="+mj-lt"/>
                <a:ea typeface="+mj-ea"/>
                <a:cs typeface="+mj-cs"/>
              </a:defRPr>
            </a:lvl1pPr>
          </a:lstStyle>
          <a:p>
            <a:pPr algn="ctr"/>
            <a:r>
              <a:rPr lang="en-US" sz="8000" b="1" dirty="0">
                <a:latin typeface="Source Sans Pro" panose="020B0503030403020204" pitchFamily="34" charset="0"/>
              </a:rPr>
              <a:t>Freight Movement</a:t>
            </a:r>
          </a:p>
        </p:txBody>
      </p:sp>
    </p:spTree>
    <p:extLst>
      <p:ext uri="{BB962C8B-B14F-4D97-AF65-F5344CB8AC3E}">
        <p14:creationId xmlns:p14="http://schemas.microsoft.com/office/powerpoint/2010/main" val="3247733116"/>
      </p:ext>
    </p:extLst>
  </p:cSld>
  <p:clrMapOvr>
    <a:masterClrMapping/>
  </p:clrMapOvr>
  <mc:AlternateContent xmlns:mc="http://schemas.openxmlformats.org/markup-compatibility/2006" xmlns:p14="http://schemas.microsoft.com/office/powerpoint/2010/main">
    <mc:Choice Requires="p14">
      <p:transition spd="med">
        <p14:pan dir="r"/>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ppt_x"/>
                                          </p:val>
                                        </p:tav>
                                        <p:tav tm="100000">
                                          <p:val>
                                            <p:strVal val="#ppt_x"/>
                                          </p:val>
                                        </p:tav>
                                      </p:tavLst>
                                    </p:anim>
                                    <p:anim calcmode="lin" valueType="num">
                                      <p:cBhvr additive="base">
                                        <p:cTn id="8" dur="10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1000" fill="hold"/>
                                        <p:tgtEl>
                                          <p:spTgt spid="11"/>
                                        </p:tgtEl>
                                        <p:attrNameLst>
                                          <p:attrName>ppt_x</p:attrName>
                                        </p:attrNameLst>
                                      </p:cBhvr>
                                      <p:tavLst>
                                        <p:tav tm="0">
                                          <p:val>
                                            <p:strVal val="#ppt_x"/>
                                          </p:val>
                                        </p:tav>
                                        <p:tav tm="100000">
                                          <p:val>
                                            <p:strVal val="#ppt_x"/>
                                          </p:val>
                                        </p:tav>
                                      </p:tavLst>
                                    </p:anim>
                                    <p:anim calcmode="lin" valueType="num">
                                      <p:cBhvr additive="base">
                                        <p:cTn id="13" dur="10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idx="13"/>
          </p:nvPr>
        </p:nvPicPr>
        <p:blipFill>
          <a:blip r:embed="rId2">
            <a:extLst>
              <a:ext uri="{28A0092B-C50C-407E-A947-70E740481C1C}">
                <a14:useLocalDpi xmlns:a14="http://schemas.microsoft.com/office/drawing/2010/main" val="0"/>
              </a:ext>
            </a:extLst>
          </a:blip>
          <a:srcRect t="8248" b="8248"/>
          <a:stretch>
            <a:fillRect/>
          </a:stretch>
        </p:blipFill>
        <p:spPr/>
      </p:pic>
      <p:sp>
        <p:nvSpPr>
          <p:cNvPr id="9" name="Shape 1135"/>
          <p:cNvSpPr/>
          <p:nvPr/>
        </p:nvSpPr>
        <p:spPr>
          <a:xfrm>
            <a:off x="1" y="0"/>
            <a:ext cx="12192000" cy="6858000"/>
          </a:xfrm>
          <a:prstGeom prst="rect">
            <a:avLst/>
          </a:prstGeom>
          <a:gradFill>
            <a:gsLst>
              <a:gs pos="0">
                <a:srgbClr val="185A9D">
                  <a:alpha val="82000"/>
                </a:srgbClr>
              </a:gs>
              <a:gs pos="100000">
                <a:srgbClr val="00D2FF">
                  <a:alpha val="90000"/>
                </a:srgbClr>
              </a:gs>
            </a:gsLst>
            <a:path path="circle">
              <a:fillToRect l="-19636" t="62278" r="119636" b="37721"/>
            </a:path>
          </a:gradFill>
          <a:ln w="12700">
            <a:miter lim="400000"/>
          </a:ln>
        </p:spPr>
        <p:txBody>
          <a:bodyPr lIns="45719" rIns="45719" anchor="ctr"/>
          <a:lstStyle/>
          <a:p>
            <a:pPr algn="ctr">
              <a:defRPr>
                <a:solidFill>
                  <a:srgbClr val="FFFFFF"/>
                </a:solidFill>
              </a:defRPr>
            </a:pPr>
            <a:endParaRPr/>
          </a:p>
        </p:txBody>
      </p:sp>
      <p:sp>
        <p:nvSpPr>
          <p:cNvPr id="8" name="Shape 1122"/>
          <p:cNvSpPr/>
          <p:nvPr/>
        </p:nvSpPr>
        <p:spPr>
          <a:xfrm>
            <a:off x="990601" y="5601743"/>
            <a:ext cx="6096003" cy="33848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p>
            <a:pPr>
              <a:lnSpc>
                <a:spcPct val="150000"/>
              </a:lnSpc>
            </a:pPr>
            <a:r>
              <a:rPr lang="en-US" sz="1200" dirty="0" smtClean="0">
                <a:solidFill>
                  <a:schemeClr val="bg1"/>
                </a:solidFill>
                <a:latin typeface="Source Sans Pro Light" panose="020B0403030403020204" pitchFamily="34" charset="0"/>
              </a:rPr>
              <a:t>Pages </a:t>
            </a:r>
            <a:r>
              <a:rPr lang="fa-IR" sz="1200" dirty="0" smtClean="0">
                <a:solidFill>
                  <a:schemeClr val="bg1"/>
                </a:solidFill>
                <a:latin typeface="Source Sans Pro Light" panose="020B0403030403020204" pitchFamily="34" charset="0"/>
              </a:rPr>
              <a:t>1016</a:t>
            </a:r>
            <a:r>
              <a:rPr lang="en-US" sz="1200" dirty="0" smtClean="0">
                <a:solidFill>
                  <a:schemeClr val="bg1"/>
                </a:solidFill>
                <a:latin typeface="Source Sans Pro Light" panose="020B0403030403020204" pitchFamily="34" charset="0"/>
              </a:rPr>
              <a:t>-1017</a:t>
            </a:r>
            <a:endParaRPr lang="en-US" sz="1200" dirty="0">
              <a:solidFill>
                <a:schemeClr val="bg1"/>
              </a:solidFill>
              <a:latin typeface="Source Sans Pro Light" panose="020B0403030403020204" pitchFamily="34" charset="0"/>
            </a:endParaRPr>
          </a:p>
        </p:txBody>
      </p:sp>
      <p:sp>
        <p:nvSpPr>
          <p:cNvPr id="10" name="Shape 1120"/>
          <p:cNvSpPr/>
          <p:nvPr/>
        </p:nvSpPr>
        <p:spPr>
          <a:xfrm>
            <a:off x="826105" y="3005314"/>
            <a:ext cx="1292981" cy="186204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sz="11500" b="1">
                <a:solidFill>
                  <a:srgbClr val="FFFFFF"/>
                </a:solidFill>
                <a:latin typeface="Helvetica Neue"/>
                <a:ea typeface="Helvetica Neue"/>
                <a:cs typeface="Helvetica Neue"/>
                <a:sym typeface="Helvetica Neue"/>
              </a:defRPr>
            </a:lvl1pPr>
          </a:lstStyle>
          <a:p>
            <a:r>
              <a:rPr lang="en-US" dirty="0" smtClean="0">
                <a:latin typeface="Source Sans Pro" panose="020B0503030403020204" pitchFamily="34" charset="0"/>
              </a:rPr>
              <a:t>3</a:t>
            </a:r>
            <a:r>
              <a:rPr lang="fa-IR" dirty="0" smtClean="0">
                <a:latin typeface="Source Sans Pro" panose="020B0503030403020204" pitchFamily="34" charset="0"/>
              </a:rPr>
              <a:t>.</a:t>
            </a:r>
            <a:endParaRPr dirty="0">
              <a:latin typeface="Source Sans Pro" panose="020B0503030403020204" pitchFamily="34" charset="0"/>
            </a:endParaRPr>
          </a:p>
        </p:txBody>
      </p:sp>
      <p:sp>
        <p:nvSpPr>
          <p:cNvPr id="11" name="Shape 1121"/>
          <p:cNvSpPr/>
          <p:nvPr/>
        </p:nvSpPr>
        <p:spPr>
          <a:xfrm>
            <a:off x="826105" y="4491441"/>
            <a:ext cx="4694553" cy="111030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p>
            <a:pPr>
              <a:lnSpc>
                <a:spcPct val="130000"/>
              </a:lnSpc>
            </a:pPr>
            <a:r>
              <a:rPr lang="fa-IR" sz="5400" b="1" dirty="0">
                <a:solidFill>
                  <a:schemeClr val="bg1"/>
                </a:solidFill>
                <a:latin typeface="A Rezvan-fat" panose="01000500000000020002" pitchFamily="2" charset="-78"/>
                <a:cs typeface="A Rezvan-fat" panose="01000500000000020002" pitchFamily="2" charset="-78"/>
              </a:rPr>
              <a:t>حمل و نقل </a:t>
            </a:r>
            <a:r>
              <a:rPr lang="fa-IR" sz="5400" b="1" dirty="0" smtClean="0">
                <a:solidFill>
                  <a:schemeClr val="bg1"/>
                </a:solidFill>
                <a:latin typeface="A Rezvan-fat" panose="01000500000000020002" pitchFamily="2" charset="-78"/>
                <a:cs typeface="A Rezvan-fat" panose="01000500000000020002" pitchFamily="2" charset="-78"/>
              </a:rPr>
              <a:t>دریایی کالا</a:t>
            </a:r>
            <a:endParaRPr lang="en-US" sz="5400" b="1" dirty="0">
              <a:solidFill>
                <a:schemeClr val="bg1"/>
              </a:solidFill>
              <a:latin typeface="A Rezvan-fat" panose="01000500000000020002" pitchFamily="2" charset="-78"/>
              <a:cs typeface="A Rezvan-fat" panose="01000500000000020002" pitchFamily="2" charset="-78"/>
            </a:endParaRPr>
          </a:p>
        </p:txBody>
      </p:sp>
    </p:spTree>
    <p:extLst>
      <p:ext uri="{BB962C8B-B14F-4D97-AF65-F5344CB8AC3E}">
        <p14:creationId xmlns:p14="http://schemas.microsoft.com/office/powerpoint/2010/main" val="3642744877"/>
      </p:ext>
    </p:extLst>
  </p:cSld>
  <p:clrMapOvr>
    <a:masterClrMapping/>
  </p:clrMapOvr>
  <mc:AlternateContent xmlns:mc="http://schemas.openxmlformats.org/markup-compatibility/2006" xmlns:p14="http://schemas.microsoft.com/office/powerpoint/2010/main">
    <mc:Choice Requires="p14">
      <p:transition spd="med">
        <p14:pan dir="r"/>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ppt_x"/>
                                          </p:val>
                                        </p:tav>
                                        <p:tav tm="100000">
                                          <p:val>
                                            <p:strVal val="#ppt_x"/>
                                          </p:val>
                                        </p:tav>
                                      </p:tavLst>
                                    </p:anim>
                                    <p:anim calcmode="lin" valueType="num">
                                      <p:cBhvr additive="base">
                                        <p:cTn id="8" dur="10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1000" fill="hold"/>
                                        <p:tgtEl>
                                          <p:spTgt spid="11"/>
                                        </p:tgtEl>
                                        <p:attrNameLst>
                                          <p:attrName>ppt_x</p:attrName>
                                        </p:attrNameLst>
                                      </p:cBhvr>
                                      <p:tavLst>
                                        <p:tav tm="0">
                                          <p:val>
                                            <p:strVal val="#ppt_x"/>
                                          </p:val>
                                        </p:tav>
                                        <p:tav tm="100000">
                                          <p:val>
                                            <p:strVal val="#ppt_x"/>
                                          </p:val>
                                        </p:tav>
                                      </p:tavLst>
                                    </p:anim>
                                    <p:anim calcmode="lin" valueType="num">
                                      <p:cBhvr additive="base">
                                        <p:cTn id="13" dur="1000" fill="hold"/>
                                        <p:tgtEl>
                                          <p:spTgt spid="11"/>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2" presetClass="entr" presetSubtype="4"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1000" fill="hold"/>
                                        <p:tgtEl>
                                          <p:spTgt spid="8"/>
                                        </p:tgtEl>
                                        <p:attrNameLst>
                                          <p:attrName>ppt_x</p:attrName>
                                        </p:attrNameLst>
                                      </p:cBhvr>
                                      <p:tavLst>
                                        <p:tav tm="0">
                                          <p:val>
                                            <p:strVal val="#ppt_x"/>
                                          </p:val>
                                        </p:tav>
                                        <p:tav tm="100000">
                                          <p:val>
                                            <p:strVal val="#ppt_x"/>
                                          </p:val>
                                        </p:tav>
                                      </p:tavLst>
                                    </p:anim>
                                    <p:anim calcmode="lin" valueType="num">
                                      <p:cBhvr additive="base">
                                        <p:cTn id="18" dur="10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536"/>
          <p:cNvSpPr/>
          <p:nvPr/>
        </p:nvSpPr>
        <p:spPr>
          <a:xfrm>
            <a:off x="0" y="0"/>
            <a:ext cx="6096000" cy="6858000"/>
          </a:xfrm>
          <a:prstGeom prst="rect">
            <a:avLst/>
          </a:prstGeom>
          <a:solidFill>
            <a:schemeClr val="accent2"/>
          </a:solidFill>
          <a:ln w="12700">
            <a:miter lim="400000"/>
          </a:ln>
        </p:spPr>
        <p:txBody>
          <a:bodyPr lIns="45719" rIns="45719" anchor="ctr"/>
          <a:lstStyle/>
          <a:p>
            <a:pPr algn="ctr">
              <a:defRPr>
                <a:solidFill>
                  <a:srgbClr val="FFFFFF"/>
                </a:solidFill>
              </a:defRPr>
            </a:pPr>
            <a:endParaRPr/>
          </a:p>
        </p:txBody>
      </p:sp>
      <p:pic>
        <p:nvPicPr>
          <p:cNvPr id="5" name="Picture Placeholder 4"/>
          <p:cNvPicPr>
            <a:picLocks noGrp="1" noChangeAspect="1"/>
          </p:cNvPicPr>
          <p:nvPr>
            <p:ph type="pic" idx="13"/>
          </p:nvPr>
        </p:nvPicPr>
        <p:blipFill>
          <a:blip r:embed="rId2">
            <a:extLst>
              <a:ext uri="{28A0092B-C50C-407E-A947-70E740481C1C}">
                <a14:useLocalDpi xmlns:a14="http://schemas.microsoft.com/office/drawing/2010/main" val="0"/>
              </a:ext>
            </a:extLst>
          </a:blip>
          <a:srcRect t="9500" b="9500"/>
          <a:stretch>
            <a:fillRect/>
          </a:stretch>
        </p:blipFill>
        <p:spPr/>
      </p:pic>
      <p:sp>
        <p:nvSpPr>
          <p:cNvPr id="14" name="Rectangle 13"/>
          <p:cNvSpPr/>
          <p:nvPr/>
        </p:nvSpPr>
        <p:spPr>
          <a:xfrm>
            <a:off x="349712" y="332035"/>
            <a:ext cx="11472420" cy="6193411"/>
          </a:xfrm>
          <a:prstGeom prst="rect">
            <a:avLst/>
          </a:prstGeom>
          <a:gradFill flip="none" rotWithShape="0">
            <a:gsLst>
              <a:gs pos="0">
                <a:srgbClr val="817E9A">
                  <a:alpha val="13000"/>
                </a:srgbClr>
              </a:gs>
              <a:gs pos="30000">
                <a:srgbClr val="2D1E42">
                  <a:alpha val="84000"/>
                </a:srgbClr>
              </a:gs>
            </a:gsLst>
            <a:lin ang="372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solidFill>
                <a:schemeClr val="bg1"/>
              </a:solidFill>
              <a:latin typeface="Source Sans Pro Light" panose="020B0403030403020204" pitchFamily="34" charset="0"/>
              <a:ea typeface="Montserrat Hairline" charset="0"/>
              <a:cs typeface="B Homa" panose="00000400000000000000" pitchFamily="2" charset="-78"/>
            </a:endParaRPr>
          </a:p>
        </p:txBody>
      </p:sp>
      <p:sp>
        <p:nvSpPr>
          <p:cNvPr id="15" name="Rectangle 14"/>
          <p:cNvSpPr/>
          <p:nvPr/>
        </p:nvSpPr>
        <p:spPr>
          <a:xfrm>
            <a:off x="1565091" y="1028701"/>
            <a:ext cx="9108772" cy="4739055"/>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ubtitle 2"/>
          <p:cNvSpPr txBox="1">
            <a:spLocks/>
          </p:cNvSpPr>
          <p:nvPr/>
        </p:nvSpPr>
        <p:spPr>
          <a:xfrm>
            <a:off x="1959430" y="1457805"/>
            <a:ext cx="7559264" cy="854062"/>
          </a:xfrm>
          <a:prstGeom prst="rect">
            <a:avLst/>
          </a:prstGeom>
        </p:spPr>
        <p:txBody>
          <a:bodyPr vert="horz" wrap="square" lIns="91423" tIns="45711" rIns="91423" bIns="45711"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rtl="1">
              <a:lnSpc>
                <a:spcPct val="150000"/>
              </a:lnSpc>
              <a:spcBef>
                <a:spcPts val="0"/>
              </a:spcBef>
            </a:pPr>
            <a:r>
              <a:rPr lang="fa-IR" sz="2000" dirty="0" smtClean="0">
                <a:solidFill>
                  <a:schemeClr val="bg1"/>
                </a:solidFill>
                <a:latin typeface="Source Sans Pro Light" panose="020B0403030403020204" pitchFamily="34" charset="0"/>
                <a:cs typeface="B Homa" panose="00000400000000000000" pitchFamily="2" charset="-78"/>
              </a:rPr>
              <a:t>جابجایی حدود    </a:t>
            </a:r>
            <a:r>
              <a:rPr lang="fa-IR" sz="3600" dirty="0" smtClean="0">
                <a:solidFill>
                  <a:schemeClr val="bg1"/>
                </a:solidFill>
                <a:latin typeface="Source Sans Pro Light" panose="020B0403030403020204" pitchFamily="34" charset="0"/>
                <a:cs typeface="B Homa" panose="00000400000000000000" pitchFamily="2" charset="-78"/>
              </a:rPr>
              <a:t>46 درصد </a:t>
            </a:r>
            <a:r>
              <a:rPr lang="fa-IR" sz="3200" dirty="0">
                <a:solidFill>
                  <a:schemeClr val="bg1"/>
                </a:solidFill>
                <a:latin typeface="Source Sans Pro Light" panose="020B0403030403020204" pitchFamily="34" charset="0"/>
                <a:cs typeface="B Homa" panose="00000400000000000000" pitchFamily="2" charset="-78"/>
              </a:rPr>
              <a:t> </a:t>
            </a:r>
            <a:r>
              <a:rPr lang="fa-IR" sz="2000" dirty="0" smtClean="0">
                <a:solidFill>
                  <a:schemeClr val="bg1"/>
                </a:solidFill>
                <a:latin typeface="Source Sans Pro Light" panose="020B0403030403020204" pitchFamily="34" charset="0"/>
                <a:cs typeface="B Homa" panose="00000400000000000000" pitchFamily="2" charset="-78"/>
              </a:rPr>
              <a:t>از کل </a:t>
            </a:r>
            <a:r>
              <a:rPr lang="fa-IR" sz="2000" u="sng" dirty="0" smtClean="0">
                <a:solidFill>
                  <a:schemeClr val="bg1"/>
                </a:solidFill>
                <a:latin typeface="Source Sans Pro Light" panose="020B0403030403020204" pitchFamily="34" charset="0"/>
                <a:cs typeface="B Homa" panose="00000400000000000000" pitchFamily="2" charset="-78"/>
              </a:rPr>
              <a:t>ارزش دلاری </a:t>
            </a:r>
            <a:r>
              <a:rPr lang="fa-IR" sz="2000" dirty="0" smtClean="0">
                <a:solidFill>
                  <a:schemeClr val="bg1"/>
                </a:solidFill>
                <a:latin typeface="Source Sans Pro Light" panose="020B0403030403020204" pitchFamily="34" charset="0"/>
                <a:cs typeface="B Homa" panose="00000400000000000000" pitchFamily="2" charset="-78"/>
              </a:rPr>
              <a:t>کل کالاهای حمل شده </a:t>
            </a:r>
            <a:endParaRPr lang="en-US" sz="2000" b="1" dirty="0">
              <a:solidFill>
                <a:schemeClr val="bg1"/>
              </a:solidFill>
              <a:latin typeface="Source Sans Pro Light" panose="020B0403030403020204" pitchFamily="34" charset="0"/>
              <a:cs typeface="B Homa" panose="00000400000000000000" pitchFamily="2" charset="-78"/>
            </a:endParaRPr>
          </a:p>
        </p:txBody>
      </p:sp>
      <p:sp>
        <p:nvSpPr>
          <p:cNvPr id="17" name="Subtitle 2"/>
          <p:cNvSpPr txBox="1">
            <a:spLocks/>
          </p:cNvSpPr>
          <p:nvPr/>
        </p:nvSpPr>
        <p:spPr>
          <a:xfrm>
            <a:off x="3016269" y="3069816"/>
            <a:ext cx="5900771" cy="854062"/>
          </a:xfrm>
          <a:prstGeom prst="rect">
            <a:avLst/>
          </a:prstGeom>
        </p:spPr>
        <p:txBody>
          <a:bodyPr vert="horz" wrap="square" lIns="91423" tIns="45711" rIns="91423" bIns="45711"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rtl="1">
              <a:lnSpc>
                <a:spcPct val="150000"/>
              </a:lnSpc>
              <a:spcBef>
                <a:spcPts val="0"/>
              </a:spcBef>
            </a:pPr>
            <a:r>
              <a:rPr lang="fa-IR" sz="2000" dirty="0" smtClean="0">
                <a:solidFill>
                  <a:schemeClr val="bg1"/>
                </a:solidFill>
                <a:latin typeface="Source Sans Pro Light" panose="020B0403030403020204" pitchFamily="34" charset="0"/>
                <a:cs typeface="B Homa" panose="00000400000000000000" pitchFamily="2" charset="-78"/>
              </a:rPr>
              <a:t>جابجایی حدود    </a:t>
            </a:r>
            <a:r>
              <a:rPr lang="fa-IR" sz="3600" dirty="0" smtClean="0">
                <a:solidFill>
                  <a:schemeClr val="bg1"/>
                </a:solidFill>
                <a:latin typeface="Source Sans Pro Light" panose="020B0403030403020204" pitchFamily="34" charset="0"/>
                <a:cs typeface="B Homa" panose="00000400000000000000" pitchFamily="2" charset="-78"/>
              </a:rPr>
              <a:t>74 درصد </a:t>
            </a:r>
            <a:r>
              <a:rPr lang="fa-IR" sz="3200" dirty="0">
                <a:solidFill>
                  <a:schemeClr val="bg1"/>
                </a:solidFill>
                <a:latin typeface="Source Sans Pro Light" panose="020B0403030403020204" pitchFamily="34" charset="0"/>
                <a:cs typeface="B Homa" panose="00000400000000000000" pitchFamily="2" charset="-78"/>
              </a:rPr>
              <a:t> </a:t>
            </a:r>
            <a:r>
              <a:rPr lang="fa-IR" sz="2000" dirty="0" smtClean="0">
                <a:solidFill>
                  <a:schemeClr val="bg1"/>
                </a:solidFill>
                <a:latin typeface="Source Sans Pro Light" panose="020B0403030403020204" pitchFamily="34" charset="0"/>
                <a:cs typeface="B Homa" panose="00000400000000000000" pitchFamily="2" charset="-78"/>
              </a:rPr>
              <a:t>از کل </a:t>
            </a:r>
            <a:r>
              <a:rPr lang="fa-IR" sz="2000" u="sng" dirty="0" smtClean="0">
                <a:solidFill>
                  <a:schemeClr val="bg1"/>
                </a:solidFill>
                <a:latin typeface="Source Sans Pro Light" panose="020B0403030403020204" pitchFamily="34" charset="0"/>
                <a:cs typeface="B Homa" panose="00000400000000000000" pitchFamily="2" charset="-78"/>
              </a:rPr>
              <a:t>وزن</a:t>
            </a:r>
            <a:r>
              <a:rPr lang="fa-IR" sz="2000" dirty="0" smtClean="0">
                <a:solidFill>
                  <a:schemeClr val="bg1"/>
                </a:solidFill>
                <a:latin typeface="Source Sans Pro Light" panose="020B0403030403020204" pitchFamily="34" charset="0"/>
                <a:cs typeface="B Homa" panose="00000400000000000000" pitchFamily="2" charset="-78"/>
              </a:rPr>
              <a:t> کالاهای حمل شده </a:t>
            </a:r>
            <a:endParaRPr lang="en-US" sz="2000" b="1" dirty="0">
              <a:solidFill>
                <a:schemeClr val="bg1"/>
              </a:solidFill>
              <a:latin typeface="Source Sans Pro Light" panose="020B0403030403020204" pitchFamily="34" charset="0"/>
              <a:cs typeface="B Homa" panose="00000400000000000000" pitchFamily="2" charset="-78"/>
            </a:endParaRPr>
          </a:p>
        </p:txBody>
      </p:sp>
      <p:sp>
        <p:nvSpPr>
          <p:cNvPr id="18" name="Subtitle 2"/>
          <p:cNvSpPr txBox="1">
            <a:spLocks/>
          </p:cNvSpPr>
          <p:nvPr/>
        </p:nvSpPr>
        <p:spPr>
          <a:xfrm>
            <a:off x="1434462" y="4681827"/>
            <a:ext cx="8831999" cy="547824"/>
          </a:xfrm>
          <a:prstGeom prst="rect">
            <a:avLst/>
          </a:prstGeom>
        </p:spPr>
        <p:txBody>
          <a:bodyPr vert="horz" wrap="square" lIns="91423" tIns="45711" rIns="91423" bIns="45711"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ctr"/>
            <a:r>
              <a:rPr lang="fa-IR" sz="3200" b="1" dirty="0">
                <a:solidFill>
                  <a:schemeClr val="accent1"/>
                </a:solidFill>
                <a:latin typeface="Source Sans Pro Light" panose="020B0403030403020204" pitchFamily="34" charset="0"/>
                <a:cs typeface="B Homa" panose="00000400000000000000" pitchFamily="2" charset="-78"/>
              </a:rPr>
              <a:t>بندرگاه ها</a:t>
            </a:r>
            <a:r>
              <a:rPr lang="fa-IR" sz="2400" b="1" dirty="0">
                <a:solidFill>
                  <a:schemeClr val="bg1"/>
                </a:solidFill>
                <a:latin typeface="Source Sans Pro Light" panose="020B0403030403020204" pitchFamily="34" charset="0"/>
                <a:cs typeface="B Homa" panose="00000400000000000000" pitchFamily="2" charset="-78"/>
              </a:rPr>
              <a:t> یکی از عوامل بسیار مهم در اقتصاد یک منطقه مادر شهری</a:t>
            </a:r>
            <a:endParaRPr lang="en-US" sz="2400" b="1" dirty="0">
              <a:solidFill>
                <a:schemeClr val="bg1"/>
              </a:solidFill>
              <a:latin typeface="Source Sans Pro Light" panose="020B0403030403020204" pitchFamily="34" charset="0"/>
              <a:cs typeface="B Homa" panose="00000400000000000000" pitchFamily="2" charset="-78"/>
            </a:endParaRPr>
          </a:p>
        </p:txBody>
      </p:sp>
    </p:spTree>
    <p:extLst>
      <p:ext uri="{BB962C8B-B14F-4D97-AF65-F5344CB8AC3E}">
        <p14:creationId xmlns:p14="http://schemas.microsoft.com/office/powerpoint/2010/main" val="2016100522"/>
      </p:ext>
    </p:extLst>
  </p:cSld>
  <p:clrMapOvr>
    <a:masterClrMapping/>
  </p:clrMapOvr>
  <mc:AlternateContent xmlns:mc="http://schemas.openxmlformats.org/markup-compatibility/2006" xmlns:p14="http://schemas.microsoft.com/office/powerpoint/2010/main">
    <mc:Choice Requires="p14">
      <p:transition spd="med">
        <p14:pan dir="r"/>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1000" fill="hold"/>
                                        <p:tgtEl>
                                          <p:spTgt spid="14"/>
                                        </p:tgtEl>
                                        <p:attrNameLst>
                                          <p:attrName>ppt_x</p:attrName>
                                        </p:attrNameLst>
                                      </p:cBhvr>
                                      <p:tavLst>
                                        <p:tav tm="0">
                                          <p:val>
                                            <p:strVal val="0-#ppt_w/2"/>
                                          </p:val>
                                        </p:tav>
                                        <p:tav tm="100000">
                                          <p:val>
                                            <p:strVal val="#ppt_x"/>
                                          </p:val>
                                        </p:tav>
                                      </p:tavLst>
                                    </p:anim>
                                    <p:anim calcmode="lin" valueType="num">
                                      <p:cBhvr additive="base">
                                        <p:cTn id="18" dur="1000" fill="hold"/>
                                        <p:tgtEl>
                                          <p:spTgt spid="14"/>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 presetClass="entr" presetSubtype="4"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1000" fill="hold"/>
                                        <p:tgtEl>
                                          <p:spTgt spid="15"/>
                                        </p:tgtEl>
                                        <p:attrNameLst>
                                          <p:attrName>ppt_x</p:attrName>
                                        </p:attrNameLst>
                                      </p:cBhvr>
                                      <p:tavLst>
                                        <p:tav tm="0">
                                          <p:val>
                                            <p:strVal val="#ppt_x"/>
                                          </p:val>
                                        </p:tav>
                                        <p:tav tm="100000">
                                          <p:val>
                                            <p:strVal val="#ppt_x"/>
                                          </p:val>
                                        </p:tav>
                                      </p:tavLst>
                                    </p:anim>
                                    <p:anim calcmode="lin" valueType="num">
                                      <p:cBhvr additive="base">
                                        <p:cTn id="23" dur="10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1000"/>
                                        <p:tgtEl>
                                          <p:spTgt spid="16"/>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1000"/>
                                        <p:tgtEl>
                                          <p:spTgt spid="17"/>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4" grpId="0" animBg="1"/>
      <p:bldP spid="15" grpId="0" animBg="1"/>
      <p:bldP spid="16" grpId="0"/>
      <p:bldP spid="17" grpId="0"/>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idx="13"/>
          </p:nvPr>
        </p:nvPicPr>
        <p:blipFill>
          <a:blip r:embed="rId2">
            <a:extLst>
              <a:ext uri="{28A0092B-C50C-407E-A947-70E740481C1C}">
                <a14:useLocalDpi xmlns:a14="http://schemas.microsoft.com/office/drawing/2010/main" val="0"/>
              </a:ext>
            </a:extLst>
          </a:blip>
          <a:srcRect t="2803" b="2803"/>
          <a:stretch>
            <a:fillRect/>
          </a:stretch>
        </p:blipFill>
        <p:spPr/>
      </p:pic>
      <p:sp>
        <p:nvSpPr>
          <p:cNvPr id="9" name="Shape 1143"/>
          <p:cNvSpPr/>
          <p:nvPr/>
        </p:nvSpPr>
        <p:spPr>
          <a:xfrm>
            <a:off x="1" y="0"/>
            <a:ext cx="12192000" cy="6858000"/>
          </a:xfrm>
          <a:prstGeom prst="rect">
            <a:avLst/>
          </a:prstGeom>
          <a:gradFill>
            <a:gsLst>
              <a:gs pos="0">
                <a:srgbClr val="29323C">
                  <a:alpha val="90000"/>
                </a:srgbClr>
              </a:gs>
              <a:gs pos="50000">
                <a:srgbClr val="21466D">
                  <a:alpha val="91000"/>
                </a:srgbClr>
              </a:gs>
              <a:gs pos="100000">
                <a:srgbClr val="185A9D">
                  <a:alpha val="81000"/>
                </a:srgbClr>
              </a:gs>
            </a:gsLst>
            <a:lin ang="18900000"/>
          </a:gradFill>
          <a:ln w="12700">
            <a:miter lim="400000"/>
          </a:ln>
        </p:spPr>
        <p:txBody>
          <a:bodyPr lIns="45719" rIns="45719" anchor="ctr"/>
          <a:lstStyle/>
          <a:p>
            <a:pPr algn="ctr">
              <a:defRPr>
                <a:solidFill>
                  <a:srgbClr val="FFFFFF"/>
                </a:solidFill>
              </a:defRPr>
            </a:pPr>
            <a:endParaRPr/>
          </a:p>
        </p:txBody>
      </p:sp>
      <p:sp>
        <p:nvSpPr>
          <p:cNvPr id="8" name="Shape 1122"/>
          <p:cNvSpPr/>
          <p:nvPr/>
        </p:nvSpPr>
        <p:spPr>
          <a:xfrm>
            <a:off x="990601" y="5601743"/>
            <a:ext cx="6096003" cy="33848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p>
            <a:pPr>
              <a:lnSpc>
                <a:spcPct val="150000"/>
              </a:lnSpc>
            </a:pPr>
            <a:r>
              <a:rPr lang="en-US" sz="1200" dirty="0" smtClean="0">
                <a:solidFill>
                  <a:schemeClr val="bg1"/>
                </a:solidFill>
                <a:latin typeface="Source Sans Pro Light" panose="020B0403030403020204" pitchFamily="34" charset="0"/>
              </a:rPr>
              <a:t>Page </a:t>
            </a:r>
            <a:r>
              <a:rPr lang="fa-IR" sz="1200" dirty="0" smtClean="0">
                <a:solidFill>
                  <a:schemeClr val="bg1"/>
                </a:solidFill>
                <a:latin typeface="Source Sans Pro Light" panose="020B0403030403020204" pitchFamily="34" charset="0"/>
              </a:rPr>
              <a:t>1017</a:t>
            </a:r>
            <a:endParaRPr lang="en-US" sz="1200" dirty="0">
              <a:solidFill>
                <a:schemeClr val="bg1"/>
              </a:solidFill>
              <a:latin typeface="Source Sans Pro Light" panose="020B0403030403020204" pitchFamily="34" charset="0"/>
            </a:endParaRPr>
          </a:p>
        </p:txBody>
      </p:sp>
      <p:sp>
        <p:nvSpPr>
          <p:cNvPr id="10" name="Shape 1120"/>
          <p:cNvSpPr/>
          <p:nvPr/>
        </p:nvSpPr>
        <p:spPr>
          <a:xfrm>
            <a:off x="826105" y="3005314"/>
            <a:ext cx="1292981" cy="186204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sz="11500" b="1">
                <a:solidFill>
                  <a:srgbClr val="FFFFFF"/>
                </a:solidFill>
                <a:latin typeface="Helvetica Neue"/>
                <a:ea typeface="Helvetica Neue"/>
                <a:cs typeface="Helvetica Neue"/>
                <a:sym typeface="Helvetica Neue"/>
              </a:defRPr>
            </a:lvl1pPr>
          </a:lstStyle>
          <a:p>
            <a:r>
              <a:rPr lang="en-US" dirty="0" smtClean="0">
                <a:latin typeface="Source Sans Pro" panose="020B0503030403020204" pitchFamily="34" charset="0"/>
              </a:rPr>
              <a:t>4</a:t>
            </a:r>
            <a:r>
              <a:rPr lang="fa-IR" dirty="0" smtClean="0">
                <a:latin typeface="Source Sans Pro" panose="020B0503030403020204" pitchFamily="34" charset="0"/>
              </a:rPr>
              <a:t>.</a:t>
            </a:r>
            <a:endParaRPr dirty="0">
              <a:latin typeface="Source Sans Pro" panose="020B0503030403020204" pitchFamily="34" charset="0"/>
            </a:endParaRPr>
          </a:p>
        </p:txBody>
      </p:sp>
      <p:sp>
        <p:nvSpPr>
          <p:cNvPr id="11" name="Shape 1121"/>
          <p:cNvSpPr/>
          <p:nvPr/>
        </p:nvSpPr>
        <p:spPr>
          <a:xfrm>
            <a:off x="826105" y="4491441"/>
            <a:ext cx="4571121" cy="111030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p>
            <a:pPr>
              <a:lnSpc>
                <a:spcPct val="130000"/>
              </a:lnSpc>
            </a:pPr>
            <a:r>
              <a:rPr lang="fa-IR" sz="5400" b="1" dirty="0">
                <a:solidFill>
                  <a:schemeClr val="bg1"/>
                </a:solidFill>
                <a:latin typeface="A Rezvan-fat" panose="01000500000000020002" pitchFamily="2" charset="-78"/>
                <a:cs typeface="A Rezvan-fat" panose="01000500000000020002" pitchFamily="2" charset="-78"/>
              </a:rPr>
              <a:t>حمل و نقل </a:t>
            </a:r>
            <a:r>
              <a:rPr lang="fa-IR" sz="5400" b="1" dirty="0" smtClean="0">
                <a:solidFill>
                  <a:schemeClr val="bg1"/>
                </a:solidFill>
                <a:latin typeface="A Rezvan-fat" panose="01000500000000020002" pitchFamily="2" charset="-78"/>
                <a:cs typeface="A Rezvan-fat" panose="01000500000000020002" pitchFamily="2" charset="-78"/>
              </a:rPr>
              <a:t>هوایی کالا</a:t>
            </a:r>
            <a:endParaRPr lang="en-US" sz="5400" b="1" dirty="0">
              <a:solidFill>
                <a:schemeClr val="bg1"/>
              </a:solidFill>
              <a:latin typeface="A Rezvan-fat" panose="01000500000000020002" pitchFamily="2" charset="-78"/>
              <a:cs typeface="A Rezvan-fat" panose="01000500000000020002" pitchFamily="2" charset="-78"/>
            </a:endParaRPr>
          </a:p>
        </p:txBody>
      </p:sp>
    </p:spTree>
    <p:extLst>
      <p:ext uri="{BB962C8B-B14F-4D97-AF65-F5344CB8AC3E}">
        <p14:creationId xmlns:p14="http://schemas.microsoft.com/office/powerpoint/2010/main" val="2234111052"/>
      </p:ext>
    </p:extLst>
  </p:cSld>
  <p:clrMapOvr>
    <a:masterClrMapping/>
  </p:clrMapOvr>
  <mc:AlternateContent xmlns:mc="http://schemas.openxmlformats.org/markup-compatibility/2006" xmlns:p14="http://schemas.microsoft.com/office/powerpoint/2010/main">
    <mc:Choice Requires="p14">
      <p:transition spd="med">
        <p14:pan dir="r"/>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ppt_x"/>
                                          </p:val>
                                        </p:tav>
                                        <p:tav tm="100000">
                                          <p:val>
                                            <p:strVal val="#ppt_x"/>
                                          </p:val>
                                        </p:tav>
                                      </p:tavLst>
                                    </p:anim>
                                    <p:anim calcmode="lin" valueType="num">
                                      <p:cBhvr additive="base">
                                        <p:cTn id="8" dur="10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1000" fill="hold"/>
                                        <p:tgtEl>
                                          <p:spTgt spid="11"/>
                                        </p:tgtEl>
                                        <p:attrNameLst>
                                          <p:attrName>ppt_x</p:attrName>
                                        </p:attrNameLst>
                                      </p:cBhvr>
                                      <p:tavLst>
                                        <p:tav tm="0">
                                          <p:val>
                                            <p:strVal val="#ppt_x"/>
                                          </p:val>
                                        </p:tav>
                                        <p:tav tm="100000">
                                          <p:val>
                                            <p:strVal val="#ppt_x"/>
                                          </p:val>
                                        </p:tav>
                                      </p:tavLst>
                                    </p:anim>
                                    <p:anim calcmode="lin" valueType="num">
                                      <p:cBhvr additive="base">
                                        <p:cTn id="13" dur="1000" fill="hold"/>
                                        <p:tgtEl>
                                          <p:spTgt spid="11"/>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2" presetClass="entr" presetSubtype="4"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1000" fill="hold"/>
                                        <p:tgtEl>
                                          <p:spTgt spid="8"/>
                                        </p:tgtEl>
                                        <p:attrNameLst>
                                          <p:attrName>ppt_x</p:attrName>
                                        </p:attrNameLst>
                                      </p:cBhvr>
                                      <p:tavLst>
                                        <p:tav tm="0">
                                          <p:val>
                                            <p:strVal val="#ppt_x"/>
                                          </p:val>
                                        </p:tav>
                                        <p:tav tm="100000">
                                          <p:val>
                                            <p:strVal val="#ppt_x"/>
                                          </p:val>
                                        </p:tav>
                                      </p:tavLst>
                                    </p:anim>
                                    <p:anim calcmode="lin" valueType="num">
                                      <p:cBhvr additive="base">
                                        <p:cTn id="18" dur="10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Parallelogram 8"/>
          <p:cNvSpPr/>
          <p:nvPr/>
        </p:nvSpPr>
        <p:spPr>
          <a:xfrm flipV="1">
            <a:off x="6096000" y="0"/>
            <a:ext cx="5410200" cy="6858000"/>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Placeholder 4"/>
          <p:cNvPicPr>
            <a:picLocks noGrp="1" noChangeAspect="1"/>
          </p:cNvPicPr>
          <p:nvPr>
            <p:ph type="pic" sz="quarter" idx="19"/>
          </p:nvPr>
        </p:nvPicPr>
        <p:blipFill rotWithShape="1">
          <a:blip r:embed="rId3">
            <a:extLst>
              <a:ext uri="{28A0092B-C50C-407E-A947-70E740481C1C}">
                <a14:useLocalDpi xmlns:a14="http://schemas.microsoft.com/office/drawing/2010/main" val="0"/>
              </a:ext>
            </a:extLst>
          </a:blip>
          <a:srcRect l="19711" t="211" r="10185" b="-211"/>
          <a:stretch/>
        </p:blipFill>
        <p:spPr/>
      </p:pic>
      <p:sp>
        <p:nvSpPr>
          <p:cNvPr id="13" name="Subtitle 2"/>
          <p:cNvSpPr txBox="1">
            <a:spLocks/>
          </p:cNvSpPr>
          <p:nvPr/>
        </p:nvSpPr>
        <p:spPr>
          <a:xfrm>
            <a:off x="576726" y="1421896"/>
            <a:ext cx="4161960" cy="738646"/>
          </a:xfrm>
          <a:prstGeom prst="rect">
            <a:avLst/>
          </a:prstGeom>
        </p:spPr>
        <p:txBody>
          <a:bodyPr vert="horz" wrap="square" lIns="91423" tIns="45711" rIns="91423" bIns="45711"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rtl="1">
              <a:lnSpc>
                <a:spcPct val="150000"/>
              </a:lnSpc>
              <a:spcBef>
                <a:spcPts val="0"/>
              </a:spcBef>
            </a:pPr>
            <a:r>
              <a:rPr lang="fa-IR" sz="2800" dirty="0" smtClean="0">
                <a:latin typeface="Source Sans Pro Light" panose="020B0403030403020204" pitchFamily="34" charset="0"/>
                <a:cs typeface="B Homa" panose="00000400000000000000" pitchFamily="2" charset="-78"/>
              </a:rPr>
              <a:t>دارای سابقه طولانی در آمریکا</a:t>
            </a:r>
            <a:endParaRPr lang="en-US" sz="2800" b="1" dirty="0">
              <a:latin typeface="Source Sans Pro Light" panose="020B0403030403020204" pitchFamily="34" charset="0"/>
              <a:cs typeface="B Homa" panose="00000400000000000000" pitchFamily="2" charset="-78"/>
            </a:endParaRPr>
          </a:p>
        </p:txBody>
      </p:sp>
      <p:sp>
        <p:nvSpPr>
          <p:cNvPr id="14" name="Subtitle 2"/>
          <p:cNvSpPr txBox="1">
            <a:spLocks/>
          </p:cNvSpPr>
          <p:nvPr/>
        </p:nvSpPr>
        <p:spPr>
          <a:xfrm>
            <a:off x="362857" y="2974924"/>
            <a:ext cx="4161960" cy="769423"/>
          </a:xfrm>
          <a:prstGeom prst="rect">
            <a:avLst/>
          </a:prstGeom>
        </p:spPr>
        <p:txBody>
          <a:bodyPr vert="horz" wrap="square" lIns="91423" tIns="45711" rIns="91423" bIns="45711"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rtl="1">
              <a:lnSpc>
                <a:spcPct val="150000"/>
              </a:lnSpc>
              <a:spcBef>
                <a:spcPts val="0"/>
              </a:spcBef>
            </a:pPr>
            <a:r>
              <a:rPr lang="fa-IR" sz="3200" dirty="0" smtClean="0">
                <a:latin typeface="Source Sans Pro Light" panose="020B0403030403020204" pitchFamily="34" charset="0"/>
                <a:cs typeface="B Homa" panose="00000400000000000000" pitchFamily="2" charset="-78"/>
              </a:rPr>
              <a:t>جابجایی بین المللی کالا</a:t>
            </a:r>
            <a:endParaRPr lang="en-US" sz="3200" b="1" dirty="0">
              <a:latin typeface="Source Sans Pro Light" panose="020B0403030403020204" pitchFamily="34" charset="0"/>
              <a:cs typeface="B Homa" panose="00000400000000000000" pitchFamily="2" charset="-78"/>
            </a:endParaRPr>
          </a:p>
        </p:txBody>
      </p:sp>
      <p:sp>
        <p:nvSpPr>
          <p:cNvPr id="15" name="Subtitle 2"/>
          <p:cNvSpPr txBox="1">
            <a:spLocks/>
          </p:cNvSpPr>
          <p:nvPr/>
        </p:nvSpPr>
        <p:spPr>
          <a:xfrm>
            <a:off x="576726" y="4558729"/>
            <a:ext cx="4161960" cy="769423"/>
          </a:xfrm>
          <a:prstGeom prst="rect">
            <a:avLst/>
          </a:prstGeom>
        </p:spPr>
        <p:txBody>
          <a:bodyPr vert="horz" wrap="square" lIns="91423" tIns="45711" rIns="91423" bIns="45711"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rtl="1">
              <a:lnSpc>
                <a:spcPct val="150000"/>
              </a:lnSpc>
              <a:spcBef>
                <a:spcPts val="0"/>
              </a:spcBef>
            </a:pPr>
            <a:r>
              <a:rPr lang="fa-IR" sz="3200" dirty="0" smtClean="0">
                <a:latin typeface="Source Sans Pro Light" panose="020B0403030403020204" pitchFamily="34" charset="0"/>
                <a:cs typeface="B Homa" panose="00000400000000000000" pitchFamily="2" charset="-78"/>
              </a:rPr>
              <a:t>هزینه بالای حمل و نقل کالا</a:t>
            </a:r>
            <a:endParaRPr lang="en-US" sz="3200" b="1" dirty="0">
              <a:latin typeface="Source Sans Pro Light" panose="020B0403030403020204" pitchFamily="34" charset="0"/>
              <a:cs typeface="B Homa" panose="00000400000000000000" pitchFamily="2" charset="-78"/>
            </a:endParaRPr>
          </a:p>
        </p:txBody>
      </p:sp>
      <p:pic>
        <p:nvPicPr>
          <p:cNvPr id="16" name="Picture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37977" y="1581977"/>
            <a:ext cx="418483" cy="418483"/>
          </a:xfrm>
          <a:prstGeom prst="rect">
            <a:avLst/>
          </a:prstGeom>
        </p:spPr>
      </p:pic>
      <p:pic>
        <p:nvPicPr>
          <p:cNvPr id="17" name="Picture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37977" y="3325864"/>
            <a:ext cx="418483" cy="418483"/>
          </a:xfrm>
          <a:prstGeom prst="rect">
            <a:avLst/>
          </a:prstGeom>
        </p:spPr>
      </p:pic>
      <p:pic>
        <p:nvPicPr>
          <p:cNvPr id="18" name="Picture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37977" y="4909669"/>
            <a:ext cx="418483" cy="418483"/>
          </a:xfrm>
          <a:prstGeom prst="rect">
            <a:avLst/>
          </a:prstGeom>
        </p:spPr>
      </p:pic>
    </p:spTree>
    <p:extLst>
      <p:ext uri="{BB962C8B-B14F-4D97-AF65-F5344CB8AC3E}">
        <p14:creationId xmlns:p14="http://schemas.microsoft.com/office/powerpoint/2010/main" val="677193267"/>
      </p:ext>
    </p:extLst>
  </p:cSld>
  <p:clrMapOvr>
    <a:masterClrMapping/>
  </p:clrMapOvr>
  <mc:AlternateContent xmlns:mc="http://schemas.openxmlformats.org/markup-compatibility/2006" xmlns:p14="http://schemas.microsoft.com/office/powerpoint/2010/main">
    <mc:Choice Requires="p14">
      <p:transition spd="med">
        <p14:pan dir="r"/>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1000"/>
                                        <p:tgtEl>
                                          <p:spTgt spid="18"/>
                                        </p:tgtEl>
                                      </p:cBhvr>
                                    </p:animEffect>
                                  </p:childTnLst>
                                </p:cTn>
                              </p:par>
                            </p:childTnLst>
                          </p:cTn>
                        </p:par>
                        <p:par>
                          <p:cTn id="32" fill="hold">
                            <p:stCondLst>
                              <p:cond delay="1000"/>
                            </p:stCondLst>
                            <p:childTnLst>
                              <p:par>
                                <p:cTn id="33" presetID="10"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p:bldP spid="14" grpId="0"/>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idx="13"/>
          </p:nvPr>
        </p:nvPicPr>
        <p:blipFill>
          <a:blip r:embed="rId2">
            <a:extLst>
              <a:ext uri="{28A0092B-C50C-407E-A947-70E740481C1C}">
                <a14:useLocalDpi xmlns:a14="http://schemas.microsoft.com/office/drawing/2010/main" val="0"/>
              </a:ext>
            </a:extLst>
          </a:blip>
          <a:srcRect t="9500" b="9500"/>
          <a:stretch>
            <a:fillRect/>
          </a:stretch>
        </p:blipFill>
        <p:spPr/>
      </p:pic>
      <p:sp>
        <p:nvSpPr>
          <p:cNvPr id="9" name="Shape 1151"/>
          <p:cNvSpPr/>
          <p:nvPr/>
        </p:nvSpPr>
        <p:spPr>
          <a:xfrm>
            <a:off x="1" y="0"/>
            <a:ext cx="12192000" cy="6858000"/>
          </a:xfrm>
          <a:prstGeom prst="rect">
            <a:avLst/>
          </a:prstGeom>
          <a:gradFill>
            <a:gsLst>
              <a:gs pos="0">
                <a:srgbClr val="8A0048">
                  <a:alpha val="94902"/>
                </a:srgbClr>
              </a:gs>
              <a:gs pos="100000">
                <a:srgbClr val="FF5BB1">
                  <a:alpha val="58824"/>
                </a:srgbClr>
              </a:gs>
            </a:gsLst>
            <a:lin ang="18900000"/>
          </a:gradFill>
          <a:ln w="12700">
            <a:miter lim="400000"/>
          </a:ln>
        </p:spPr>
        <p:txBody>
          <a:bodyPr lIns="45719" rIns="45719" anchor="ctr"/>
          <a:lstStyle/>
          <a:p>
            <a:pPr algn="ctr">
              <a:defRPr>
                <a:solidFill>
                  <a:srgbClr val="FFFFFF"/>
                </a:solidFill>
              </a:defRPr>
            </a:pPr>
            <a:endParaRPr/>
          </a:p>
        </p:txBody>
      </p:sp>
      <p:sp>
        <p:nvSpPr>
          <p:cNvPr id="8" name="Shape 1122"/>
          <p:cNvSpPr/>
          <p:nvPr/>
        </p:nvSpPr>
        <p:spPr>
          <a:xfrm>
            <a:off x="990601" y="5601743"/>
            <a:ext cx="6096003" cy="33848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p>
            <a:pPr>
              <a:lnSpc>
                <a:spcPct val="150000"/>
              </a:lnSpc>
            </a:pPr>
            <a:r>
              <a:rPr lang="en-US" sz="1200" dirty="0" smtClean="0">
                <a:solidFill>
                  <a:schemeClr val="bg1"/>
                </a:solidFill>
                <a:latin typeface="Source Sans Pro Light" panose="020B0403030403020204" pitchFamily="34" charset="0"/>
              </a:rPr>
              <a:t>Page </a:t>
            </a:r>
            <a:r>
              <a:rPr lang="fa-IR" sz="1200" dirty="0" smtClean="0">
                <a:solidFill>
                  <a:schemeClr val="bg1"/>
                </a:solidFill>
                <a:latin typeface="Source Sans Pro Light" panose="020B0403030403020204" pitchFamily="34" charset="0"/>
              </a:rPr>
              <a:t>1017</a:t>
            </a:r>
            <a:endParaRPr lang="en-US" sz="1200" dirty="0">
              <a:solidFill>
                <a:schemeClr val="bg1"/>
              </a:solidFill>
              <a:latin typeface="Source Sans Pro Light" panose="020B0403030403020204" pitchFamily="34" charset="0"/>
            </a:endParaRPr>
          </a:p>
        </p:txBody>
      </p:sp>
      <p:sp>
        <p:nvSpPr>
          <p:cNvPr id="10" name="Shape 1120"/>
          <p:cNvSpPr/>
          <p:nvPr/>
        </p:nvSpPr>
        <p:spPr>
          <a:xfrm>
            <a:off x="826105" y="3005314"/>
            <a:ext cx="1292981" cy="186204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sz="11500" b="1">
                <a:solidFill>
                  <a:srgbClr val="FFFFFF"/>
                </a:solidFill>
                <a:latin typeface="Helvetica Neue"/>
                <a:ea typeface="Helvetica Neue"/>
                <a:cs typeface="Helvetica Neue"/>
                <a:sym typeface="Helvetica Neue"/>
              </a:defRPr>
            </a:lvl1pPr>
          </a:lstStyle>
          <a:p>
            <a:r>
              <a:rPr lang="en-US" dirty="0" smtClean="0">
                <a:latin typeface="Source Sans Pro" panose="020B0503030403020204" pitchFamily="34" charset="0"/>
              </a:rPr>
              <a:t>5</a:t>
            </a:r>
            <a:r>
              <a:rPr lang="fa-IR" dirty="0" smtClean="0">
                <a:latin typeface="Source Sans Pro" panose="020B0503030403020204" pitchFamily="34" charset="0"/>
              </a:rPr>
              <a:t>.</a:t>
            </a:r>
            <a:endParaRPr dirty="0">
              <a:latin typeface="Source Sans Pro" panose="020B0503030403020204" pitchFamily="34" charset="0"/>
            </a:endParaRPr>
          </a:p>
        </p:txBody>
      </p:sp>
      <p:sp>
        <p:nvSpPr>
          <p:cNvPr id="11" name="Shape 1121"/>
          <p:cNvSpPr/>
          <p:nvPr/>
        </p:nvSpPr>
        <p:spPr>
          <a:xfrm>
            <a:off x="826105" y="4491441"/>
            <a:ext cx="4030910" cy="111030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p>
            <a:pPr>
              <a:lnSpc>
                <a:spcPct val="130000"/>
              </a:lnSpc>
            </a:pPr>
            <a:r>
              <a:rPr lang="fa-IR" sz="5400" b="1" dirty="0">
                <a:solidFill>
                  <a:schemeClr val="bg1"/>
                </a:solidFill>
                <a:latin typeface="A Rezvan-fat" panose="01000500000000020002" pitchFamily="2" charset="-78"/>
                <a:cs typeface="A Rezvan-fat" panose="01000500000000020002" pitchFamily="2" charset="-78"/>
              </a:rPr>
              <a:t>حمل و نقل </a:t>
            </a:r>
            <a:r>
              <a:rPr lang="fa-IR" sz="5400" b="1" dirty="0" smtClean="0">
                <a:solidFill>
                  <a:schemeClr val="bg1"/>
                </a:solidFill>
                <a:latin typeface="A Rezvan-fat" panose="01000500000000020002" pitchFamily="2" charset="-78"/>
                <a:cs typeface="A Rezvan-fat" panose="01000500000000020002" pitchFamily="2" charset="-78"/>
              </a:rPr>
              <a:t>لوله ای</a:t>
            </a:r>
            <a:endParaRPr lang="en-US" sz="5400" b="1" dirty="0">
              <a:solidFill>
                <a:schemeClr val="bg1"/>
              </a:solidFill>
              <a:latin typeface="A Rezvan-fat" panose="01000500000000020002" pitchFamily="2" charset="-78"/>
              <a:cs typeface="A Rezvan-fat" panose="01000500000000020002" pitchFamily="2" charset="-78"/>
            </a:endParaRPr>
          </a:p>
        </p:txBody>
      </p:sp>
    </p:spTree>
    <p:extLst>
      <p:ext uri="{BB962C8B-B14F-4D97-AF65-F5344CB8AC3E}">
        <p14:creationId xmlns:p14="http://schemas.microsoft.com/office/powerpoint/2010/main" val="1611980773"/>
      </p:ext>
    </p:extLst>
  </p:cSld>
  <p:clrMapOvr>
    <a:masterClrMapping/>
  </p:clrMapOvr>
  <mc:AlternateContent xmlns:mc="http://schemas.openxmlformats.org/markup-compatibility/2006" xmlns:p14="http://schemas.microsoft.com/office/powerpoint/2010/main">
    <mc:Choice Requires="p14">
      <p:transition spd="med" advTm="3000">
        <p14:pan dir="r"/>
      </p:transition>
    </mc:Choice>
    <mc:Fallback xmlns="">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ppt_x"/>
                                          </p:val>
                                        </p:tav>
                                        <p:tav tm="100000">
                                          <p:val>
                                            <p:strVal val="#ppt_x"/>
                                          </p:val>
                                        </p:tav>
                                      </p:tavLst>
                                    </p:anim>
                                    <p:anim calcmode="lin" valueType="num">
                                      <p:cBhvr additive="base">
                                        <p:cTn id="8" dur="10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1000" fill="hold"/>
                                        <p:tgtEl>
                                          <p:spTgt spid="11"/>
                                        </p:tgtEl>
                                        <p:attrNameLst>
                                          <p:attrName>ppt_x</p:attrName>
                                        </p:attrNameLst>
                                      </p:cBhvr>
                                      <p:tavLst>
                                        <p:tav tm="0">
                                          <p:val>
                                            <p:strVal val="#ppt_x"/>
                                          </p:val>
                                        </p:tav>
                                        <p:tav tm="100000">
                                          <p:val>
                                            <p:strVal val="#ppt_x"/>
                                          </p:val>
                                        </p:tav>
                                      </p:tavLst>
                                    </p:anim>
                                    <p:anim calcmode="lin" valueType="num">
                                      <p:cBhvr additive="base">
                                        <p:cTn id="13" dur="1000" fill="hold"/>
                                        <p:tgtEl>
                                          <p:spTgt spid="11"/>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2" presetClass="entr" presetSubtype="4"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1000" fill="hold"/>
                                        <p:tgtEl>
                                          <p:spTgt spid="8"/>
                                        </p:tgtEl>
                                        <p:attrNameLst>
                                          <p:attrName>ppt_x</p:attrName>
                                        </p:attrNameLst>
                                      </p:cBhvr>
                                      <p:tavLst>
                                        <p:tav tm="0">
                                          <p:val>
                                            <p:strVal val="#ppt_x"/>
                                          </p:val>
                                        </p:tav>
                                        <p:tav tm="100000">
                                          <p:val>
                                            <p:strVal val="#ppt_x"/>
                                          </p:val>
                                        </p:tav>
                                      </p:tavLst>
                                    </p:anim>
                                    <p:anim calcmode="lin" valueType="num">
                                      <p:cBhvr additive="base">
                                        <p:cTn id="18" dur="10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p:cNvPicPr>
            <a:picLocks noGrp="1" noChangeAspect="1"/>
          </p:cNvPicPr>
          <p:nvPr>
            <p:ph type="pic" sz="quarter" idx="19"/>
          </p:nvPr>
        </p:nvPicPr>
        <p:blipFill>
          <a:blip r:embed="rId2">
            <a:extLst>
              <a:ext uri="{28A0092B-C50C-407E-A947-70E740481C1C}">
                <a14:useLocalDpi xmlns:a14="http://schemas.microsoft.com/office/drawing/2010/main" val="0"/>
              </a:ext>
            </a:extLst>
          </a:blip>
          <a:srcRect l="24475" r="24475"/>
          <a:stretch>
            <a:fillRect/>
          </a:stretch>
        </p:blipFill>
        <p:spPr>
          <a:xfrm>
            <a:off x="0" y="0"/>
            <a:ext cx="6232525" cy="6858000"/>
          </a:xfrm>
        </p:spPr>
      </p:pic>
      <p:sp>
        <p:nvSpPr>
          <p:cNvPr id="10" name="Subtitle 2"/>
          <p:cNvSpPr txBox="1">
            <a:spLocks/>
          </p:cNvSpPr>
          <p:nvPr/>
        </p:nvSpPr>
        <p:spPr>
          <a:xfrm>
            <a:off x="7137183" y="1538013"/>
            <a:ext cx="4161960" cy="1331115"/>
          </a:xfrm>
          <a:prstGeom prst="rect">
            <a:avLst/>
          </a:prstGeom>
        </p:spPr>
        <p:txBody>
          <a:bodyPr vert="horz" wrap="square" lIns="91423" tIns="45711" rIns="91423" bIns="45711"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rtl="1">
              <a:lnSpc>
                <a:spcPct val="150000"/>
              </a:lnSpc>
              <a:spcBef>
                <a:spcPts val="0"/>
              </a:spcBef>
            </a:pPr>
            <a:r>
              <a:rPr lang="fa-IR" sz="2800" dirty="0" smtClean="0">
                <a:latin typeface="Source Sans Pro Light" panose="020B0403030403020204" pitchFamily="34" charset="0"/>
                <a:cs typeface="B Homa" panose="00000400000000000000" pitchFamily="2" charset="-78"/>
              </a:rPr>
              <a:t>جابجایی مایعات، سوخت وگاز های صنعتی</a:t>
            </a:r>
            <a:endParaRPr lang="en-US" sz="2800" b="1" dirty="0">
              <a:latin typeface="Source Sans Pro Light" panose="020B0403030403020204" pitchFamily="34" charset="0"/>
              <a:cs typeface="B Homa" panose="00000400000000000000" pitchFamily="2" charset="-78"/>
            </a:endParaRPr>
          </a:p>
        </p:txBody>
      </p:sp>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40377" y="1669065"/>
            <a:ext cx="418483" cy="418483"/>
          </a:xfrm>
          <a:prstGeom prst="rect">
            <a:avLst/>
          </a:prstGeom>
        </p:spPr>
      </p:pic>
      <p:sp>
        <p:nvSpPr>
          <p:cNvPr id="12" name="Subtitle 2"/>
          <p:cNvSpPr txBox="1">
            <a:spLocks/>
          </p:cNvSpPr>
          <p:nvPr/>
        </p:nvSpPr>
        <p:spPr>
          <a:xfrm>
            <a:off x="6371771" y="3096199"/>
            <a:ext cx="5068606" cy="684785"/>
          </a:xfrm>
          <a:prstGeom prst="rect">
            <a:avLst/>
          </a:prstGeom>
        </p:spPr>
        <p:txBody>
          <a:bodyPr vert="horz" wrap="square" lIns="91423" tIns="45711" rIns="91423" bIns="45711"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r" rtl="1">
              <a:lnSpc>
                <a:spcPct val="150000"/>
              </a:lnSpc>
              <a:spcBef>
                <a:spcPts val="0"/>
              </a:spcBef>
            </a:pPr>
            <a:r>
              <a:rPr lang="fa-IR" sz="2800" dirty="0" smtClean="0">
                <a:latin typeface="Source Sans Pro Light" panose="020B0403030403020204" pitchFamily="34" charset="0"/>
                <a:cs typeface="B Homa" panose="00000400000000000000" pitchFamily="2" charset="-78"/>
              </a:rPr>
              <a:t>زیرساخت بسیار گران </a:t>
            </a:r>
            <a:r>
              <a:rPr lang="fa-IR" sz="1800" dirty="0" smtClean="0">
                <a:latin typeface="Source Sans Pro Light" panose="020B0403030403020204" pitchFamily="34" charset="0"/>
                <a:cs typeface="B Homa" panose="00000400000000000000" pitchFamily="2" charset="-78"/>
              </a:rPr>
              <a:t>(2.8 میلیون دلار بر مایل)</a:t>
            </a:r>
            <a:endParaRPr lang="en-US" sz="1800" b="1" dirty="0">
              <a:latin typeface="Source Sans Pro Light" panose="020B0403030403020204" pitchFamily="34" charset="0"/>
              <a:cs typeface="B Homa" panose="00000400000000000000" pitchFamily="2" charset="-78"/>
            </a:endParaRPr>
          </a:p>
        </p:txBody>
      </p:sp>
      <p:pic>
        <p:nvPicPr>
          <p:cNvPr id="16"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40377" y="3229351"/>
            <a:ext cx="418483" cy="418483"/>
          </a:xfrm>
          <a:prstGeom prst="rect">
            <a:avLst/>
          </a:prstGeom>
        </p:spPr>
      </p:pic>
      <p:sp>
        <p:nvSpPr>
          <p:cNvPr id="17" name="Subtitle 2"/>
          <p:cNvSpPr txBox="1">
            <a:spLocks/>
          </p:cNvSpPr>
          <p:nvPr/>
        </p:nvSpPr>
        <p:spPr>
          <a:xfrm>
            <a:off x="6302148" y="4327612"/>
            <a:ext cx="5068606" cy="1231088"/>
          </a:xfrm>
          <a:prstGeom prst="rect">
            <a:avLst/>
          </a:prstGeom>
        </p:spPr>
        <p:txBody>
          <a:bodyPr vert="horz" wrap="square" lIns="91423" tIns="45711" rIns="91423" bIns="45711"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r" rtl="1">
              <a:lnSpc>
                <a:spcPct val="100000"/>
              </a:lnSpc>
              <a:spcBef>
                <a:spcPts val="0"/>
              </a:spcBef>
            </a:pPr>
            <a:r>
              <a:rPr lang="fa-IR" sz="2800" dirty="0" smtClean="0">
                <a:latin typeface="Source Sans Pro Light" panose="020B0403030403020204" pitchFamily="34" charset="0"/>
                <a:cs typeface="B Homa" panose="00000400000000000000" pitchFamily="2" charset="-78"/>
              </a:rPr>
              <a:t>زیرساخت بسیار پیشرفته در آمریکا</a:t>
            </a:r>
          </a:p>
          <a:p>
            <a:pPr algn="r" rtl="1">
              <a:lnSpc>
                <a:spcPct val="100000"/>
              </a:lnSpc>
              <a:spcBef>
                <a:spcPts val="0"/>
              </a:spcBef>
            </a:pPr>
            <a:r>
              <a:rPr lang="fa-IR" sz="2800" dirty="0" smtClean="0">
                <a:latin typeface="Source Sans Pro Light" panose="020B0403030403020204" pitchFamily="34" charset="0"/>
                <a:cs typeface="B Homa" panose="00000400000000000000" pitchFamily="2" charset="-78"/>
              </a:rPr>
              <a:t> </a:t>
            </a:r>
            <a:r>
              <a:rPr lang="fa-IR" sz="1800" dirty="0" smtClean="0">
                <a:latin typeface="Source Sans Pro Light" panose="020B0403030403020204" pitchFamily="34" charset="0"/>
                <a:cs typeface="B Homa" panose="00000400000000000000" pitchFamily="2" charset="-78"/>
              </a:rPr>
              <a:t>(سرعتی معادل 6 مایل بر ساعت برای مایعات و 15 مایل بر ساعت برای گازها)</a:t>
            </a:r>
            <a:endParaRPr lang="en-US" sz="1800" b="1" dirty="0">
              <a:latin typeface="Source Sans Pro Light" panose="020B0403030403020204" pitchFamily="34" charset="0"/>
              <a:cs typeface="B Homa" panose="00000400000000000000" pitchFamily="2" charset="-78"/>
            </a:endParaRPr>
          </a:p>
        </p:txBody>
      </p:sp>
      <p:pic>
        <p:nvPicPr>
          <p:cNvPr id="18" name="Picture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40377" y="4327612"/>
            <a:ext cx="418483" cy="418483"/>
          </a:xfrm>
          <a:prstGeom prst="rect">
            <a:avLst/>
          </a:prstGeom>
        </p:spPr>
      </p:pic>
      <p:sp>
        <p:nvSpPr>
          <p:cNvPr id="25" name="Subtitle 2"/>
          <p:cNvSpPr txBox="1">
            <a:spLocks/>
          </p:cNvSpPr>
          <p:nvPr/>
        </p:nvSpPr>
        <p:spPr>
          <a:xfrm>
            <a:off x="7137183" y="474156"/>
            <a:ext cx="4161960" cy="684785"/>
          </a:xfrm>
          <a:prstGeom prst="rect">
            <a:avLst/>
          </a:prstGeom>
        </p:spPr>
        <p:txBody>
          <a:bodyPr vert="horz" wrap="square" lIns="91423" tIns="45711" rIns="91423" bIns="45711"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rtl="1">
              <a:lnSpc>
                <a:spcPct val="150000"/>
              </a:lnSpc>
              <a:spcBef>
                <a:spcPts val="0"/>
              </a:spcBef>
            </a:pPr>
            <a:r>
              <a:rPr lang="fa-IR" sz="2800" dirty="0" smtClean="0">
                <a:latin typeface="Source Sans Pro Light" panose="020B0403030403020204" pitchFamily="34" charset="0"/>
                <a:cs typeface="B Homa" panose="00000400000000000000" pitchFamily="2" charset="-78"/>
              </a:rPr>
              <a:t>دارای 2 نوع کلی </a:t>
            </a:r>
            <a:r>
              <a:rPr lang="fa-IR" sz="1800" dirty="0" smtClean="0">
                <a:latin typeface="Source Sans Pro Light" panose="020B0403030403020204" pitchFamily="34" charset="0"/>
                <a:cs typeface="B Homa" panose="00000400000000000000" pitchFamily="2" charset="-78"/>
              </a:rPr>
              <a:t>خطوط مایع و خطوط گاز</a:t>
            </a:r>
            <a:endParaRPr lang="en-US" sz="1800" b="1" dirty="0">
              <a:latin typeface="Source Sans Pro Light" panose="020B0403030403020204" pitchFamily="34" charset="0"/>
              <a:cs typeface="B Homa" panose="00000400000000000000" pitchFamily="2" charset="-78"/>
            </a:endParaRPr>
          </a:p>
        </p:txBody>
      </p:sp>
      <p:pic>
        <p:nvPicPr>
          <p:cNvPr id="26" name="Picture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40377" y="703522"/>
            <a:ext cx="418483" cy="418483"/>
          </a:xfrm>
          <a:prstGeom prst="rect">
            <a:avLst/>
          </a:prstGeom>
        </p:spPr>
      </p:pic>
    </p:spTree>
    <p:extLst>
      <p:ext uri="{BB962C8B-B14F-4D97-AF65-F5344CB8AC3E}">
        <p14:creationId xmlns:p14="http://schemas.microsoft.com/office/powerpoint/2010/main" val="2822974577"/>
      </p:ext>
    </p:extLst>
  </p:cSld>
  <p:clrMapOvr>
    <a:masterClrMapping/>
  </p:clrMapOvr>
  <mc:AlternateContent xmlns:mc="http://schemas.openxmlformats.org/markup-compatibility/2006" xmlns:p14="http://schemas.microsoft.com/office/powerpoint/2010/main">
    <mc:Choice Requires="p14">
      <p:transition spd="med">
        <p14:pan dir="r"/>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1000"/>
                                        <p:tgtEl>
                                          <p:spTgt spid="26"/>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1000"/>
                                        <p:tgtEl>
                                          <p:spTgt spid="2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1000"/>
                                        <p:tgtEl>
                                          <p:spTgt spid="16"/>
                                        </p:tgtEl>
                                      </p:cBhvr>
                                    </p:animEffect>
                                  </p:childTnLst>
                                </p:cTn>
                              </p:par>
                            </p:childTnLst>
                          </p:cTn>
                        </p:par>
                        <p:par>
                          <p:cTn id="33" fill="hold">
                            <p:stCondLst>
                              <p:cond delay="1000"/>
                            </p:stCondLst>
                            <p:childTnLst>
                              <p:par>
                                <p:cTn id="34" presetID="10"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1000"/>
                                        <p:tgtEl>
                                          <p:spTgt spid="18"/>
                                        </p:tgtEl>
                                      </p:cBhvr>
                                    </p:animEffect>
                                  </p:childTnLst>
                                </p:cTn>
                              </p:par>
                            </p:childTnLst>
                          </p:cTn>
                        </p:par>
                        <p:par>
                          <p:cTn id="42" fill="hold">
                            <p:stCondLst>
                              <p:cond delay="1000"/>
                            </p:stCondLst>
                            <p:childTnLst>
                              <p:par>
                                <p:cTn id="43" presetID="10" presetClass="entr" presetSubtype="0" fill="hold" grpId="0"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7" grpId="0"/>
      <p:bldP spid="2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idx="13"/>
          </p:nvPr>
        </p:nvPicPr>
        <p:blipFill>
          <a:blip r:embed="rId3">
            <a:extLst>
              <a:ext uri="{28A0092B-C50C-407E-A947-70E740481C1C}">
                <a14:useLocalDpi xmlns:a14="http://schemas.microsoft.com/office/drawing/2010/main" val="0"/>
              </a:ext>
            </a:extLst>
          </a:blip>
          <a:srcRect t="9332" b="9332"/>
          <a:stretch>
            <a:fillRect/>
          </a:stretch>
        </p:blipFill>
        <p:spPr/>
      </p:pic>
      <p:sp>
        <p:nvSpPr>
          <p:cNvPr id="8" name="Rectangle 7"/>
          <p:cNvSpPr/>
          <p:nvPr/>
        </p:nvSpPr>
        <p:spPr>
          <a:xfrm>
            <a:off x="-2037" y="0"/>
            <a:ext cx="12194037" cy="6858000"/>
          </a:xfrm>
          <a:prstGeom prst="rect">
            <a:avLst/>
          </a:prstGeom>
          <a:gradFill flip="none" rotWithShape="0">
            <a:gsLst>
              <a:gs pos="0">
                <a:srgbClr val="817E9A"/>
              </a:gs>
              <a:gs pos="30000">
                <a:srgbClr val="2D1E42">
                  <a:alpha val="84000"/>
                </a:srgbClr>
              </a:gs>
            </a:gsLst>
            <a:lin ang="372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ource Sans Pro Light" charset="0"/>
            </a:endParaRPr>
          </a:p>
        </p:txBody>
      </p:sp>
      <p:sp>
        <p:nvSpPr>
          <p:cNvPr id="9" name="Shape 537"/>
          <p:cNvSpPr/>
          <p:nvPr/>
        </p:nvSpPr>
        <p:spPr>
          <a:xfrm>
            <a:off x="1096149" y="2037138"/>
            <a:ext cx="10001737" cy="175823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p>
            <a:pPr algn="ctr">
              <a:lnSpc>
                <a:spcPts val="6500"/>
              </a:lnSpc>
              <a:defRPr sz="8800">
                <a:solidFill>
                  <a:srgbClr val="FFFFFF"/>
                </a:solidFill>
                <a:latin typeface="+mn-lt"/>
                <a:ea typeface="+mn-ea"/>
                <a:cs typeface="+mn-cs"/>
                <a:sym typeface="Helvetica"/>
              </a:defRPr>
            </a:pPr>
            <a:r>
              <a:rPr lang="fa-IR" sz="5400" b="1" dirty="0">
                <a:solidFill>
                  <a:schemeClr val="bg1"/>
                </a:solidFill>
                <a:latin typeface="A Rezvan-fat" panose="01000500000000020002" pitchFamily="2" charset="-78"/>
                <a:cs typeface="A Rezvan-fat" panose="01000500000000020002" pitchFamily="2" charset="-78"/>
              </a:rPr>
              <a:t>تاثیر جریان های حمل و نقل کالا بر روی جوامع و سیستم حمل و نقلی</a:t>
            </a:r>
            <a:endParaRPr sz="5400" b="1" dirty="0">
              <a:solidFill>
                <a:schemeClr val="bg1"/>
              </a:solidFill>
              <a:latin typeface="A Rezvan-fat" panose="01000500000000020002" pitchFamily="2" charset="-78"/>
              <a:cs typeface="A Rezvan-fat" panose="01000500000000020002" pitchFamily="2" charset="-78"/>
            </a:endParaRPr>
          </a:p>
        </p:txBody>
      </p:sp>
      <p:sp>
        <p:nvSpPr>
          <p:cNvPr id="10" name="Shape 537"/>
          <p:cNvSpPr/>
          <p:nvPr/>
        </p:nvSpPr>
        <p:spPr>
          <a:xfrm>
            <a:off x="1251886" y="3468189"/>
            <a:ext cx="10001737" cy="92589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p>
            <a:pPr algn="ctr">
              <a:lnSpc>
                <a:spcPts val="6500"/>
              </a:lnSpc>
              <a:defRPr sz="8800">
                <a:solidFill>
                  <a:srgbClr val="FFFFFF"/>
                </a:solidFill>
                <a:latin typeface="+mn-lt"/>
                <a:ea typeface="+mn-ea"/>
                <a:cs typeface="+mn-cs"/>
                <a:sym typeface="Helvetica"/>
              </a:defRPr>
            </a:pPr>
            <a:r>
              <a:rPr lang="fa-IR" sz="2000" b="1" dirty="0">
                <a:solidFill>
                  <a:schemeClr val="bg1"/>
                </a:solidFill>
                <a:latin typeface="A Rezvan-fat" panose="01000500000000020002" pitchFamily="2" charset="-78"/>
                <a:cs typeface="B Homa" panose="00000400000000000000" pitchFamily="2" charset="-78"/>
              </a:rPr>
              <a:t>در ایالات متحده</a:t>
            </a:r>
          </a:p>
        </p:txBody>
      </p:sp>
    </p:spTree>
    <p:extLst>
      <p:ext uri="{BB962C8B-B14F-4D97-AF65-F5344CB8AC3E}">
        <p14:creationId xmlns:p14="http://schemas.microsoft.com/office/powerpoint/2010/main" val="2777108339"/>
      </p:ext>
    </p:extLst>
  </p:cSld>
  <p:clrMapOvr>
    <a:masterClrMapping/>
  </p:clrMapOvr>
  <mc:AlternateContent xmlns:mc="http://schemas.openxmlformats.org/markup-compatibility/2006" xmlns:p14="http://schemas.microsoft.com/office/powerpoint/2010/main">
    <mc:Choice Requires="p14">
      <p:transition spd="med">
        <p14:pan dir="r"/>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ppt_x"/>
                                          </p:val>
                                        </p:tav>
                                        <p:tav tm="100000">
                                          <p:val>
                                            <p:strVal val="#ppt_x"/>
                                          </p:val>
                                        </p:tav>
                                      </p:tavLst>
                                    </p:anim>
                                    <p:anim calcmode="lin" valueType="num">
                                      <p:cBhvr additive="base">
                                        <p:cTn id="8" dur="10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16" presetClass="entr" presetSubtype="21"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1000"/>
                                        <p:tgtEl>
                                          <p:spTgt spid="9"/>
                                        </p:tgtEl>
                                      </p:cBhvr>
                                    </p:animEffect>
                                  </p:childTnLst>
                                </p:cTn>
                              </p:par>
                            </p:childTnLst>
                          </p:cTn>
                        </p:par>
                        <p:par>
                          <p:cTn id="13" fill="hold">
                            <p:stCondLst>
                              <p:cond delay="2000"/>
                            </p:stCondLst>
                            <p:childTnLst>
                              <p:par>
                                <p:cTn id="14" presetID="16" presetClass="entr" presetSubtype="2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arn(inVertical)">
                                      <p:cBhvr>
                                        <p:cTn id="1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1080746" y="770135"/>
            <a:ext cx="4550802" cy="742491"/>
            <a:chOff x="701702" y="2766267"/>
            <a:chExt cx="2057400" cy="556868"/>
          </a:xfrm>
          <a:solidFill>
            <a:schemeClr val="accent2"/>
          </a:solidFill>
        </p:grpSpPr>
        <p:sp>
          <p:nvSpPr>
            <p:cNvPr id="4" name="Rounded Rectangle 3"/>
            <p:cNvSpPr/>
            <p:nvPr/>
          </p:nvSpPr>
          <p:spPr>
            <a:xfrm>
              <a:off x="701702" y="2766267"/>
              <a:ext cx="2057400" cy="4572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dirty="0">
                <a:latin typeface="Source Sans Pro" panose="020B0503030403020204" pitchFamily="34" charset="0"/>
              </a:endParaRPr>
            </a:p>
          </p:txBody>
        </p:sp>
        <p:sp>
          <p:nvSpPr>
            <p:cNvPr id="6" name="Isosceles Triangle 5"/>
            <p:cNvSpPr/>
            <p:nvPr/>
          </p:nvSpPr>
          <p:spPr>
            <a:xfrm flipV="1">
              <a:off x="1651536" y="3191756"/>
              <a:ext cx="152400" cy="13137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dirty="0">
                <a:latin typeface="Source Sans Pro" panose="020B0503030403020204" pitchFamily="34" charset="0"/>
              </a:endParaRPr>
            </a:p>
          </p:txBody>
        </p:sp>
      </p:grpSp>
      <p:grpSp>
        <p:nvGrpSpPr>
          <p:cNvPr id="7" name="Group 6"/>
          <p:cNvGrpSpPr/>
          <p:nvPr/>
        </p:nvGrpSpPr>
        <p:grpSpPr>
          <a:xfrm>
            <a:off x="6260671" y="756475"/>
            <a:ext cx="5036654" cy="784772"/>
            <a:chOff x="4671826" y="2749999"/>
            <a:chExt cx="2057400" cy="588579"/>
          </a:xfrm>
          <a:solidFill>
            <a:schemeClr val="accent3"/>
          </a:solidFill>
        </p:grpSpPr>
        <p:sp>
          <p:nvSpPr>
            <p:cNvPr id="8" name="Rounded Rectangle 7"/>
            <p:cNvSpPr/>
            <p:nvPr/>
          </p:nvSpPr>
          <p:spPr>
            <a:xfrm>
              <a:off x="4671826" y="2749999"/>
              <a:ext cx="2057400" cy="4572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dirty="0">
                <a:latin typeface="Source Sans Pro" panose="020B0503030403020204" pitchFamily="34" charset="0"/>
              </a:endParaRPr>
            </a:p>
          </p:txBody>
        </p:sp>
        <p:sp>
          <p:nvSpPr>
            <p:cNvPr id="10" name="Isosceles Triangle 9"/>
            <p:cNvSpPr/>
            <p:nvPr/>
          </p:nvSpPr>
          <p:spPr>
            <a:xfrm flipV="1">
              <a:off x="5673472" y="3207199"/>
              <a:ext cx="152400" cy="13137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dirty="0">
                <a:latin typeface="Source Sans Pro" panose="020B0503030403020204" pitchFamily="34" charset="0"/>
              </a:endParaRPr>
            </a:p>
          </p:txBody>
        </p:sp>
      </p:grpSp>
      <p:sp>
        <p:nvSpPr>
          <p:cNvPr id="11" name="Title 1"/>
          <p:cNvSpPr txBox="1">
            <a:spLocks/>
          </p:cNvSpPr>
          <p:nvPr/>
        </p:nvSpPr>
        <p:spPr>
          <a:xfrm>
            <a:off x="2410941" y="-15047"/>
            <a:ext cx="1693639" cy="861774"/>
          </a:xfrm>
          <a:prstGeom prst="rect">
            <a:avLst/>
          </a:prstGeom>
        </p:spPr>
        <p:txBody>
          <a:bodyPr vert="horz" wrap="square" lIns="121920" tIns="60960" rIns="121920" bIns="60960" rtlCol="0" anchor="ctr">
            <a:spAutoFit/>
          </a:bodyPr>
          <a:lstStyle>
            <a:lvl1pPr algn="ctr" defTabSz="914400" rtl="0" eaLnBrk="1" latinLnBrk="0" hangingPunct="1">
              <a:spcBef>
                <a:spcPct val="0"/>
              </a:spcBef>
              <a:buNone/>
              <a:defRPr sz="2800" kern="1200">
                <a:solidFill>
                  <a:schemeClr val="tx1"/>
                </a:solidFill>
                <a:latin typeface="+mj-lt"/>
                <a:ea typeface="+mj-ea"/>
                <a:cs typeface="+mj-cs"/>
              </a:defRPr>
            </a:lvl1pPr>
          </a:lstStyle>
          <a:p>
            <a:r>
              <a:rPr lang="en-US" sz="4800" b="1" dirty="0" smtClean="0">
                <a:solidFill>
                  <a:schemeClr val="accent2"/>
                </a:solidFill>
                <a:latin typeface="Source Sans Pro" panose="020B0503030403020204" pitchFamily="34" charset="0"/>
                <a:ea typeface="Roboto Medium" panose="02000000000000000000" pitchFamily="2" charset="0"/>
                <a:cs typeface="Roboto Medium" panose="02000000000000000000" pitchFamily="2" charset="0"/>
              </a:rPr>
              <a:t>1</a:t>
            </a:r>
            <a:endParaRPr lang="en-US" sz="4800" b="1" dirty="0">
              <a:solidFill>
                <a:schemeClr val="accent2"/>
              </a:solidFill>
              <a:latin typeface="Source Sans Pro" panose="020B0503030403020204" pitchFamily="34" charset="0"/>
              <a:ea typeface="Roboto Medium" panose="02000000000000000000" pitchFamily="2" charset="0"/>
              <a:cs typeface="Roboto Medium" panose="02000000000000000000" pitchFamily="2" charset="0"/>
            </a:endParaRPr>
          </a:p>
        </p:txBody>
      </p:sp>
      <p:sp>
        <p:nvSpPr>
          <p:cNvPr id="12" name="Title 1"/>
          <p:cNvSpPr txBox="1">
            <a:spLocks/>
          </p:cNvSpPr>
          <p:nvPr/>
        </p:nvSpPr>
        <p:spPr>
          <a:xfrm>
            <a:off x="8052490" y="-54531"/>
            <a:ext cx="1693639" cy="861774"/>
          </a:xfrm>
          <a:prstGeom prst="rect">
            <a:avLst/>
          </a:prstGeom>
        </p:spPr>
        <p:txBody>
          <a:bodyPr vert="horz" wrap="square" lIns="121920" tIns="60960" rIns="121920" bIns="60960" rtlCol="0" anchor="ctr">
            <a:spAutoFit/>
          </a:bodyPr>
          <a:lstStyle>
            <a:lvl1pPr algn="ctr" defTabSz="914400" rtl="0" eaLnBrk="1" latinLnBrk="0" hangingPunct="1">
              <a:spcBef>
                <a:spcPct val="0"/>
              </a:spcBef>
              <a:buNone/>
              <a:defRPr sz="2800" kern="1200">
                <a:solidFill>
                  <a:schemeClr val="tx1"/>
                </a:solidFill>
                <a:latin typeface="+mj-lt"/>
                <a:ea typeface="+mj-ea"/>
                <a:cs typeface="+mj-cs"/>
              </a:defRPr>
            </a:lvl1pPr>
          </a:lstStyle>
          <a:p>
            <a:r>
              <a:rPr lang="en-US" sz="4800" b="1" dirty="0" smtClean="0">
                <a:solidFill>
                  <a:schemeClr val="accent3"/>
                </a:solidFill>
                <a:latin typeface="Source Sans Pro" panose="020B0503030403020204" pitchFamily="34" charset="0"/>
                <a:ea typeface="Roboto Medium" panose="02000000000000000000" pitchFamily="2" charset="0"/>
                <a:cs typeface="Roboto Medium" panose="02000000000000000000" pitchFamily="2" charset="0"/>
              </a:rPr>
              <a:t>2</a:t>
            </a:r>
            <a:endParaRPr lang="en-US" sz="4800" b="1" dirty="0">
              <a:solidFill>
                <a:schemeClr val="accent3"/>
              </a:solidFill>
              <a:latin typeface="Source Sans Pro" panose="020B0503030403020204" pitchFamily="34" charset="0"/>
              <a:ea typeface="Roboto Medium" panose="02000000000000000000" pitchFamily="2" charset="0"/>
              <a:cs typeface="Roboto Medium" panose="02000000000000000000" pitchFamily="2" charset="0"/>
            </a:endParaRPr>
          </a:p>
        </p:txBody>
      </p:sp>
      <p:sp>
        <p:nvSpPr>
          <p:cNvPr id="14" name="Rectangle 13"/>
          <p:cNvSpPr/>
          <p:nvPr/>
        </p:nvSpPr>
        <p:spPr>
          <a:xfrm>
            <a:off x="1975515" y="844100"/>
            <a:ext cx="2749471" cy="461665"/>
          </a:xfrm>
          <a:prstGeom prst="rect">
            <a:avLst/>
          </a:prstGeom>
        </p:spPr>
        <p:txBody>
          <a:bodyPr wrap="none">
            <a:spAutoFit/>
          </a:bodyPr>
          <a:lstStyle/>
          <a:p>
            <a:r>
              <a:rPr lang="en-US" sz="2400" b="1" dirty="0">
                <a:solidFill>
                  <a:schemeClr val="bg1"/>
                </a:solidFill>
              </a:rPr>
              <a:t>Community Impacts</a:t>
            </a:r>
          </a:p>
        </p:txBody>
      </p:sp>
      <p:sp>
        <p:nvSpPr>
          <p:cNvPr id="15" name="Rectangle 14"/>
          <p:cNvSpPr/>
          <p:nvPr/>
        </p:nvSpPr>
        <p:spPr>
          <a:xfrm>
            <a:off x="6713496" y="805704"/>
            <a:ext cx="4131003" cy="461665"/>
          </a:xfrm>
          <a:prstGeom prst="rect">
            <a:avLst/>
          </a:prstGeom>
        </p:spPr>
        <p:txBody>
          <a:bodyPr wrap="none">
            <a:spAutoFit/>
          </a:bodyPr>
          <a:lstStyle/>
          <a:p>
            <a:r>
              <a:rPr lang="en-US" sz="2400" b="1" dirty="0">
                <a:solidFill>
                  <a:schemeClr val="bg1"/>
                </a:solidFill>
              </a:rPr>
              <a:t>Transportation System Impacts</a:t>
            </a:r>
          </a:p>
        </p:txBody>
      </p:sp>
      <p:sp>
        <p:nvSpPr>
          <p:cNvPr id="16" name="Subtitle 2"/>
          <p:cNvSpPr txBox="1">
            <a:spLocks/>
          </p:cNvSpPr>
          <p:nvPr/>
        </p:nvSpPr>
        <p:spPr>
          <a:xfrm>
            <a:off x="504968" y="1913759"/>
            <a:ext cx="4161960" cy="684785"/>
          </a:xfrm>
          <a:prstGeom prst="rect">
            <a:avLst/>
          </a:prstGeom>
        </p:spPr>
        <p:txBody>
          <a:bodyPr vert="horz" wrap="square" lIns="91423" tIns="45711" rIns="91423" bIns="45711"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rtl="1">
              <a:lnSpc>
                <a:spcPct val="150000"/>
              </a:lnSpc>
              <a:spcBef>
                <a:spcPts val="0"/>
              </a:spcBef>
            </a:pPr>
            <a:r>
              <a:rPr lang="fa-IR" sz="2800" dirty="0" smtClean="0">
                <a:latin typeface="Source Sans Pro Light" panose="020B0403030403020204" pitchFamily="34" charset="0"/>
                <a:cs typeface="B Homa" panose="00000400000000000000" pitchFamily="2" charset="-78"/>
              </a:rPr>
              <a:t>ازدحام</a:t>
            </a:r>
            <a:endParaRPr lang="en-US" sz="1800" b="1" dirty="0">
              <a:latin typeface="Source Sans Pro Light" panose="020B0403030403020204" pitchFamily="34" charset="0"/>
              <a:cs typeface="B Homa" panose="00000400000000000000" pitchFamily="2" charset="-78"/>
            </a:endParaRPr>
          </a:p>
        </p:txBody>
      </p:sp>
      <p:sp>
        <p:nvSpPr>
          <p:cNvPr id="17" name="Subtitle 2"/>
          <p:cNvSpPr txBox="1">
            <a:spLocks/>
          </p:cNvSpPr>
          <p:nvPr/>
        </p:nvSpPr>
        <p:spPr>
          <a:xfrm>
            <a:off x="358989" y="2590940"/>
            <a:ext cx="4161960" cy="684785"/>
          </a:xfrm>
          <a:prstGeom prst="rect">
            <a:avLst/>
          </a:prstGeom>
        </p:spPr>
        <p:txBody>
          <a:bodyPr vert="horz" wrap="square" lIns="91423" tIns="45711" rIns="91423" bIns="45711"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rtl="1">
              <a:lnSpc>
                <a:spcPct val="150000"/>
              </a:lnSpc>
              <a:spcBef>
                <a:spcPts val="0"/>
              </a:spcBef>
            </a:pPr>
            <a:r>
              <a:rPr lang="fa-IR" sz="2800" dirty="0">
                <a:latin typeface="Source Sans Pro Light" panose="020B0403030403020204" pitchFamily="34" charset="0"/>
                <a:cs typeface="B Homa" panose="00000400000000000000" pitchFamily="2" charset="-78"/>
              </a:rPr>
              <a:t>ایمنی و امنیت</a:t>
            </a:r>
            <a:endParaRPr lang="en-US" sz="2800" dirty="0">
              <a:latin typeface="Source Sans Pro Light" panose="020B0403030403020204" pitchFamily="34" charset="0"/>
              <a:cs typeface="B Homa" panose="00000400000000000000" pitchFamily="2" charset="-78"/>
            </a:endParaRPr>
          </a:p>
        </p:txBody>
      </p:sp>
      <p:sp>
        <p:nvSpPr>
          <p:cNvPr id="18" name="Subtitle 2"/>
          <p:cNvSpPr txBox="1">
            <a:spLocks/>
          </p:cNvSpPr>
          <p:nvPr/>
        </p:nvSpPr>
        <p:spPr>
          <a:xfrm>
            <a:off x="358989" y="3280133"/>
            <a:ext cx="4161960" cy="684785"/>
          </a:xfrm>
          <a:prstGeom prst="rect">
            <a:avLst/>
          </a:prstGeom>
        </p:spPr>
        <p:txBody>
          <a:bodyPr vert="horz" wrap="square" lIns="91423" tIns="45711" rIns="91423" bIns="45711"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rtl="1">
              <a:lnSpc>
                <a:spcPct val="150000"/>
              </a:lnSpc>
              <a:spcBef>
                <a:spcPts val="0"/>
              </a:spcBef>
            </a:pPr>
            <a:r>
              <a:rPr lang="fa-IR" sz="2800" dirty="0">
                <a:latin typeface="Source Sans Pro Light" panose="020B0403030403020204" pitchFamily="34" charset="0"/>
                <a:cs typeface="B Homa" panose="00000400000000000000" pitchFamily="2" charset="-78"/>
              </a:rPr>
              <a:t>توسعه اقتصادی </a:t>
            </a:r>
            <a:endParaRPr lang="en-US" sz="2800" dirty="0">
              <a:latin typeface="Source Sans Pro Light" panose="020B0403030403020204" pitchFamily="34" charset="0"/>
              <a:cs typeface="B Homa" panose="00000400000000000000" pitchFamily="2" charset="-78"/>
            </a:endParaRPr>
          </a:p>
        </p:txBody>
      </p:sp>
      <p:sp>
        <p:nvSpPr>
          <p:cNvPr id="19" name="Subtitle 2"/>
          <p:cNvSpPr txBox="1">
            <a:spLocks/>
          </p:cNvSpPr>
          <p:nvPr/>
        </p:nvSpPr>
        <p:spPr>
          <a:xfrm>
            <a:off x="370540" y="3909344"/>
            <a:ext cx="4161960" cy="684785"/>
          </a:xfrm>
          <a:prstGeom prst="rect">
            <a:avLst/>
          </a:prstGeom>
        </p:spPr>
        <p:txBody>
          <a:bodyPr vert="horz" wrap="square" lIns="91423" tIns="45711" rIns="91423" bIns="45711"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rtl="1">
              <a:lnSpc>
                <a:spcPct val="150000"/>
              </a:lnSpc>
              <a:spcBef>
                <a:spcPts val="0"/>
              </a:spcBef>
            </a:pPr>
            <a:r>
              <a:rPr lang="fa-IR" sz="2800" dirty="0">
                <a:latin typeface="Source Sans Pro Light" panose="020B0403030403020204" pitchFamily="34" charset="0"/>
                <a:cs typeface="B Homa" panose="00000400000000000000" pitchFamily="2" charset="-78"/>
              </a:rPr>
              <a:t>تاثیرات محیطی</a:t>
            </a:r>
            <a:endParaRPr lang="en-US" sz="2800" dirty="0">
              <a:latin typeface="Source Sans Pro Light" panose="020B0403030403020204" pitchFamily="34" charset="0"/>
              <a:cs typeface="B Homa" panose="00000400000000000000" pitchFamily="2" charset="-78"/>
            </a:endParaRPr>
          </a:p>
        </p:txBody>
      </p:sp>
      <p:sp>
        <p:nvSpPr>
          <p:cNvPr id="20" name="Subtitle 2"/>
          <p:cNvSpPr txBox="1">
            <a:spLocks/>
          </p:cNvSpPr>
          <p:nvPr/>
        </p:nvSpPr>
        <p:spPr>
          <a:xfrm>
            <a:off x="370540" y="4604428"/>
            <a:ext cx="4161960" cy="684785"/>
          </a:xfrm>
          <a:prstGeom prst="rect">
            <a:avLst/>
          </a:prstGeom>
        </p:spPr>
        <p:txBody>
          <a:bodyPr vert="horz" wrap="square" lIns="91423" tIns="45711" rIns="91423" bIns="45711"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rtl="1">
              <a:lnSpc>
                <a:spcPct val="150000"/>
              </a:lnSpc>
              <a:spcBef>
                <a:spcPts val="0"/>
              </a:spcBef>
            </a:pPr>
            <a:r>
              <a:rPr lang="fa-IR" sz="2800" dirty="0">
                <a:latin typeface="Source Sans Pro Light" panose="020B0403030403020204" pitchFamily="34" charset="0"/>
                <a:cs typeface="B Homa" panose="00000400000000000000" pitchFamily="2" charset="-78"/>
              </a:rPr>
              <a:t>صوت و ارتعاش</a:t>
            </a:r>
            <a:endParaRPr lang="en-US" sz="2800" dirty="0">
              <a:latin typeface="Source Sans Pro Light" panose="020B0403030403020204" pitchFamily="34" charset="0"/>
              <a:cs typeface="B Homa" panose="00000400000000000000" pitchFamily="2" charset="-78"/>
            </a:endParaRPr>
          </a:p>
        </p:txBody>
      </p:sp>
      <p:pic>
        <p:nvPicPr>
          <p:cNvPr id="21" name="Picture 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04049" y="2148375"/>
            <a:ext cx="365530" cy="365530"/>
          </a:xfrm>
          <a:prstGeom prst="rect">
            <a:avLst/>
          </a:prstGeom>
        </p:spPr>
      </p:pic>
      <p:pic>
        <p:nvPicPr>
          <p:cNvPr id="22" name="Picture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04049" y="2825556"/>
            <a:ext cx="365530" cy="365530"/>
          </a:xfrm>
          <a:prstGeom prst="rect">
            <a:avLst/>
          </a:prstGeom>
        </p:spPr>
      </p:pic>
      <p:pic>
        <p:nvPicPr>
          <p:cNvPr id="23" name="Picture 2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04049" y="3435059"/>
            <a:ext cx="365530" cy="365530"/>
          </a:xfrm>
          <a:prstGeom prst="rect">
            <a:avLst/>
          </a:prstGeom>
        </p:spPr>
      </p:pic>
      <p:pic>
        <p:nvPicPr>
          <p:cNvPr id="24" name="Picture 2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04049" y="4119798"/>
            <a:ext cx="365530" cy="365530"/>
          </a:xfrm>
          <a:prstGeom prst="rect">
            <a:avLst/>
          </a:prstGeom>
        </p:spPr>
      </p:pic>
      <p:pic>
        <p:nvPicPr>
          <p:cNvPr id="25" name="Picture 2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66928" y="4804537"/>
            <a:ext cx="365530" cy="365530"/>
          </a:xfrm>
          <a:prstGeom prst="rect">
            <a:avLst/>
          </a:prstGeom>
        </p:spPr>
      </p:pic>
      <p:pic>
        <p:nvPicPr>
          <p:cNvPr id="26" name="Picture 2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66928" y="5489276"/>
            <a:ext cx="365530" cy="365530"/>
          </a:xfrm>
          <a:prstGeom prst="rect">
            <a:avLst/>
          </a:prstGeom>
        </p:spPr>
      </p:pic>
      <p:sp>
        <p:nvSpPr>
          <p:cNvPr id="27" name="Subtitle 2"/>
          <p:cNvSpPr txBox="1">
            <a:spLocks/>
          </p:cNvSpPr>
          <p:nvPr/>
        </p:nvSpPr>
        <p:spPr>
          <a:xfrm>
            <a:off x="437754" y="5232156"/>
            <a:ext cx="4161960" cy="738646"/>
          </a:xfrm>
          <a:prstGeom prst="rect">
            <a:avLst/>
          </a:prstGeom>
        </p:spPr>
        <p:txBody>
          <a:bodyPr vert="horz" wrap="square" lIns="91423" tIns="45711" rIns="91423" bIns="45711"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rtl="1">
              <a:lnSpc>
                <a:spcPct val="150000"/>
              </a:lnSpc>
              <a:spcBef>
                <a:spcPts val="0"/>
              </a:spcBef>
            </a:pPr>
            <a:r>
              <a:rPr lang="fa-IR" sz="2800" dirty="0" smtClean="0">
                <a:latin typeface="Source Sans Pro Light" panose="020B0403030403020204" pitchFamily="34" charset="0"/>
                <a:cs typeface="B Homa" panose="00000400000000000000" pitchFamily="2" charset="-78"/>
              </a:rPr>
              <a:t>کاربری زمین</a:t>
            </a:r>
            <a:endParaRPr lang="en-US" sz="2800" dirty="0">
              <a:latin typeface="Source Sans Pro Light" panose="020B0403030403020204" pitchFamily="34" charset="0"/>
              <a:cs typeface="B Homa" panose="00000400000000000000" pitchFamily="2" charset="-78"/>
            </a:endParaRPr>
          </a:p>
        </p:txBody>
      </p:sp>
      <p:sp>
        <p:nvSpPr>
          <p:cNvPr id="28" name="Subtitle 2"/>
          <p:cNvSpPr txBox="1">
            <a:spLocks/>
          </p:cNvSpPr>
          <p:nvPr/>
        </p:nvSpPr>
        <p:spPr>
          <a:xfrm>
            <a:off x="6753367" y="1805982"/>
            <a:ext cx="4161960" cy="738646"/>
          </a:xfrm>
          <a:prstGeom prst="rect">
            <a:avLst/>
          </a:prstGeom>
        </p:spPr>
        <p:txBody>
          <a:bodyPr vert="horz" wrap="square" lIns="91423" tIns="45711" rIns="91423" bIns="45711"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rtl="1">
              <a:lnSpc>
                <a:spcPct val="150000"/>
              </a:lnSpc>
              <a:spcBef>
                <a:spcPts val="0"/>
              </a:spcBef>
            </a:pPr>
            <a:r>
              <a:rPr lang="fa-IR" sz="2800" dirty="0" smtClean="0">
                <a:latin typeface="Source Sans Pro Light" panose="020B0403030403020204" pitchFamily="34" charset="0"/>
                <a:cs typeface="B Homa" panose="00000400000000000000" pitchFamily="2" charset="-78"/>
              </a:rPr>
              <a:t>حجم ترافیک و ظرفیت راه</a:t>
            </a:r>
            <a:endParaRPr lang="en-US" sz="1800" b="1" dirty="0">
              <a:latin typeface="Source Sans Pro Light" panose="020B0403030403020204" pitchFamily="34" charset="0"/>
              <a:cs typeface="B Homa" panose="00000400000000000000" pitchFamily="2" charset="-78"/>
            </a:endParaRPr>
          </a:p>
        </p:txBody>
      </p:sp>
      <p:pic>
        <p:nvPicPr>
          <p:cNvPr id="29" name="Picture 2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52448" y="2040598"/>
            <a:ext cx="365530" cy="365530"/>
          </a:xfrm>
          <a:prstGeom prst="rect">
            <a:avLst/>
          </a:prstGeom>
        </p:spPr>
      </p:pic>
      <p:sp>
        <p:nvSpPr>
          <p:cNvPr id="30" name="Subtitle 2"/>
          <p:cNvSpPr txBox="1">
            <a:spLocks/>
          </p:cNvSpPr>
          <p:nvPr/>
        </p:nvSpPr>
        <p:spPr>
          <a:xfrm>
            <a:off x="6753367" y="2437197"/>
            <a:ext cx="4161960" cy="738646"/>
          </a:xfrm>
          <a:prstGeom prst="rect">
            <a:avLst/>
          </a:prstGeom>
        </p:spPr>
        <p:txBody>
          <a:bodyPr vert="horz" wrap="square" lIns="91423" tIns="45711" rIns="91423" bIns="45711"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rtl="1">
              <a:lnSpc>
                <a:spcPct val="150000"/>
              </a:lnSpc>
              <a:spcBef>
                <a:spcPts val="0"/>
              </a:spcBef>
            </a:pPr>
            <a:r>
              <a:rPr lang="fa-IR" sz="2800" dirty="0" smtClean="0">
                <a:latin typeface="Source Sans Pro Light" panose="020B0403030403020204" pitchFamily="34" charset="0"/>
                <a:cs typeface="B Homa" panose="00000400000000000000" pitchFamily="2" charset="-78"/>
              </a:rPr>
              <a:t>مسیرهای ویژه تردد کامیون ها</a:t>
            </a:r>
            <a:endParaRPr lang="en-US" sz="1800" b="1" dirty="0">
              <a:latin typeface="Source Sans Pro Light" panose="020B0403030403020204" pitchFamily="34" charset="0"/>
              <a:cs typeface="B Homa" panose="00000400000000000000" pitchFamily="2" charset="-78"/>
            </a:endParaRPr>
          </a:p>
        </p:txBody>
      </p:sp>
      <p:pic>
        <p:nvPicPr>
          <p:cNvPr id="31" name="Picture 3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52448" y="2671813"/>
            <a:ext cx="365530" cy="365530"/>
          </a:xfrm>
          <a:prstGeom prst="rect">
            <a:avLst/>
          </a:prstGeom>
        </p:spPr>
      </p:pic>
      <p:sp>
        <p:nvSpPr>
          <p:cNvPr id="32" name="Subtitle 2"/>
          <p:cNvSpPr txBox="1">
            <a:spLocks/>
          </p:cNvSpPr>
          <p:nvPr/>
        </p:nvSpPr>
        <p:spPr>
          <a:xfrm>
            <a:off x="6299204" y="3105088"/>
            <a:ext cx="4616123" cy="738646"/>
          </a:xfrm>
          <a:prstGeom prst="rect">
            <a:avLst/>
          </a:prstGeom>
        </p:spPr>
        <p:txBody>
          <a:bodyPr vert="horz" wrap="square" lIns="91423" tIns="45711" rIns="91423" bIns="45711"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rtl="1">
              <a:lnSpc>
                <a:spcPct val="150000"/>
              </a:lnSpc>
              <a:spcBef>
                <a:spcPts val="0"/>
              </a:spcBef>
            </a:pPr>
            <a:r>
              <a:rPr lang="fa-IR" sz="2800" dirty="0" smtClean="0">
                <a:latin typeface="Source Sans Pro Light" panose="020B0403030403020204" pitchFamily="34" charset="0"/>
                <a:cs typeface="B Homa" panose="00000400000000000000" pitchFamily="2" charset="-78"/>
              </a:rPr>
              <a:t>یکپارچگی سیستم حمل و نقل کالا</a:t>
            </a:r>
            <a:endParaRPr lang="en-US" sz="1800" b="1" dirty="0">
              <a:latin typeface="Source Sans Pro Light" panose="020B0403030403020204" pitchFamily="34" charset="0"/>
              <a:cs typeface="B Homa" panose="00000400000000000000" pitchFamily="2" charset="-78"/>
            </a:endParaRPr>
          </a:p>
        </p:txBody>
      </p:sp>
      <p:pic>
        <p:nvPicPr>
          <p:cNvPr id="33" name="Picture 3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52448" y="3339704"/>
            <a:ext cx="365530" cy="365530"/>
          </a:xfrm>
          <a:prstGeom prst="rect">
            <a:avLst/>
          </a:prstGeom>
        </p:spPr>
      </p:pic>
    </p:spTree>
    <p:extLst>
      <p:ext uri="{BB962C8B-B14F-4D97-AF65-F5344CB8AC3E}">
        <p14:creationId xmlns:p14="http://schemas.microsoft.com/office/powerpoint/2010/main" val="14206237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ppt_y</p:attrName>
                                        </p:attrNameLst>
                                      </p:cBhvr>
                                      <p:tavLst>
                                        <p:tav tm="0">
                                          <p:val>
                                            <p:strVal val="#ppt_y+#ppt_h*1.125000"/>
                                          </p:val>
                                        </p:tav>
                                        <p:tav tm="100000">
                                          <p:val>
                                            <p:strVal val="#ppt_y"/>
                                          </p:val>
                                        </p:tav>
                                      </p:tavLst>
                                    </p:anim>
                                    <p:animEffect transition="in" filter="wipe(up)">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1000"/>
                                        <p:tgtEl>
                                          <p:spTgt spid="22"/>
                                        </p:tgtEl>
                                      </p:cBhvr>
                                    </p:animEffect>
                                  </p:childTnLst>
                                </p:cTn>
                              </p:par>
                            </p:childTnLst>
                          </p:cTn>
                        </p:par>
                        <p:par>
                          <p:cTn id="26" fill="hold">
                            <p:stCondLst>
                              <p:cond delay="3000"/>
                            </p:stCondLst>
                            <p:childTnLst>
                              <p:par>
                                <p:cTn id="27" presetID="10" presetClass="entr" presetSubtype="0"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1000"/>
                                        <p:tgtEl>
                                          <p:spTgt spid="17"/>
                                        </p:tgtEl>
                                      </p:cBhvr>
                                    </p:animEffect>
                                  </p:childTnLst>
                                </p:cTn>
                              </p:par>
                            </p:childTnLst>
                          </p:cTn>
                        </p:par>
                        <p:par>
                          <p:cTn id="30" fill="hold">
                            <p:stCondLst>
                              <p:cond delay="4000"/>
                            </p:stCondLst>
                            <p:childTnLst>
                              <p:par>
                                <p:cTn id="31" presetID="10" presetClass="entr" presetSubtype="0" fill="hold"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1000"/>
                                        <p:tgtEl>
                                          <p:spTgt spid="23"/>
                                        </p:tgtEl>
                                      </p:cBhvr>
                                    </p:animEffect>
                                  </p:childTnLst>
                                </p:cTn>
                              </p:par>
                            </p:childTnLst>
                          </p:cTn>
                        </p:par>
                        <p:par>
                          <p:cTn id="34" fill="hold">
                            <p:stCondLst>
                              <p:cond delay="5000"/>
                            </p:stCondLst>
                            <p:childTnLst>
                              <p:par>
                                <p:cTn id="35" presetID="10" presetClass="entr" presetSubtype="0"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childTnLst>
                                </p:cTn>
                              </p:par>
                            </p:childTnLst>
                          </p:cTn>
                        </p:par>
                        <p:par>
                          <p:cTn id="38" fill="hold">
                            <p:stCondLst>
                              <p:cond delay="6000"/>
                            </p:stCondLst>
                            <p:childTnLst>
                              <p:par>
                                <p:cTn id="39" presetID="10" presetClass="entr" presetSubtype="0" fill="hold"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1000"/>
                                        <p:tgtEl>
                                          <p:spTgt spid="24"/>
                                        </p:tgtEl>
                                      </p:cBhvr>
                                    </p:animEffect>
                                  </p:childTnLst>
                                </p:cTn>
                              </p:par>
                            </p:childTnLst>
                          </p:cTn>
                        </p:par>
                        <p:par>
                          <p:cTn id="42" fill="hold">
                            <p:stCondLst>
                              <p:cond delay="7000"/>
                            </p:stCondLst>
                            <p:childTnLst>
                              <p:par>
                                <p:cTn id="43" presetID="10" presetClass="entr" presetSubtype="0"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1000"/>
                                        <p:tgtEl>
                                          <p:spTgt spid="19"/>
                                        </p:tgtEl>
                                      </p:cBhvr>
                                    </p:animEffect>
                                  </p:childTnLst>
                                </p:cTn>
                              </p:par>
                            </p:childTnLst>
                          </p:cTn>
                        </p:par>
                        <p:par>
                          <p:cTn id="46" fill="hold">
                            <p:stCondLst>
                              <p:cond delay="8000"/>
                            </p:stCondLst>
                            <p:childTnLst>
                              <p:par>
                                <p:cTn id="47" presetID="10" presetClass="entr" presetSubtype="0" fill="hold" nodeType="after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1000"/>
                                        <p:tgtEl>
                                          <p:spTgt spid="25"/>
                                        </p:tgtEl>
                                      </p:cBhvr>
                                    </p:animEffect>
                                  </p:childTnLst>
                                </p:cTn>
                              </p:par>
                            </p:childTnLst>
                          </p:cTn>
                        </p:par>
                        <p:par>
                          <p:cTn id="50" fill="hold">
                            <p:stCondLst>
                              <p:cond delay="9000"/>
                            </p:stCondLst>
                            <p:childTnLst>
                              <p:par>
                                <p:cTn id="51" presetID="10" presetClass="entr" presetSubtype="0"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1000"/>
                                        <p:tgtEl>
                                          <p:spTgt spid="20"/>
                                        </p:tgtEl>
                                      </p:cBhvr>
                                    </p:animEffect>
                                  </p:childTnLst>
                                </p:cTn>
                              </p:par>
                            </p:childTnLst>
                          </p:cTn>
                        </p:par>
                        <p:par>
                          <p:cTn id="54" fill="hold">
                            <p:stCondLst>
                              <p:cond delay="10000"/>
                            </p:stCondLst>
                            <p:childTnLst>
                              <p:par>
                                <p:cTn id="55" presetID="10" presetClass="entr" presetSubtype="0" fill="hold" nodeType="after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fade">
                                      <p:cBhvr>
                                        <p:cTn id="57" dur="1000"/>
                                        <p:tgtEl>
                                          <p:spTgt spid="26"/>
                                        </p:tgtEl>
                                      </p:cBhvr>
                                    </p:animEffect>
                                  </p:childTnLst>
                                </p:cTn>
                              </p:par>
                            </p:childTnLst>
                          </p:cTn>
                        </p:par>
                        <p:par>
                          <p:cTn id="58" fill="hold">
                            <p:stCondLst>
                              <p:cond delay="11000"/>
                            </p:stCondLst>
                            <p:childTnLst>
                              <p:par>
                                <p:cTn id="59" presetID="10" presetClass="entr" presetSubtype="0" fill="hold" grpId="0" nodeType="after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fade">
                                      <p:cBhvr>
                                        <p:cTn id="61" dur="1000"/>
                                        <p:tgtEl>
                                          <p:spTgt spid="27"/>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fade">
                                      <p:cBhvr>
                                        <p:cTn id="66" dur="500"/>
                                        <p:tgtEl>
                                          <p:spTgt spid="12"/>
                                        </p:tgtEl>
                                      </p:cBhvr>
                                    </p:animEffect>
                                  </p:childTnLst>
                                </p:cTn>
                              </p:par>
                            </p:childTnLst>
                          </p:cTn>
                        </p:par>
                        <p:par>
                          <p:cTn id="67" fill="hold">
                            <p:stCondLst>
                              <p:cond delay="500"/>
                            </p:stCondLst>
                            <p:childTnLst>
                              <p:par>
                                <p:cTn id="68" presetID="12" presetClass="entr" presetSubtype="4" fill="hold" nodeType="afterEffect">
                                  <p:stCondLst>
                                    <p:cond delay="0"/>
                                  </p:stCondLst>
                                  <p:childTnLst>
                                    <p:set>
                                      <p:cBhvr>
                                        <p:cTn id="69" dur="1" fill="hold">
                                          <p:stCondLst>
                                            <p:cond delay="0"/>
                                          </p:stCondLst>
                                        </p:cTn>
                                        <p:tgtEl>
                                          <p:spTgt spid="7"/>
                                        </p:tgtEl>
                                        <p:attrNameLst>
                                          <p:attrName>style.visibility</p:attrName>
                                        </p:attrNameLst>
                                      </p:cBhvr>
                                      <p:to>
                                        <p:strVal val="visible"/>
                                      </p:to>
                                    </p:set>
                                    <p:anim calcmode="lin" valueType="num">
                                      <p:cBhvr additive="base">
                                        <p:cTn id="70" dur="500"/>
                                        <p:tgtEl>
                                          <p:spTgt spid="7"/>
                                        </p:tgtEl>
                                        <p:attrNameLst>
                                          <p:attrName>ppt_y</p:attrName>
                                        </p:attrNameLst>
                                      </p:cBhvr>
                                      <p:tavLst>
                                        <p:tav tm="0">
                                          <p:val>
                                            <p:strVal val="#ppt_y+#ppt_h*1.125000"/>
                                          </p:val>
                                        </p:tav>
                                        <p:tav tm="100000">
                                          <p:val>
                                            <p:strVal val="#ppt_y"/>
                                          </p:val>
                                        </p:tav>
                                      </p:tavLst>
                                    </p:anim>
                                    <p:animEffect transition="in" filter="wipe(up)">
                                      <p:cBhvr>
                                        <p:cTn id="71" dur="500"/>
                                        <p:tgtEl>
                                          <p:spTgt spid="7"/>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nodeType="clickEffect">
                                  <p:stCondLst>
                                    <p:cond delay="0"/>
                                  </p:stCondLst>
                                  <p:childTnLst>
                                    <p:set>
                                      <p:cBhvr>
                                        <p:cTn id="75" dur="1" fill="hold">
                                          <p:stCondLst>
                                            <p:cond delay="0"/>
                                          </p:stCondLst>
                                        </p:cTn>
                                        <p:tgtEl>
                                          <p:spTgt spid="29"/>
                                        </p:tgtEl>
                                        <p:attrNameLst>
                                          <p:attrName>style.visibility</p:attrName>
                                        </p:attrNameLst>
                                      </p:cBhvr>
                                      <p:to>
                                        <p:strVal val="visible"/>
                                      </p:to>
                                    </p:set>
                                    <p:animEffect transition="in" filter="fade">
                                      <p:cBhvr>
                                        <p:cTn id="76" dur="1000"/>
                                        <p:tgtEl>
                                          <p:spTgt spid="29"/>
                                        </p:tgtEl>
                                      </p:cBhvr>
                                    </p:animEffect>
                                  </p:childTnLst>
                                </p:cTn>
                              </p:par>
                            </p:childTnLst>
                          </p:cTn>
                        </p:par>
                        <p:par>
                          <p:cTn id="77" fill="hold">
                            <p:stCondLst>
                              <p:cond delay="1000"/>
                            </p:stCondLst>
                            <p:childTnLst>
                              <p:par>
                                <p:cTn id="78" presetID="10" presetClass="entr" presetSubtype="0" fill="hold" grpId="0" nodeType="afterEffect">
                                  <p:stCondLst>
                                    <p:cond delay="0"/>
                                  </p:stCondLst>
                                  <p:childTnLst>
                                    <p:set>
                                      <p:cBhvr>
                                        <p:cTn id="79" dur="1" fill="hold">
                                          <p:stCondLst>
                                            <p:cond delay="0"/>
                                          </p:stCondLst>
                                        </p:cTn>
                                        <p:tgtEl>
                                          <p:spTgt spid="28"/>
                                        </p:tgtEl>
                                        <p:attrNameLst>
                                          <p:attrName>style.visibility</p:attrName>
                                        </p:attrNameLst>
                                      </p:cBhvr>
                                      <p:to>
                                        <p:strVal val="visible"/>
                                      </p:to>
                                    </p:set>
                                    <p:animEffect transition="in" filter="fade">
                                      <p:cBhvr>
                                        <p:cTn id="80" dur="1000"/>
                                        <p:tgtEl>
                                          <p:spTgt spid="28"/>
                                        </p:tgtEl>
                                      </p:cBhvr>
                                    </p:animEffect>
                                  </p:childTnLst>
                                </p:cTn>
                              </p:par>
                            </p:childTnLst>
                          </p:cTn>
                        </p:par>
                        <p:par>
                          <p:cTn id="81" fill="hold">
                            <p:stCondLst>
                              <p:cond delay="2000"/>
                            </p:stCondLst>
                            <p:childTnLst>
                              <p:par>
                                <p:cTn id="82" presetID="10" presetClass="entr" presetSubtype="0" fill="hold" nodeType="afterEffect">
                                  <p:stCondLst>
                                    <p:cond delay="0"/>
                                  </p:stCondLst>
                                  <p:childTnLst>
                                    <p:set>
                                      <p:cBhvr>
                                        <p:cTn id="83" dur="1" fill="hold">
                                          <p:stCondLst>
                                            <p:cond delay="0"/>
                                          </p:stCondLst>
                                        </p:cTn>
                                        <p:tgtEl>
                                          <p:spTgt spid="31"/>
                                        </p:tgtEl>
                                        <p:attrNameLst>
                                          <p:attrName>style.visibility</p:attrName>
                                        </p:attrNameLst>
                                      </p:cBhvr>
                                      <p:to>
                                        <p:strVal val="visible"/>
                                      </p:to>
                                    </p:set>
                                    <p:animEffect transition="in" filter="fade">
                                      <p:cBhvr>
                                        <p:cTn id="84" dur="1000"/>
                                        <p:tgtEl>
                                          <p:spTgt spid="31"/>
                                        </p:tgtEl>
                                      </p:cBhvr>
                                    </p:animEffect>
                                  </p:childTnLst>
                                </p:cTn>
                              </p:par>
                            </p:childTnLst>
                          </p:cTn>
                        </p:par>
                        <p:par>
                          <p:cTn id="85" fill="hold">
                            <p:stCondLst>
                              <p:cond delay="3000"/>
                            </p:stCondLst>
                            <p:childTnLst>
                              <p:par>
                                <p:cTn id="86" presetID="10" presetClass="entr" presetSubtype="0" fill="hold" grpId="0" nodeType="afterEffect">
                                  <p:stCondLst>
                                    <p:cond delay="0"/>
                                  </p:stCondLst>
                                  <p:childTnLst>
                                    <p:set>
                                      <p:cBhvr>
                                        <p:cTn id="87" dur="1" fill="hold">
                                          <p:stCondLst>
                                            <p:cond delay="0"/>
                                          </p:stCondLst>
                                        </p:cTn>
                                        <p:tgtEl>
                                          <p:spTgt spid="30"/>
                                        </p:tgtEl>
                                        <p:attrNameLst>
                                          <p:attrName>style.visibility</p:attrName>
                                        </p:attrNameLst>
                                      </p:cBhvr>
                                      <p:to>
                                        <p:strVal val="visible"/>
                                      </p:to>
                                    </p:set>
                                    <p:animEffect transition="in" filter="fade">
                                      <p:cBhvr>
                                        <p:cTn id="88" dur="1000"/>
                                        <p:tgtEl>
                                          <p:spTgt spid="30"/>
                                        </p:tgtEl>
                                      </p:cBhvr>
                                    </p:animEffect>
                                  </p:childTnLst>
                                </p:cTn>
                              </p:par>
                            </p:childTnLst>
                          </p:cTn>
                        </p:par>
                        <p:par>
                          <p:cTn id="89" fill="hold">
                            <p:stCondLst>
                              <p:cond delay="4000"/>
                            </p:stCondLst>
                            <p:childTnLst>
                              <p:par>
                                <p:cTn id="90" presetID="10" presetClass="entr" presetSubtype="0" fill="hold" nodeType="afterEffect">
                                  <p:stCondLst>
                                    <p:cond delay="0"/>
                                  </p:stCondLst>
                                  <p:childTnLst>
                                    <p:set>
                                      <p:cBhvr>
                                        <p:cTn id="91" dur="1" fill="hold">
                                          <p:stCondLst>
                                            <p:cond delay="0"/>
                                          </p:stCondLst>
                                        </p:cTn>
                                        <p:tgtEl>
                                          <p:spTgt spid="33"/>
                                        </p:tgtEl>
                                        <p:attrNameLst>
                                          <p:attrName>style.visibility</p:attrName>
                                        </p:attrNameLst>
                                      </p:cBhvr>
                                      <p:to>
                                        <p:strVal val="visible"/>
                                      </p:to>
                                    </p:set>
                                    <p:animEffect transition="in" filter="fade">
                                      <p:cBhvr>
                                        <p:cTn id="92" dur="1000"/>
                                        <p:tgtEl>
                                          <p:spTgt spid="33"/>
                                        </p:tgtEl>
                                      </p:cBhvr>
                                    </p:animEffect>
                                  </p:childTnLst>
                                </p:cTn>
                              </p:par>
                            </p:childTnLst>
                          </p:cTn>
                        </p:par>
                        <p:par>
                          <p:cTn id="93" fill="hold">
                            <p:stCondLst>
                              <p:cond delay="5000"/>
                            </p:stCondLst>
                            <p:childTnLst>
                              <p:par>
                                <p:cTn id="94" presetID="10" presetClass="entr" presetSubtype="0" fill="hold" grpId="0" nodeType="after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fade">
                                      <p:cBhvr>
                                        <p:cTn id="96"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6" grpId="0"/>
      <p:bldP spid="17" grpId="0"/>
      <p:bldP spid="18" grpId="0"/>
      <p:bldP spid="19" grpId="0"/>
      <p:bldP spid="20" grpId="0"/>
      <p:bldP spid="27" grpId="0"/>
      <p:bldP spid="28" grpId="0"/>
      <p:bldP spid="30" grpId="0"/>
      <p:bldP spid="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Box 71"/>
          <p:cNvSpPr txBox="1"/>
          <p:nvPr/>
        </p:nvSpPr>
        <p:spPr>
          <a:xfrm>
            <a:off x="7567280" y="922861"/>
            <a:ext cx="4469404" cy="830997"/>
          </a:xfrm>
          <a:prstGeom prst="rect">
            <a:avLst/>
          </a:prstGeom>
          <a:noFill/>
        </p:spPr>
        <p:txBody>
          <a:bodyPr wrap="square" rtlCol="0">
            <a:spAutoFit/>
          </a:bodyPr>
          <a:lstStyle/>
          <a:p>
            <a:r>
              <a:rPr lang="fa-IR" sz="4800" b="1" dirty="0">
                <a:latin typeface="A Rezvan-fat" panose="01000500000000020002" pitchFamily="2" charset="-78"/>
                <a:cs typeface="A Rezvan-fat" panose="01000500000000020002" pitchFamily="2" charset="-78"/>
              </a:rPr>
              <a:t>جریان ترافیک و ازدحام</a:t>
            </a:r>
            <a:endParaRPr lang="en-US" sz="4800" b="1" dirty="0">
              <a:latin typeface="A Rezvan-fat" panose="01000500000000020002" pitchFamily="2" charset="-78"/>
              <a:cs typeface="A Rezvan-fat" panose="01000500000000020002" pitchFamily="2" charset="-78"/>
            </a:endParaRPr>
          </a:p>
        </p:txBody>
      </p:sp>
      <p:grpSp>
        <p:nvGrpSpPr>
          <p:cNvPr id="17" name="Group 16"/>
          <p:cNvGrpSpPr/>
          <p:nvPr/>
        </p:nvGrpSpPr>
        <p:grpSpPr>
          <a:xfrm>
            <a:off x="2455877" y="2061940"/>
            <a:ext cx="2388879" cy="2388880"/>
            <a:chOff x="2455876" y="2061940"/>
            <a:chExt cx="2388878" cy="2388878"/>
          </a:xfrm>
        </p:grpSpPr>
        <p:grpSp>
          <p:nvGrpSpPr>
            <p:cNvPr id="65" name="Group 64"/>
            <p:cNvGrpSpPr/>
            <p:nvPr/>
          </p:nvGrpSpPr>
          <p:grpSpPr>
            <a:xfrm>
              <a:off x="2455876" y="2061940"/>
              <a:ext cx="2388878" cy="2388878"/>
              <a:chOff x="2455876" y="2061940"/>
              <a:chExt cx="2388878" cy="2388878"/>
            </a:xfrm>
          </p:grpSpPr>
          <p:sp>
            <p:nvSpPr>
              <p:cNvPr id="7" name="Shape 583"/>
              <p:cNvSpPr/>
              <p:nvPr/>
            </p:nvSpPr>
            <p:spPr>
              <a:xfrm>
                <a:off x="2455876" y="2061940"/>
                <a:ext cx="2388878" cy="2388878"/>
              </a:xfrm>
              <a:prstGeom prst="rect">
                <a:avLst/>
              </a:prstGeom>
              <a:ln>
                <a:noFill/>
              </a:ln>
            </p:spPr>
            <p:style>
              <a:lnRef idx="1">
                <a:schemeClr val="accent1"/>
              </a:lnRef>
              <a:fillRef idx="3">
                <a:schemeClr val="accent1"/>
              </a:fillRef>
              <a:effectRef idx="2">
                <a:schemeClr val="accent1"/>
              </a:effectRef>
              <a:fontRef idx="minor">
                <a:schemeClr val="lt1"/>
              </a:fontRef>
            </p:style>
            <p:txBody>
              <a:bodyPr lIns="25395" tIns="25395" rIns="25395" bIns="25395" anchor="ctr"/>
              <a:lstStyle/>
              <a:p>
                <a:pPr defTabSz="228549">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3000"/>
              </a:p>
            </p:txBody>
          </p:sp>
          <p:sp>
            <p:nvSpPr>
              <p:cNvPr id="45" name="Rectangle 44"/>
              <p:cNvSpPr/>
              <p:nvPr/>
            </p:nvSpPr>
            <p:spPr>
              <a:xfrm>
                <a:off x="2580213" y="3103565"/>
                <a:ext cx="2128157" cy="1200328"/>
              </a:xfrm>
              <a:prstGeom prst="rect">
                <a:avLst/>
              </a:prstGeom>
            </p:spPr>
            <p:txBody>
              <a:bodyPr wrap="square">
                <a:spAutoFit/>
              </a:bodyPr>
              <a:lstStyle/>
              <a:p>
                <a:pPr algn="just" rtl="1"/>
                <a:r>
                  <a:rPr lang="fa-IR" dirty="0" smtClean="0">
                    <a:solidFill>
                      <a:schemeClr val="bg1"/>
                    </a:solidFill>
                    <a:latin typeface="Source Sans Pro Light" panose="020B0403030403020204" pitchFamily="34" charset="0"/>
                    <a:ea typeface="Montserrat Hairline" charset="0"/>
                    <a:cs typeface="B Homa" panose="00000400000000000000" pitchFamily="2" charset="-78"/>
                  </a:rPr>
                  <a:t>تحت تاثیر قرار دادن ظرفیت جاده ای به دلیل حجم بالای تردد کامیون ها </a:t>
                </a:r>
                <a:endParaRPr lang="fa-IR" dirty="0">
                  <a:solidFill>
                    <a:schemeClr val="bg1"/>
                  </a:solidFill>
                  <a:latin typeface="Source Sans Pro Light" panose="020B0403030403020204" pitchFamily="34" charset="0"/>
                  <a:ea typeface="Montserrat Hairline" charset="0"/>
                  <a:cs typeface="B Homa" panose="00000400000000000000" pitchFamily="2" charset="-78"/>
                </a:endParaRPr>
              </a:p>
            </p:txBody>
          </p:sp>
          <p:sp>
            <p:nvSpPr>
              <p:cNvPr id="50" name="TextBox 49"/>
              <p:cNvSpPr txBox="1"/>
              <p:nvPr/>
            </p:nvSpPr>
            <p:spPr>
              <a:xfrm>
                <a:off x="2592380" y="2592242"/>
                <a:ext cx="916148" cy="369332"/>
              </a:xfrm>
              <a:prstGeom prst="rect">
                <a:avLst/>
              </a:prstGeom>
              <a:noFill/>
            </p:spPr>
            <p:txBody>
              <a:bodyPr wrap="none" rtlCol="0">
                <a:spAutoFit/>
              </a:bodyPr>
              <a:lstStyle/>
              <a:p>
                <a:r>
                  <a:rPr lang="en-US" b="1" dirty="0">
                    <a:solidFill>
                      <a:schemeClr val="bg1"/>
                    </a:solidFill>
                  </a:rPr>
                  <a:t>Volume</a:t>
                </a:r>
                <a:endParaRPr lang="en-US" b="1" dirty="0">
                  <a:solidFill>
                    <a:schemeClr val="bg1"/>
                  </a:solidFill>
                  <a:latin typeface="Source Sans Pro" panose="020B0503030403020204" pitchFamily="34" charset="0"/>
                </a:endParaRPr>
              </a:p>
            </p:txBody>
          </p:sp>
        </p:grpSp>
        <p:sp>
          <p:nvSpPr>
            <p:cNvPr id="80" name="Shape 2913"/>
            <p:cNvSpPr/>
            <p:nvPr/>
          </p:nvSpPr>
          <p:spPr>
            <a:xfrm rot="5400000">
              <a:off x="2628332" y="217092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6200" y="7855"/>
                  </a:moveTo>
                  <a:cubicBezTo>
                    <a:pt x="16073" y="7855"/>
                    <a:pt x="15959" y="7905"/>
                    <a:pt x="15873" y="7985"/>
                  </a:cubicBezTo>
                  <a:lnTo>
                    <a:pt x="15870" y="7982"/>
                  </a:lnTo>
                  <a:lnTo>
                    <a:pt x="10800" y="12591"/>
                  </a:lnTo>
                  <a:lnTo>
                    <a:pt x="5730" y="7982"/>
                  </a:lnTo>
                  <a:lnTo>
                    <a:pt x="5727" y="7985"/>
                  </a:lnTo>
                  <a:cubicBezTo>
                    <a:pt x="5641" y="7905"/>
                    <a:pt x="5527" y="7855"/>
                    <a:pt x="5400" y="7855"/>
                  </a:cubicBezTo>
                  <a:cubicBezTo>
                    <a:pt x="5129" y="7855"/>
                    <a:pt x="4909" y="8074"/>
                    <a:pt x="4909" y="8345"/>
                  </a:cubicBezTo>
                  <a:cubicBezTo>
                    <a:pt x="4909" y="8489"/>
                    <a:pt x="4973" y="8616"/>
                    <a:pt x="5073" y="8706"/>
                  </a:cubicBezTo>
                  <a:lnTo>
                    <a:pt x="5070" y="8709"/>
                  </a:lnTo>
                  <a:lnTo>
                    <a:pt x="10470" y="13618"/>
                  </a:lnTo>
                  <a:lnTo>
                    <a:pt x="10473" y="13615"/>
                  </a:lnTo>
                  <a:cubicBezTo>
                    <a:pt x="10559" y="13695"/>
                    <a:pt x="10673" y="13745"/>
                    <a:pt x="10800" y="13745"/>
                  </a:cubicBezTo>
                  <a:cubicBezTo>
                    <a:pt x="10927" y="13745"/>
                    <a:pt x="11041" y="13695"/>
                    <a:pt x="11127" y="13615"/>
                  </a:cubicBezTo>
                  <a:lnTo>
                    <a:pt x="11130" y="13618"/>
                  </a:lnTo>
                  <a:lnTo>
                    <a:pt x="16530" y="8709"/>
                  </a:lnTo>
                  <a:lnTo>
                    <a:pt x="16527" y="8706"/>
                  </a:lnTo>
                  <a:cubicBezTo>
                    <a:pt x="16627" y="8616"/>
                    <a:pt x="16691" y="8489"/>
                    <a:pt x="16691" y="8345"/>
                  </a:cubicBezTo>
                  <a:cubicBezTo>
                    <a:pt x="16691" y="8074"/>
                    <a:pt x="16471" y="7855"/>
                    <a:pt x="16200" y="7855"/>
                  </a:cubicBezTo>
                </a:path>
              </a:pathLst>
            </a:custGeom>
            <a:solidFill>
              <a:schemeClr val="bg1"/>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Source Sans Pro Light" charset="0"/>
                <a:ea typeface="Source Sans Pro Light" charset="0"/>
                <a:cs typeface="Source Sans Pro Light" charset="0"/>
              </a:endParaRPr>
            </a:p>
          </p:txBody>
        </p:sp>
      </p:grpSp>
      <p:grpSp>
        <p:nvGrpSpPr>
          <p:cNvPr id="18" name="Group 17"/>
          <p:cNvGrpSpPr/>
          <p:nvPr/>
        </p:nvGrpSpPr>
        <p:grpSpPr>
          <a:xfrm>
            <a:off x="7353299" y="2061941"/>
            <a:ext cx="2388879" cy="2388879"/>
            <a:chOff x="7353299" y="2061940"/>
            <a:chExt cx="2388878" cy="2388878"/>
          </a:xfrm>
        </p:grpSpPr>
        <p:grpSp>
          <p:nvGrpSpPr>
            <p:cNvPr id="66" name="Group 65"/>
            <p:cNvGrpSpPr/>
            <p:nvPr/>
          </p:nvGrpSpPr>
          <p:grpSpPr>
            <a:xfrm>
              <a:off x="7353299" y="2061940"/>
              <a:ext cx="2388878" cy="2388878"/>
              <a:chOff x="7353299" y="2061940"/>
              <a:chExt cx="2388878" cy="2388878"/>
            </a:xfrm>
          </p:grpSpPr>
          <p:sp>
            <p:nvSpPr>
              <p:cNvPr id="9" name="Shape 587"/>
              <p:cNvSpPr/>
              <p:nvPr/>
            </p:nvSpPr>
            <p:spPr>
              <a:xfrm>
                <a:off x="7353299" y="2061940"/>
                <a:ext cx="2388878" cy="2388878"/>
              </a:xfrm>
              <a:prstGeom prst="rect">
                <a:avLst/>
              </a:prstGeom>
              <a:ln/>
            </p:spPr>
            <p:style>
              <a:lnRef idx="1">
                <a:schemeClr val="accent2"/>
              </a:lnRef>
              <a:fillRef idx="3">
                <a:schemeClr val="accent2"/>
              </a:fillRef>
              <a:effectRef idx="2">
                <a:schemeClr val="accent2"/>
              </a:effectRef>
              <a:fontRef idx="minor">
                <a:schemeClr val="lt1"/>
              </a:fontRef>
            </p:style>
            <p:txBody>
              <a:bodyPr lIns="25395" tIns="25395" rIns="25395" bIns="25395" anchor="ctr"/>
              <a:lstStyle/>
              <a:p>
                <a:pPr defTabSz="228549">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3000"/>
              </a:p>
            </p:txBody>
          </p:sp>
          <p:sp>
            <p:nvSpPr>
              <p:cNvPr id="49" name="Rectangle 48"/>
              <p:cNvSpPr/>
              <p:nvPr/>
            </p:nvSpPr>
            <p:spPr>
              <a:xfrm>
                <a:off x="7411186" y="3380563"/>
                <a:ext cx="2291785" cy="923330"/>
              </a:xfrm>
              <a:prstGeom prst="rect">
                <a:avLst/>
              </a:prstGeom>
            </p:spPr>
            <p:txBody>
              <a:bodyPr wrap="square">
                <a:spAutoFit/>
              </a:bodyPr>
              <a:lstStyle/>
              <a:p>
                <a:pPr algn="just" rtl="1"/>
                <a:r>
                  <a:rPr lang="fa-IR" dirty="0">
                    <a:solidFill>
                      <a:schemeClr val="bg1"/>
                    </a:solidFill>
                    <a:latin typeface="Source Sans Pro Light" panose="020B0403030403020204" pitchFamily="34" charset="0"/>
                    <a:ea typeface="Montserrat Hairline" charset="0"/>
                    <a:cs typeface="B Homa" panose="00000400000000000000" pitchFamily="2" charset="-78"/>
                  </a:rPr>
                  <a:t>زمان لازم جهت افزایش یا کاهش سرعت در وسایل نقلیه باربر</a:t>
                </a:r>
                <a:endParaRPr lang="en-US" dirty="0">
                  <a:solidFill>
                    <a:schemeClr val="bg1"/>
                  </a:solidFill>
                  <a:latin typeface="Source Sans Pro Light" panose="020B0403030403020204" pitchFamily="34" charset="0"/>
                  <a:ea typeface="Montserrat Hairline" charset="0"/>
                  <a:cs typeface="B Homa" panose="00000400000000000000" pitchFamily="2" charset="-78"/>
                </a:endParaRPr>
              </a:p>
            </p:txBody>
          </p:sp>
          <p:sp>
            <p:nvSpPr>
              <p:cNvPr id="54" name="TextBox 53"/>
              <p:cNvSpPr txBox="1"/>
              <p:nvPr/>
            </p:nvSpPr>
            <p:spPr>
              <a:xfrm>
                <a:off x="7411186" y="2600723"/>
                <a:ext cx="1573635" cy="646331"/>
              </a:xfrm>
              <a:prstGeom prst="rect">
                <a:avLst/>
              </a:prstGeom>
              <a:noFill/>
            </p:spPr>
            <p:txBody>
              <a:bodyPr wrap="none" rtlCol="0">
                <a:spAutoFit/>
              </a:bodyPr>
              <a:lstStyle/>
              <a:p>
                <a:r>
                  <a:rPr lang="en-US" b="1" dirty="0">
                    <a:solidFill>
                      <a:schemeClr val="bg1"/>
                    </a:solidFill>
                  </a:rPr>
                  <a:t>Operational </a:t>
                </a:r>
                <a:endParaRPr lang="fa-IR" b="1" dirty="0" smtClean="0">
                  <a:solidFill>
                    <a:schemeClr val="bg1"/>
                  </a:solidFill>
                </a:endParaRPr>
              </a:p>
              <a:p>
                <a:r>
                  <a:rPr lang="en-US" b="1" dirty="0" smtClean="0">
                    <a:solidFill>
                      <a:schemeClr val="bg1"/>
                    </a:solidFill>
                  </a:rPr>
                  <a:t>Characteristics</a:t>
                </a:r>
                <a:endParaRPr lang="en-US" b="1" dirty="0">
                  <a:solidFill>
                    <a:schemeClr val="bg1"/>
                  </a:solidFill>
                </a:endParaRPr>
              </a:p>
            </p:txBody>
          </p:sp>
        </p:grpSp>
        <p:sp>
          <p:nvSpPr>
            <p:cNvPr id="82" name="Shape 2913"/>
            <p:cNvSpPr/>
            <p:nvPr/>
          </p:nvSpPr>
          <p:spPr>
            <a:xfrm rot="5400000">
              <a:off x="7491294" y="217092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6200" y="7855"/>
                  </a:moveTo>
                  <a:cubicBezTo>
                    <a:pt x="16073" y="7855"/>
                    <a:pt x="15959" y="7905"/>
                    <a:pt x="15873" y="7985"/>
                  </a:cubicBezTo>
                  <a:lnTo>
                    <a:pt x="15870" y="7982"/>
                  </a:lnTo>
                  <a:lnTo>
                    <a:pt x="10800" y="12591"/>
                  </a:lnTo>
                  <a:lnTo>
                    <a:pt x="5730" y="7982"/>
                  </a:lnTo>
                  <a:lnTo>
                    <a:pt x="5727" y="7985"/>
                  </a:lnTo>
                  <a:cubicBezTo>
                    <a:pt x="5641" y="7905"/>
                    <a:pt x="5527" y="7855"/>
                    <a:pt x="5400" y="7855"/>
                  </a:cubicBezTo>
                  <a:cubicBezTo>
                    <a:pt x="5129" y="7855"/>
                    <a:pt x="4909" y="8074"/>
                    <a:pt x="4909" y="8345"/>
                  </a:cubicBezTo>
                  <a:cubicBezTo>
                    <a:pt x="4909" y="8489"/>
                    <a:pt x="4973" y="8616"/>
                    <a:pt x="5073" y="8706"/>
                  </a:cubicBezTo>
                  <a:lnTo>
                    <a:pt x="5070" y="8709"/>
                  </a:lnTo>
                  <a:lnTo>
                    <a:pt x="10470" y="13618"/>
                  </a:lnTo>
                  <a:lnTo>
                    <a:pt x="10473" y="13615"/>
                  </a:lnTo>
                  <a:cubicBezTo>
                    <a:pt x="10559" y="13695"/>
                    <a:pt x="10673" y="13745"/>
                    <a:pt x="10800" y="13745"/>
                  </a:cubicBezTo>
                  <a:cubicBezTo>
                    <a:pt x="10927" y="13745"/>
                    <a:pt x="11041" y="13695"/>
                    <a:pt x="11127" y="13615"/>
                  </a:cubicBezTo>
                  <a:lnTo>
                    <a:pt x="11130" y="13618"/>
                  </a:lnTo>
                  <a:lnTo>
                    <a:pt x="16530" y="8709"/>
                  </a:lnTo>
                  <a:lnTo>
                    <a:pt x="16527" y="8706"/>
                  </a:lnTo>
                  <a:cubicBezTo>
                    <a:pt x="16627" y="8616"/>
                    <a:pt x="16691" y="8489"/>
                    <a:pt x="16691" y="8345"/>
                  </a:cubicBezTo>
                  <a:cubicBezTo>
                    <a:pt x="16691" y="8074"/>
                    <a:pt x="16471" y="7855"/>
                    <a:pt x="16200" y="7855"/>
                  </a:cubicBezTo>
                </a:path>
              </a:pathLst>
            </a:custGeom>
            <a:solidFill>
              <a:schemeClr val="bg1"/>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Source Sans Pro Light" charset="0"/>
                <a:ea typeface="Source Sans Pro Light" charset="0"/>
                <a:cs typeface="Source Sans Pro Light" charset="0"/>
              </a:endParaRPr>
            </a:p>
          </p:txBody>
        </p:sp>
      </p:grpSp>
      <p:grpSp>
        <p:nvGrpSpPr>
          <p:cNvPr id="19" name="Group 18"/>
          <p:cNvGrpSpPr/>
          <p:nvPr/>
        </p:nvGrpSpPr>
        <p:grpSpPr>
          <a:xfrm>
            <a:off x="9801982" y="4510336"/>
            <a:ext cx="2388879" cy="2347667"/>
            <a:chOff x="9801982" y="4510334"/>
            <a:chExt cx="2388878" cy="2347666"/>
          </a:xfrm>
        </p:grpSpPr>
        <p:grpSp>
          <p:nvGrpSpPr>
            <p:cNvPr id="69" name="Group 68"/>
            <p:cNvGrpSpPr/>
            <p:nvPr/>
          </p:nvGrpSpPr>
          <p:grpSpPr>
            <a:xfrm>
              <a:off x="9801982" y="4510334"/>
              <a:ext cx="2388878" cy="2347666"/>
              <a:chOff x="9801982" y="4510334"/>
              <a:chExt cx="2388878" cy="2347666"/>
            </a:xfrm>
          </p:grpSpPr>
          <p:sp>
            <p:nvSpPr>
              <p:cNvPr id="11" name="Shape 591"/>
              <p:cNvSpPr/>
              <p:nvPr/>
            </p:nvSpPr>
            <p:spPr>
              <a:xfrm rot="10800000">
                <a:off x="9801982" y="4510334"/>
                <a:ext cx="2388878" cy="2347666"/>
              </a:xfrm>
              <a:prstGeom prst="rect">
                <a:avLst/>
              </a:prstGeom>
              <a:ln/>
            </p:spPr>
            <p:style>
              <a:lnRef idx="1">
                <a:schemeClr val="accent5"/>
              </a:lnRef>
              <a:fillRef idx="3">
                <a:schemeClr val="accent5"/>
              </a:fillRef>
              <a:effectRef idx="2">
                <a:schemeClr val="accent5"/>
              </a:effectRef>
              <a:fontRef idx="minor">
                <a:schemeClr val="lt1"/>
              </a:fontRef>
            </p:style>
            <p:txBody>
              <a:bodyPr lIns="25395" tIns="25395" rIns="25395" bIns="25395" anchor="ctr"/>
              <a:lstStyle/>
              <a:p>
                <a:pPr defTabSz="228549">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3000"/>
              </a:p>
            </p:txBody>
          </p:sp>
          <p:sp>
            <p:nvSpPr>
              <p:cNvPr id="48" name="Rectangle 47"/>
              <p:cNvSpPr/>
              <p:nvPr/>
            </p:nvSpPr>
            <p:spPr>
              <a:xfrm>
                <a:off x="9896594" y="5696404"/>
                <a:ext cx="2128157" cy="923330"/>
              </a:xfrm>
              <a:prstGeom prst="rect">
                <a:avLst/>
              </a:prstGeom>
            </p:spPr>
            <p:txBody>
              <a:bodyPr wrap="square">
                <a:spAutoFit/>
              </a:bodyPr>
              <a:lstStyle/>
              <a:p>
                <a:pPr algn="just" rtl="1"/>
                <a:r>
                  <a:rPr lang="fa-IR" dirty="0">
                    <a:solidFill>
                      <a:schemeClr val="bg1"/>
                    </a:solidFill>
                    <a:latin typeface="Source Sans Pro Light" panose="020B0403030403020204" pitchFamily="34" charset="0"/>
                    <a:ea typeface="Montserrat Hairline" charset="0"/>
                    <a:cs typeface="B Homa" panose="00000400000000000000" pitchFamily="2" charset="-78"/>
                  </a:rPr>
                  <a:t>عدم وجود پارکینگ های مناسب جهت پارک کامیون ها</a:t>
                </a:r>
                <a:endParaRPr lang="en-US" dirty="0">
                  <a:solidFill>
                    <a:schemeClr val="bg1"/>
                  </a:solidFill>
                  <a:latin typeface="Source Sans Pro Light" panose="020B0403030403020204" pitchFamily="34" charset="0"/>
                  <a:ea typeface="Montserrat Hairline" charset="0"/>
                  <a:cs typeface="B Homa" panose="00000400000000000000" pitchFamily="2" charset="-78"/>
                </a:endParaRPr>
              </a:p>
            </p:txBody>
          </p:sp>
          <p:sp>
            <p:nvSpPr>
              <p:cNvPr id="57" name="TextBox 56"/>
              <p:cNvSpPr txBox="1"/>
              <p:nvPr/>
            </p:nvSpPr>
            <p:spPr>
              <a:xfrm>
                <a:off x="9896594" y="5088806"/>
                <a:ext cx="1469632" cy="369332"/>
              </a:xfrm>
              <a:prstGeom prst="rect">
                <a:avLst/>
              </a:prstGeom>
              <a:noFill/>
            </p:spPr>
            <p:txBody>
              <a:bodyPr wrap="none" rtlCol="0">
                <a:spAutoFit/>
              </a:bodyPr>
              <a:lstStyle/>
              <a:p>
                <a:r>
                  <a:rPr lang="en-US" b="1" dirty="0">
                    <a:solidFill>
                      <a:schemeClr val="bg1"/>
                    </a:solidFill>
                  </a:rPr>
                  <a:t>Truck parking</a:t>
                </a:r>
              </a:p>
            </p:txBody>
          </p:sp>
        </p:grpSp>
        <p:sp>
          <p:nvSpPr>
            <p:cNvPr id="86" name="Shape 2913"/>
            <p:cNvSpPr/>
            <p:nvPr/>
          </p:nvSpPr>
          <p:spPr>
            <a:xfrm rot="10800000">
              <a:off x="9976702" y="4617376"/>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6200" y="7855"/>
                  </a:moveTo>
                  <a:cubicBezTo>
                    <a:pt x="16073" y="7855"/>
                    <a:pt x="15959" y="7905"/>
                    <a:pt x="15873" y="7985"/>
                  </a:cubicBezTo>
                  <a:lnTo>
                    <a:pt x="15870" y="7982"/>
                  </a:lnTo>
                  <a:lnTo>
                    <a:pt x="10800" y="12591"/>
                  </a:lnTo>
                  <a:lnTo>
                    <a:pt x="5730" y="7982"/>
                  </a:lnTo>
                  <a:lnTo>
                    <a:pt x="5727" y="7985"/>
                  </a:lnTo>
                  <a:cubicBezTo>
                    <a:pt x="5641" y="7905"/>
                    <a:pt x="5527" y="7855"/>
                    <a:pt x="5400" y="7855"/>
                  </a:cubicBezTo>
                  <a:cubicBezTo>
                    <a:pt x="5129" y="7855"/>
                    <a:pt x="4909" y="8074"/>
                    <a:pt x="4909" y="8345"/>
                  </a:cubicBezTo>
                  <a:cubicBezTo>
                    <a:pt x="4909" y="8489"/>
                    <a:pt x="4973" y="8616"/>
                    <a:pt x="5073" y="8706"/>
                  </a:cubicBezTo>
                  <a:lnTo>
                    <a:pt x="5070" y="8709"/>
                  </a:lnTo>
                  <a:lnTo>
                    <a:pt x="10470" y="13618"/>
                  </a:lnTo>
                  <a:lnTo>
                    <a:pt x="10473" y="13615"/>
                  </a:lnTo>
                  <a:cubicBezTo>
                    <a:pt x="10559" y="13695"/>
                    <a:pt x="10673" y="13745"/>
                    <a:pt x="10800" y="13745"/>
                  </a:cubicBezTo>
                  <a:cubicBezTo>
                    <a:pt x="10927" y="13745"/>
                    <a:pt x="11041" y="13695"/>
                    <a:pt x="11127" y="13615"/>
                  </a:cubicBezTo>
                  <a:lnTo>
                    <a:pt x="11130" y="13618"/>
                  </a:lnTo>
                  <a:lnTo>
                    <a:pt x="16530" y="8709"/>
                  </a:lnTo>
                  <a:lnTo>
                    <a:pt x="16527" y="8706"/>
                  </a:lnTo>
                  <a:cubicBezTo>
                    <a:pt x="16627" y="8616"/>
                    <a:pt x="16691" y="8489"/>
                    <a:pt x="16691" y="8345"/>
                  </a:cubicBezTo>
                  <a:cubicBezTo>
                    <a:pt x="16691" y="8074"/>
                    <a:pt x="16471" y="7855"/>
                    <a:pt x="16200" y="7855"/>
                  </a:cubicBezTo>
                </a:path>
              </a:pathLst>
            </a:custGeom>
            <a:solidFill>
              <a:schemeClr val="bg1"/>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Source Sans Pro Light" charset="0"/>
                <a:ea typeface="Source Sans Pro Light" charset="0"/>
                <a:cs typeface="Source Sans Pro Light" charset="0"/>
              </a:endParaRPr>
            </a:p>
          </p:txBody>
        </p:sp>
      </p:grpSp>
      <p:grpSp>
        <p:nvGrpSpPr>
          <p:cNvPr id="20" name="Group 19"/>
          <p:cNvGrpSpPr/>
          <p:nvPr/>
        </p:nvGrpSpPr>
        <p:grpSpPr>
          <a:xfrm>
            <a:off x="4904559" y="4510333"/>
            <a:ext cx="2388879" cy="2347667"/>
            <a:chOff x="4904558" y="4510334"/>
            <a:chExt cx="2388878" cy="2347666"/>
          </a:xfrm>
        </p:grpSpPr>
        <p:grpSp>
          <p:nvGrpSpPr>
            <p:cNvPr id="68" name="Group 67"/>
            <p:cNvGrpSpPr/>
            <p:nvPr/>
          </p:nvGrpSpPr>
          <p:grpSpPr>
            <a:xfrm>
              <a:off x="4904558" y="4510334"/>
              <a:ext cx="2388878" cy="2347666"/>
              <a:chOff x="4904558" y="4510334"/>
              <a:chExt cx="2388878" cy="2347666"/>
            </a:xfrm>
          </p:grpSpPr>
          <p:sp>
            <p:nvSpPr>
              <p:cNvPr id="10" name="Shape 589"/>
              <p:cNvSpPr/>
              <p:nvPr/>
            </p:nvSpPr>
            <p:spPr>
              <a:xfrm rot="10800000">
                <a:off x="4904558" y="4510334"/>
                <a:ext cx="2388878" cy="2347666"/>
              </a:xfrm>
              <a:prstGeom prst="rect">
                <a:avLst/>
              </a:prstGeom>
              <a:ln/>
            </p:spPr>
            <p:style>
              <a:lnRef idx="1">
                <a:schemeClr val="accent4"/>
              </a:lnRef>
              <a:fillRef idx="3">
                <a:schemeClr val="accent4"/>
              </a:fillRef>
              <a:effectRef idx="2">
                <a:schemeClr val="accent4"/>
              </a:effectRef>
              <a:fontRef idx="minor">
                <a:schemeClr val="lt1"/>
              </a:fontRef>
            </p:style>
            <p:txBody>
              <a:bodyPr lIns="25395" tIns="25395" rIns="25395" bIns="25395" anchor="ctr"/>
              <a:lstStyle/>
              <a:p>
                <a:pPr defTabSz="228549">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3000"/>
              </a:p>
            </p:txBody>
          </p:sp>
          <p:sp>
            <p:nvSpPr>
              <p:cNvPr id="47" name="Rectangle 46"/>
              <p:cNvSpPr/>
              <p:nvPr/>
            </p:nvSpPr>
            <p:spPr>
              <a:xfrm>
                <a:off x="5017644" y="5763515"/>
                <a:ext cx="2128157" cy="923330"/>
              </a:xfrm>
              <a:prstGeom prst="rect">
                <a:avLst/>
              </a:prstGeom>
            </p:spPr>
            <p:txBody>
              <a:bodyPr wrap="square">
                <a:spAutoFit/>
              </a:bodyPr>
              <a:lstStyle/>
              <a:p>
                <a:pPr algn="just" rtl="1"/>
                <a:r>
                  <a:rPr lang="fa-IR" dirty="0">
                    <a:solidFill>
                      <a:schemeClr val="bg1"/>
                    </a:solidFill>
                    <a:latin typeface="Source Sans Pro Light" panose="020B0403030403020204" pitchFamily="34" charset="0"/>
                    <a:ea typeface="Montserrat Hairline" charset="0"/>
                    <a:cs typeface="B Homa" panose="00000400000000000000" pitchFamily="2" charset="-78"/>
                  </a:rPr>
                  <a:t>مسدودی مسیر هنگام بارگیری کامیون ها در ورودی انبار</a:t>
                </a:r>
                <a:endParaRPr lang="en-US" dirty="0">
                  <a:solidFill>
                    <a:schemeClr val="bg1"/>
                  </a:solidFill>
                  <a:latin typeface="Source Sans Pro Light" panose="020B0403030403020204" pitchFamily="34" charset="0"/>
                  <a:ea typeface="Montserrat Hairline" charset="0"/>
                  <a:cs typeface="B Homa" panose="00000400000000000000" pitchFamily="2" charset="-78"/>
                </a:endParaRPr>
              </a:p>
            </p:txBody>
          </p:sp>
          <p:sp>
            <p:nvSpPr>
              <p:cNvPr id="60" name="TextBox 59"/>
              <p:cNvSpPr txBox="1"/>
              <p:nvPr/>
            </p:nvSpPr>
            <p:spPr>
              <a:xfrm>
                <a:off x="4954459" y="4950310"/>
                <a:ext cx="2195344" cy="646331"/>
              </a:xfrm>
              <a:prstGeom prst="rect">
                <a:avLst/>
              </a:prstGeom>
              <a:noFill/>
            </p:spPr>
            <p:txBody>
              <a:bodyPr wrap="none" rtlCol="0">
                <a:spAutoFit/>
              </a:bodyPr>
              <a:lstStyle/>
              <a:p>
                <a:r>
                  <a:rPr lang="en-US" b="1" dirty="0">
                    <a:solidFill>
                      <a:schemeClr val="bg1"/>
                    </a:solidFill>
                  </a:rPr>
                  <a:t>Trucks at </a:t>
                </a:r>
                <a:r>
                  <a:rPr lang="en-US" b="1" dirty="0" smtClean="0">
                    <a:solidFill>
                      <a:schemeClr val="bg1"/>
                    </a:solidFill>
                  </a:rPr>
                  <a:t>commercial</a:t>
                </a:r>
                <a:endParaRPr lang="fa-IR" b="1" dirty="0" smtClean="0">
                  <a:solidFill>
                    <a:schemeClr val="bg1"/>
                  </a:solidFill>
                </a:endParaRPr>
              </a:p>
              <a:p>
                <a:r>
                  <a:rPr lang="en-US" b="1" dirty="0" smtClean="0">
                    <a:solidFill>
                      <a:schemeClr val="bg1"/>
                    </a:solidFill>
                  </a:rPr>
                  <a:t>establishments</a:t>
                </a:r>
                <a:endParaRPr lang="en-US" b="1" dirty="0">
                  <a:solidFill>
                    <a:schemeClr val="bg1"/>
                  </a:solidFill>
                </a:endParaRPr>
              </a:p>
            </p:txBody>
          </p:sp>
        </p:grpSp>
        <p:sp>
          <p:nvSpPr>
            <p:cNvPr id="88" name="Shape 2913"/>
            <p:cNvSpPr/>
            <p:nvPr/>
          </p:nvSpPr>
          <p:spPr>
            <a:xfrm rot="16200000">
              <a:off x="6866473" y="4617376"/>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6200" y="7855"/>
                  </a:moveTo>
                  <a:cubicBezTo>
                    <a:pt x="16073" y="7855"/>
                    <a:pt x="15959" y="7905"/>
                    <a:pt x="15873" y="7985"/>
                  </a:cubicBezTo>
                  <a:lnTo>
                    <a:pt x="15870" y="7982"/>
                  </a:lnTo>
                  <a:lnTo>
                    <a:pt x="10800" y="12591"/>
                  </a:lnTo>
                  <a:lnTo>
                    <a:pt x="5730" y="7982"/>
                  </a:lnTo>
                  <a:lnTo>
                    <a:pt x="5727" y="7985"/>
                  </a:lnTo>
                  <a:cubicBezTo>
                    <a:pt x="5641" y="7905"/>
                    <a:pt x="5527" y="7855"/>
                    <a:pt x="5400" y="7855"/>
                  </a:cubicBezTo>
                  <a:cubicBezTo>
                    <a:pt x="5129" y="7855"/>
                    <a:pt x="4909" y="8074"/>
                    <a:pt x="4909" y="8345"/>
                  </a:cubicBezTo>
                  <a:cubicBezTo>
                    <a:pt x="4909" y="8489"/>
                    <a:pt x="4973" y="8616"/>
                    <a:pt x="5073" y="8706"/>
                  </a:cubicBezTo>
                  <a:lnTo>
                    <a:pt x="5070" y="8709"/>
                  </a:lnTo>
                  <a:lnTo>
                    <a:pt x="10470" y="13618"/>
                  </a:lnTo>
                  <a:lnTo>
                    <a:pt x="10473" y="13615"/>
                  </a:lnTo>
                  <a:cubicBezTo>
                    <a:pt x="10559" y="13695"/>
                    <a:pt x="10673" y="13745"/>
                    <a:pt x="10800" y="13745"/>
                  </a:cubicBezTo>
                  <a:cubicBezTo>
                    <a:pt x="10927" y="13745"/>
                    <a:pt x="11041" y="13695"/>
                    <a:pt x="11127" y="13615"/>
                  </a:cubicBezTo>
                  <a:lnTo>
                    <a:pt x="11130" y="13618"/>
                  </a:lnTo>
                  <a:lnTo>
                    <a:pt x="16530" y="8709"/>
                  </a:lnTo>
                  <a:lnTo>
                    <a:pt x="16527" y="8706"/>
                  </a:lnTo>
                  <a:cubicBezTo>
                    <a:pt x="16627" y="8616"/>
                    <a:pt x="16691" y="8489"/>
                    <a:pt x="16691" y="8345"/>
                  </a:cubicBezTo>
                  <a:cubicBezTo>
                    <a:pt x="16691" y="8074"/>
                    <a:pt x="16471" y="7855"/>
                    <a:pt x="16200" y="7855"/>
                  </a:cubicBezTo>
                </a:path>
              </a:pathLst>
            </a:custGeom>
            <a:solidFill>
              <a:schemeClr val="bg1"/>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Source Sans Pro Light" charset="0"/>
                <a:ea typeface="Source Sans Pro Light" charset="0"/>
                <a:cs typeface="Source Sans Pro Light" charset="0"/>
              </a:endParaRPr>
            </a:p>
          </p:txBody>
        </p:sp>
      </p:grpSp>
      <p:grpSp>
        <p:nvGrpSpPr>
          <p:cNvPr id="21" name="Group 20"/>
          <p:cNvGrpSpPr/>
          <p:nvPr/>
        </p:nvGrpSpPr>
        <p:grpSpPr>
          <a:xfrm>
            <a:off x="1142" y="4510334"/>
            <a:ext cx="2388879" cy="2347667"/>
            <a:chOff x="1141" y="4510334"/>
            <a:chExt cx="2388878" cy="2347666"/>
          </a:xfrm>
        </p:grpSpPr>
        <p:grpSp>
          <p:nvGrpSpPr>
            <p:cNvPr id="67" name="Group 66"/>
            <p:cNvGrpSpPr/>
            <p:nvPr/>
          </p:nvGrpSpPr>
          <p:grpSpPr>
            <a:xfrm>
              <a:off x="1141" y="4510334"/>
              <a:ext cx="2388878" cy="2347666"/>
              <a:chOff x="1141" y="4510334"/>
              <a:chExt cx="2388878" cy="2347666"/>
            </a:xfrm>
          </p:grpSpPr>
          <p:sp>
            <p:nvSpPr>
              <p:cNvPr id="8" name="Shape 585"/>
              <p:cNvSpPr/>
              <p:nvPr/>
            </p:nvSpPr>
            <p:spPr>
              <a:xfrm rot="10800000">
                <a:off x="1141" y="4510334"/>
                <a:ext cx="2388878" cy="2347666"/>
              </a:xfrm>
              <a:prstGeom prst="rect">
                <a:avLst/>
              </a:prstGeom>
              <a:ln/>
            </p:spPr>
            <p:style>
              <a:lnRef idx="1">
                <a:schemeClr val="accent3"/>
              </a:lnRef>
              <a:fillRef idx="3">
                <a:schemeClr val="accent3"/>
              </a:fillRef>
              <a:effectRef idx="2">
                <a:schemeClr val="accent3"/>
              </a:effectRef>
              <a:fontRef idx="minor">
                <a:schemeClr val="lt1"/>
              </a:fontRef>
            </p:style>
            <p:txBody>
              <a:bodyPr lIns="25395" tIns="25395" rIns="25395" bIns="25395" anchor="ctr"/>
              <a:lstStyle/>
              <a:p>
                <a:pPr defTabSz="228549">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3000"/>
              </a:p>
            </p:txBody>
          </p:sp>
          <p:sp>
            <p:nvSpPr>
              <p:cNvPr id="46" name="Rectangle 45"/>
              <p:cNvSpPr/>
              <p:nvPr/>
            </p:nvSpPr>
            <p:spPr>
              <a:xfrm>
                <a:off x="137614" y="5682843"/>
                <a:ext cx="2128157" cy="923330"/>
              </a:xfrm>
              <a:prstGeom prst="rect">
                <a:avLst/>
              </a:prstGeom>
            </p:spPr>
            <p:txBody>
              <a:bodyPr wrap="square">
                <a:spAutoFit/>
              </a:bodyPr>
              <a:lstStyle/>
              <a:p>
                <a:pPr algn="just" rtl="1"/>
                <a:r>
                  <a:rPr lang="fa-IR" dirty="0">
                    <a:solidFill>
                      <a:schemeClr val="bg1"/>
                    </a:solidFill>
                    <a:latin typeface="Source Sans Pro Light" panose="020B0403030403020204" pitchFamily="34" charset="0"/>
                    <a:ea typeface="Montserrat Hairline" charset="0"/>
                    <a:cs typeface="B Homa" panose="00000400000000000000" pitchFamily="2" charset="-78"/>
                  </a:rPr>
                  <a:t>عرض بیشتر و شعاع گردش متفاوت نسبت به سایر وسایل نقلیه</a:t>
                </a:r>
                <a:endParaRPr lang="en-US" dirty="0">
                  <a:solidFill>
                    <a:schemeClr val="bg1"/>
                  </a:solidFill>
                  <a:latin typeface="Source Sans Pro Light" panose="020B0403030403020204" pitchFamily="34" charset="0"/>
                  <a:ea typeface="Montserrat Hairline" charset="0"/>
                  <a:cs typeface="B Homa" panose="00000400000000000000" pitchFamily="2" charset="-78"/>
                </a:endParaRPr>
              </a:p>
            </p:txBody>
          </p:sp>
          <p:sp>
            <p:nvSpPr>
              <p:cNvPr id="63" name="TextBox 62"/>
              <p:cNvSpPr txBox="1"/>
              <p:nvPr/>
            </p:nvSpPr>
            <p:spPr>
              <a:xfrm>
                <a:off x="243148" y="4981613"/>
                <a:ext cx="1817291" cy="369332"/>
              </a:xfrm>
              <a:prstGeom prst="rect">
                <a:avLst/>
              </a:prstGeom>
              <a:noFill/>
            </p:spPr>
            <p:txBody>
              <a:bodyPr wrap="none" rtlCol="0">
                <a:spAutoFit/>
              </a:bodyPr>
              <a:lstStyle/>
              <a:p>
                <a:r>
                  <a:rPr lang="en-US" b="1" dirty="0">
                    <a:solidFill>
                      <a:schemeClr val="bg1"/>
                    </a:solidFill>
                  </a:rPr>
                  <a:t>Road </a:t>
                </a:r>
                <a:r>
                  <a:rPr lang="en-US" b="1" dirty="0" smtClean="0">
                    <a:solidFill>
                      <a:schemeClr val="bg1"/>
                    </a:solidFill>
                  </a:rPr>
                  <a:t>Geometrics</a:t>
                </a:r>
                <a:endParaRPr lang="en-US" b="1" dirty="0">
                  <a:solidFill>
                    <a:schemeClr val="bg1"/>
                  </a:solidFill>
                </a:endParaRPr>
              </a:p>
            </p:txBody>
          </p:sp>
        </p:grpSp>
        <p:sp>
          <p:nvSpPr>
            <p:cNvPr id="90" name="Shape 2913"/>
            <p:cNvSpPr/>
            <p:nvPr/>
          </p:nvSpPr>
          <p:spPr>
            <a:xfrm rot="16200000">
              <a:off x="1941387" y="4617375"/>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6200" y="7855"/>
                  </a:moveTo>
                  <a:cubicBezTo>
                    <a:pt x="16073" y="7855"/>
                    <a:pt x="15959" y="7905"/>
                    <a:pt x="15873" y="7985"/>
                  </a:cubicBezTo>
                  <a:lnTo>
                    <a:pt x="15870" y="7982"/>
                  </a:lnTo>
                  <a:lnTo>
                    <a:pt x="10800" y="12591"/>
                  </a:lnTo>
                  <a:lnTo>
                    <a:pt x="5730" y="7982"/>
                  </a:lnTo>
                  <a:lnTo>
                    <a:pt x="5727" y="7985"/>
                  </a:lnTo>
                  <a:cubicBezTo>
                    <a:pt x="5641" y="7905"/>
                    <a:pt x="5527" y="7855"/>
                    <a:pt x="5400" y="7855"/>
                  </a:cubicBezTo>
                  <a:cubicBezTo>
                    <a:pt x="5129" y="7855"/>
                    <a:pt x="4909" y="8074"/>
                    <a:pt x="4909" y="8345"/>
                  </a:cubicBezTo>
                  <a:cubicBezTo>
                    <a:pt x="4909" y="8489"/>
                    <a:pt x="4973" y="8616"/>
                    <a:pt x="5073" y="8706"/>
                  </a:cubicBezTo>
                  <a:lnTo>
                    <a:pt x="5070" y="8709"/>
                  </a:lnTo>
                  <a:lnTo>
                    <a:pt x="10470" y="13618"/>
                  </a:lnTo>
                  <a:lnTo>
                    <a:pt x="10473" y="13615"/>
                  </a:lnTo>
                  <a:cubicBezTo>
                    <a:pt x="10559" y="13695"/>
                    <a:pt x="10673" y="13745"/>
                    <a:pt x="10800" y="13745"/>
                  </a:cubicBezTo>
                  <a:cubicBezTo>
                    <a:pt x="10927" y="13745"/>
                    <a:pt x="11041" y="13695"/>
                    <a:pt x="11127" y="13615"/>
                  </a:cubicBezTo>
                  <a:lnTo>
                    <a:pt x="11130" y="13618"/>
                  </a:lnTo>
                  <a:lnTo>
                    <a:pt x="16530" y="8709"/>
                  </a:lnTo>
                  <a:lnTo>
                    <a:pt x="16527" y="8706"/>
                  </a:lnTo>
                  <a:cubicBezTo>
                    <a:pt x="16627" y="8616"/>
                    <a:pt x="16691" y="8489"/>
                    <a:pt x="16691" y="8345"/>
                  </a:cubicBezTo>
                  <a:cubicBezTo>
                    <a:pt x="16691" y="8074"/>
                    <a:pt x="16471" y="7855"/>
                    <a:pt x="16200" y="7855"/>
                  </a:cubicBezTo>
                </a:path>
              </a:pathLst>
            </a:custGeom>
            <a:solidFill>
              <a:schemeClr val="bg1"/>
            </a:solidFill>
            <a:ln w="12700">
              <a:miter lim="400000"/>
            </a:ln>
          </p:spPr>
          <p:txBody>
            <a:bodyPr lIns="19045" tIns="19045" rIns="19045" bIns="19045" anchor="ctr"/>
            <a:lstStyle/>
            <a:p>
              <a:pPr defTabSz="228526">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Source Sans Pro Light" charset="0"/>
                <a:ea typeface="Source Sans Pro Light" charset="0"/>
                <a:cs typeface="Source Sans Pro Light" charset="0"/>
              </a:endParaRPr>
            </a:p>
          </p:txBody>
        </p:sp>
      </p:grpSp>
      <p:pic>
        <p:nvPicPr>
          <p:cNvPr id="2" name="Picture Placeholder 1"/>
          <p:cNvPicPr>
            <a:picLocks noGrp="1" noChangeAspect="1"/>
          </p:cNvPicPr>
          <p:nvPr>
            <p:ph type="pic" sz="quarter" idx="22"/>
          </p:nvPr>
        </p:nvPicPr>
        <p:blipFill rotWithShape="1">
          <a:blip r:embed="rId3">
            <a:extLst>
              <a:ext uri="{28A0092B-C50C-407E-A947-70E740481C1C}">
                <a14:useLocalDpi xmlns:a14="http://schemas.microsoft.com/office/drawing/2010/main" val="0"/>
              </a:ext>
            </a:extLst>
          </a:blip>
          <a:srcRect l="17478" r="16953"/>
          <a:stretch/>
        </p:blipFill>
        <p:spPr>
          <a:xfrm>
            <a:off x="1143" y="2061940"/>
            <a:ext cx="2408228" cy="2388878"/>
          </a:xfrm>
        </p:spPr>
      </p:pic>
      <p:pic>
        <p:nvPicPr>
          <p:cNvPr id="3" name="Picture Placeholder 2"/>
          <p:cNvPicPr>
            <a:picLocks noGrp="1" noChangeAspect="1"/>
          </p:cNvPicPr>
          <p:nvPr>
            <p:ph type="pic" sz="quarter" idx="23"/>
          </p:nvPr>
        </p:nvPicPr>
        <p:blipFill>
          <a:blip r:embed="rId4">
            <a:extLst>
              <a:ext uri="{28A0092B-C50C-407E-A947-70E740481C1C}">
                <a14:useLocalDpi xmlns:a14="http://schemas.microsoft.com/office/drawing/2010/main" val="0"/>
              </a:ext>
            </a:extLst>
          </a:blip>
          <a:srcRect l="19492" r="19492"/>
          <a:stretch>
            <a:fillRect/>
          </a:stretch>
        </p:blipFill>
        <p:spPr/>
      </p:pic>
      <p:pic>
        <p:nvPicPr>
          <p:cNvPr id="4" name="Picture Placeholder 3"/>
          <p:cNvPicPr>
            <a:picLocks noGrp="1" noChangeAspect="1"/>
          </p:cNvPicPr>
          <p:nvPr>
            <p:ph type="pic" sz="quarter" idx="24"/>
          </p:nvPr>
        </p:nvPicPr>
        <p:blipFill>
          <a:blip r:embed="rId5" cstate="print">
            <a:extLst>
              <a:ext uri="{28A0092B-C50C-407E-A947-70E740481C1C}">
                <a14:useLocalDpi xmlns:a14="http://schemas.microsoft.com/office/drawing/2010/main" val="0"/>
              </a:ext>
            </a:extLst>
          </a:blip>
          <a:srcRect l="21875" r="21875"/>
          <a:stretch>
            <a:fillRect/>
          </a:stretch>
        </p:blipFill>
        <p:spPr/>
      </p:pic>
      <p:pic>
        <p:nvPicPr>
          <p:cNvPr id="5" name="Picture Placeholder 4"/>
          <p:cNvPicPr>
            <a:picLocks noGrp="1" noChangeAspect="1"/>
          </p:cNvPicPr>
          <p:nvPr>
            <p:ph type="pic" sz="quarter" idx="26"/>
          </p:nvPr>
        </p:nvPicPr>
        <p:blipFill>
          <a:blip r:embed="rId6">
            <a:extLst>
              <a:ext uri="{28A0092B-C50C-407E-A947-70E740481C1C}">
                <a14:useLocalDpi xmlns:a14="http://schemas.microsoft.com/office/drawing/2010/main" val="0"/>
              </a:ext>
            </a:extLst>
          </a:blip>
          <a:srcRect l="7061" r="7061"/>
          <a:stretch>
            <a:fillRect/>
          </a:stretch>
        </p:blipFill>
        <p:spPr/>
      </p:pic>
      <p:grpSp>
        <p:nvGrpSpPr>
          <p:cNvPr id="70" name="Group 69"/>
          <p:cNvGrpSpPr/>
          <p:nvPr/>
        </p:nvGrpSpPr>
        <p:grpSpPr>
          <a:xfrm>
            <a:off x="9481287" y="274445"/>
            <a:ext cx="2380343" cy="578134"/>
            <a:chOff x="701702" y="2766267"/>
            <a:chExt cx="2057400" cy="556868"/>
          </a:xfrm>
          <a:solidFill>
            <a:schemeClr val="accent2"/>
          </a:solidFill>
        </p:grpSpPr>
        <p:sp>
          <p:nvSpPr>
            <p:cNvPr id="71" name="Rounded Rectangle 70"/>
            <p:cNvSpPr/>
            <p:nvPr/>
          </p:nvSpPr>
          <p:spPr>
            <a:xfrm>
              <a:off x="701702" y="2766267"/>
              <a:ext cx="2057400" cy="4572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dirty="0">
                <a:latin typeface="Source Sans Pro" panose="020B0503030403020204" pitchFamily="34" charset="0"/>
              </a:endParaRPr>
            </a:p>
          </p:txBody>
        </p:sp>
        <p:sp>
          <p:nvSpPr>
            <p:cNvPr id="74" name="Isosceles Triangle 73"/>
            <p:cNvSpPr/>
            <p:nvPr/>
          </p:nvSpPr>
          <p:spPr>
            <a:xfrm flipV="1">
              <a:off x="1651536" y="3191756"/>
              <a:ext cx="152400" cy="13137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dirty="0">
                <a:latin typeface="Source Sans Pro" panose="020B0503030403020204" pitchFamily="34" charset="0"/>
              </a:endParaRPr>
            </a:p>
          </p:txBody>
        </p:sp>
      </p:grpSp>
      <p:sp>
        <p:nvSpPr>
          <p:cNvPr id="75" name="Rectangle 74"/>
          <p:cNvSpPr/>
          <p:nvPr/>
        </p:nvSpPr>
        <p:spPr>
          <a:xfrm>
            <a:off x="9729602" y="348409"/>
            <a:ext cx="1895071" cy="338554"/>
          </a:xfrm>
          <a:prstGeom prst="rect">
            <a:avLst/>
          </a:prstGeom>
        </p:spPr>
        <p:txBody>
          <a:bodyPr wrap="none">
            <a:spAutoFit/>
          </a:bodyPr>
          <a:lstStyle/>
          <a:p>
            <a:r>
              <a:rPr lang="en-US" sz="1600" b="1" dirty="0">
                <a:solidFill>
                  <a:schemeClr val="bg1"/>
                </a:solidFill>
              </a:rPr>
              <a:t>Community Impacts</a:t>
            </a:r>
          </a:p>
        </p:txBody>
      </p:sp>
      <p:pic>
        <p:nvPicPr>
          <p:cNvPr id="23" name="Picture Placeholder 22"/>
          <p:cNvPicPr>
            <a:picLocks noGrp="1" noChangeAspect="1"/>
          </p:cNvPicPr>
          <p:nvPr>
            <p:ph type="pic" sz="quarter" idx="25"/>
          </p:nvPr>
        </p:nvPicPr>
        <p:blipFill>
          <a:blip r:embed="rId7">
            <a:extLst>
              <a:ext uri="{28A0092B-C50C-407E-A947-70E740481C1C}">
                <a14:useLocalDpi xmlns:a14="http://schemas.microsoft.com/office/drawing/2010/main" val="0"/>
              </a:ext>
            </a:extLst>
          </a:blip>
          <a:srcRect l="21381" r="21381"/>
          <a:stretch>
            <a:fillRect/>
          </a:stretch>
        </p:blipFill>
        <p:spPr/>
      </p:pic>
    </p:spTree>
    <p:extLst>
      <p:ext uri="{BB962C8B-B14F-4D97-AF65-F5344CB8AC3E}">
        <p14:creationId xmlns:p14="http://schemas.microsoft.com/office/powerpoint/2010/main" val="705534466"/>
      </p:ext>
    </p:extLst>
  </p:cSld>
  <p:clrMapOvr>
    <a:masterClrMapping/>
  </p:clrMapOvr>
  <mc:AlternateContent xmlns:mc="http://schemas.openxmlformats.org/markup-compatibility/2006" xmlns:p14="http://schemas.microsoft.com/office/powerpoint/2010/main">
    <mc:Choice Requires="p14">
      <p:transition spd="med">
        <p14:pan dir="r"/>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additive="base">
                                        <p:cTn id="7" dur="500"/>
                                        <p:tgtEl>
                                          <p:spTgt spid="70"/>
                                        </p:tgtEl>
                                        <p:attrNameLst>
                                          <p:attrName>ppt_y</p:attrName>
                                        </p:attrNameLst>
                                      </p:cBhvr>
                                      <p:tavLst>
                                        <p:tav tm="0">
                                          <p:val>
                                            <p:strVal val="#ppt_y+#ppt_h*1.125000"/>
                                          </p:val>
                                        </p:tav>
                                        <p:tav tm="100000">
                                          <p:val>
                                            <p:strVal val="#ppt_y"/>
                                          </p:val>
                                        </p:tav>
                                      </p:tavLst>
                                    </p:anim>
                                    <p:animEffect transition="in" filter="wipe(up)">
                                      <p:cBhvr>
                                        <p:cTn id="8" dur="500"/>
                                        <p:tgtEl>
                                          <p:spTgt spid="70"/>
                                        </p:tgtEl>
                                      </p:cBhvr>
                                    </p:animEffect>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72"/>
                                        </p:tgtEl>
                                        <p:attrNameLst>
                                          <p:attrName>style.visibility</p:attrName>
                                        </p:attrNameLst>
                                      </p:cBhvr>
                                      <p:to>
                                        <p:strVal val="visible"/>
                                      </p:to>
                                    </p:set>
                                    <p:anim calcmode="lin" valueType="num">
                                      <p:cBhvr additive="base">
                                        <p:cTn id="12" dur="500" fill="hold"/>
                                        <p:tgtEl>
                                          <p:spTgt spid="72"/>
                                        </p:tgtEl>
                                        <p:attrNameLst>
                                          <p:attrName>ppt_x</p:attrName>
                                        </p:attrNameLst>
                                      </p:cBhvr>
                                      <p:tavLst>
                                        <p:tav tm="0">
                                          <p:val>
                                            <p:strVal val="0-#ppt_w/2"/>
                                          </p:val>
                                        </p:tav>
                                        <p:tav tm="100000">
                                          <p:val>
                                            <p:strVal val="#ppt_x"/>
                                          </p:val>
                                        </p:tav>
                                      </p:tavLst>
                                    </p:anim>
                                    <p:anim calcmode="lin" valueType="num">
                                      <p:cBhvr additive="base">
                                        <p:cTn id="13" dur="500" fill="hold"/>
                                        <p:tgtEl>
                                          <p:spTgt spid="72"/>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1000" fill="hold"/>
                                        <p:tgtEl>
                                          <p:spTgt spid="17"/>
                                        </p:tgtEl>
                                        <p:attrNameLst>
                                          <p:attrName>ppt_x</p:attrName>
                                        </p:attrNameLst>
                                      </p:cBhvr>
                                      <p:tavLst>
                                        <p:tav tm="0">
                                          <p:val>
                                            <p:strVal val="#ppt_x"/>
                                          </p:val>
                                        </p:tav>
                                        <p:tav tm="100000">
                                          <p:val>
                                            <p:strVal val="#ppt_x"/>
                                          </p:val>
                                        </p:tav>
                                      </p:tavLst>
                                    </p:anim>
                                    <p:anim calcmode="lin" valueType="num">
                                      <p:cBhvr additive="base">
                                        <p:cTn id="19" dur="1000" fill="hold"/>
                                        <p:tgtEl>
                                          <p:spTgt spid="17"/>
                                        </p:tgtEl>
                                        <p:attrNameLst>
                                          <p:attrName>ppt_y</p:attrName>
                                        </p:attrNameLst>
                                      </p:cBhvr>
                                      <p:tavLst>
                                        <p:tav tm="0">
                                          <p:val>
                                            <p:strVal val="1+#ppt_h/2"/>
                                          </p:val>
                                        </p:tav>
                                        <p:tav tm="100000">
                                          <p:val>
                                            <p:strVal val="#ppt_y"/>
                                          </p:val>
                                        </p:tav>
                                      </p:tavLst>
                                    </p:anim>
                                  </p:childTnLst>
                                </p:cTn>
                              </p:par>
                            </p:childTnLst>
                          </p:cTn>
                        </p:par>
                        <p:par>
                          <p:cTn id="20" fill="hold">
                            <p:stCondLst>
                              <p:cond delay="1000"/>
                            </p:stCondLst>
                            <p:childTnLst>
                              <p:par>
                                <p:cTn id="21" presetID="22" presetClass="entr" presetSubtype="4"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down)">
                                      <p:cBhvr>
                                        <p:cTn id="23" dur="10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1000" fill="hold"/>
                                        <p:tgtEl>
                                          <p:spTgt spid="18"/>
                                        </p:tgtEl>
                                        <p:attrNameLst>
                                          <p:attrName>ppt_x</p:attrName>
                                        </p:attrNameLst>
                                      </p:cBhvr>
                                      <p:tavLst>
                                        <p:tav tm="0">
                                          <p:val>
                                            <p:strVal val="#ppt_x"/>
                                          </p:val>
                                        </p:tav>
                                        <p:tav tm="100000">
                                          <p:val>
                                            <p:strVal val="#ppt_x"/>
                                          </p:val>
                                        </p:tav>
                                      </p:tavLst>
                                    </p:anim>
                                    <p:anim calcmode="lin" valueType="num">
                                      <p:cBhvr additive="base">
                                        <p:cTn id="29" dur="1000" fill="hold"/>
                                        <p:tgtEl>
                                          <p:spTgt spid="18"/>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10" presetClass="entr" presetSubtype="0"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1000"/>
                                        <p:tgtEl>
                                          <p:spTgt spid="3"/>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additive="base">
                                        <p:cTn id="38" dur="1000" fill="hold"/>
                                        <p:tgtEl>
                                          <p:spTgt spid="21"/>
                                        </p:tgtEl>
                                        <p:attrNameLst>
                                          <p:attrName>ppt_x</p:attrName>
                                        </p:attrNameLst>
                                      </p:cBhvr>
                                      <p:tavLst>
                                        <p:tav tm="0">
                                          <p:val>
                                            <p:strVal val="#ppt_x"/>
                                          </p:val>
                                        </p:tav>
                                        <p:tav tm="100000">
                                          <p:val>
                                            <p:strVal val="#ppt_x"/>
                                          </p:val>
                                        </p:tav>
                                      </p:tavLst>
                                    </p:anim>
                                    <p:anim calcmode="lin" valueType="num">
                                      <p:cBhvr additive="base">
                                        <p:cTn id="39" dur="1000" fill="hold"/>
                                        <p:tgtEl>
                                          <p:spTgt spid="21"/>
                                        </p:tgtEl>
                                        <p:attrNameLst>
                                          <p:attrName>ppt_y</p:attrName>
                                        </p:attrNameLst>
                                      </p:cBhvr>
                                      <p:tavLst>
                                        <p:tav tm="0">
                                          <p:val>
                                            <p:strVal val="1+#ppt_h/2"/>
                                          </p:val>
                                        </p:tav>
                                        <p:tav tm="100000">
                                          <p:val>
                                            <p:strVal val="#ppt_y"/>
                                          </p:val>
                                        </p:tav>
                                      </p:tavLst>
                                    </p:anim>
                                  </p:childTnLst>
                                </p:cTn>
                              </p:par>
                            </p:childTnLst>
                          </p:cTn>
                        </p:par>
                        <p:par>
                          <p:cTn id="40" fill="hold">
                            <p:stCondLst>
                              <p:cond delay="1000"/>
                            </p:stCondLst>
                            <p:childTnLst>
                              <p:par>
                                <p:cTn id="41" presetID="10" presetClass="entr" presetSubtype="0"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1000"/>
                                        <p:tgtEl>
                                          <p:spTgt spid="5"/>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additive="base">
                                        <p:cTn id="48" dur="1000" fill="hold"/>
                                        <p:tgtEl>
                                          <p:spTgt spid="20"/>
                                        </p:tgtEl>
                                        <p:attrNameLst>
                                          <p:attrName>ppt_x</p:attrName>
                                        </p:attrNameLst>
                                      </p:cBhvr>
                                      <p:tavLst>
                                        <p:tav tm="0">
                                          <p:val>
                                            <p:strVal val="#ppt_x"/>
                                          </p:val>
                                        </p:tav>
                                        <p:tav tm="100000">
                                          <p:val>
                                            <p:strVal val="#ppt_x"/>
                                          </p:val>
                                        </p:tav>
                                      </p:tavLst>
                                    </p:anim>
                                    <p:anim calcmode="lin" valueType="num">
                                      <p:cBhvr additive="base">
                                        <p:cTn id="49" dur="1000" fill="hold"/>
                                        <p:tgtEl>
                                          <p:spTgt spid="20"/>
                                        </p:tgtEl>
                                        <p:attrNameLst>
                                          <p:attrName>ppt_y</p:attrName>
                                        </p:attrNameLst>
                                      </p:cBhvr>
                                      <p:tavLst>
                                        <p:tav tm="0">
                                          <p:val>
                                            <p:strVal val="1+#ppt_h/2"/>
                                          </p:val>
                                        </p:tav>
                                        <p:tav tm="100000">
                                          <p:val>
                                            <p:strVal val="#ppt_y"/>
                                          </p:val>
                                        </p:tav>
                                      </p:tavLst>
                                    </p:anim>
                                  </p:childTnLst>
                                </p:cTn>
                              </p:par>
                            </p:childTnLst>
                          </p:cTn>
                        </p:par>
                        <p:par>
                          <p:cTn id="50" fill="hold">
                            <p:stCondLst>
                              <p:cond delay="1000"/>
                            </p:stCondLst>
                            <p:childTnLst>
                              <p:par>
                                <p:cTn id="51" presetID="10" presetClass="entr" presetSubtype="0" fill="hold" nodeType="after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fade">
                                      <p:cBhvr>
                                        <p:cTn id="53" dur="1000"/>
                                        <p:tgtEl>
                                          <p:spTgt spid="23"/>
                                        </p:tgtEl>
                                      </p:cBhvr>
                                    </p:animEffect>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nodeType="clickEffect">
                                  <p:stCondLst>
                                    <p:cond delay="0"/>
                                  </p:stCondLst>
                                  <p:childTnLst>
                                    <p:set>
                                      <p:cBhvr>
                                        <p:cTn id="57" dur="1" fill="hold">
                                          <p:stCondLst>
                                            <p:cond delay="0"/>
                                          </p:stCondLst>
                                        </p:cTn>
                                        <p:tgtEl>
                                          <p:spTgt spid="19"/>
                                        </p:tgtEl>
                                        <p:attrNameLst>
                                          <p:attrName>style.visibility</p:attrName>
                                        </p:attrNameLst>
                                      </p:cBhvr>
                                      <p:to>
                                        <p:strVal val="visible"/>
                                      </p:to>
                                    </p:set>
                                    <p:anim calcmode="lin" valueType="num">
                                      <p:cBhvr additive="base">
                                        <p:cTn id="58" dur="1000" fill="hold"/>
                                        <p:tgtEl>
                                          <p:spTgt spid="19"/>
                                        </p:tgtEl>
                                        <p:attrNameLst>
                                          <p:attrName>ppt_x</p:attrName>
                                        </p:attrNameLst>
                                      </p:cBhvr>
                                      <p:tavLst>
                                        <p:tav tm="0">
                                          <p:val>
                                            <p:strVal val="#ppt_x"/>
                                          </p:val>
                                        </p:tav>
                                        <p:tav tm="100000">
                                          <p:val>
                                            <p:strVal val="#ppt_x"/>
                                          </p:val>
                                        </p:tav>
                                      </p:tavLst>
                                    </p:anim>
                                    <p:anim calcmode="lin" valueType="num">
                                      <p:cBhvr additive="base">
                                        <p:cTn id="59" dur="1000" fill="hold"/>
                                        <p:tgtEl>
                                          <p:spTgt spid="19"/>
                                        </p:tgtEl>
                                        <p:attrNameLst>
                                          <p:attrName>ppt_y</p:attrName>
                                        </p:attrNameLst>
                                      </p:cBhvr>
                                      <p:tavLst>
                                        <p:tav tm="0">
                                          <p:val>
                                            <p:strVal val="1+#ppt_h/2"/>
                                          </p:val>
                                        </p:tav>
                                        <p:tav tm="100000">
                                          <p:val>
                                            <p:strVal val="#ppt_y"/>
                                          </p:val>
                                        </p:tav>
                                      </p:tavLst>
                                    </p:anim>
                                  </p:childTnLst>
                                </p:cTn>
                              </p:par>
                            </p:childTnLst>
                          </p:cTn>
                        </p:par>
                        <p:par>
                          <p:cTn id="60" fill="hold">
                            <p:stCondLst>
                              <p:cond delay="1000"/>
                            </p:stCondLst>
                            <p:childTnLst>
                              <p:par>
                                <p:cTn id="61" presetID="10" presetClass="entr" presetSubtype="0" fill="hold" nodeType="afterEffect">
                                  <p:stCondLst>
                                    <p:cond delay="0"/>
                                  </p:stCondLst>
                                  <p:childTnLst>
                                    <p:set>
                                      <p:cBhvr>
                                        <p:cTn id="62" dur="1" fill="hold">
                                          <p:stCondLst>
                                            <p:cond delay="0"/>
                                          </p:stCondLst>
                                        </p:cTn>
                                        <p:tgtEl>
                                          <p:spTgt spid="4"/>
                                        </p:tgtEl>
                                        <p:attrNameLst>
                                          <p:attrName>style.visibility</p:attrName>
                                        </p:attrNameLst>
                                      </p:cBhvr>
                                      <p:to>
                                        <p:strVal val="visible"/>
                                      </p:to>
                                    </p:set>
                                    <p:animEffect transition="in" filter="fade">
                                      <p:cBhvr>
                                        <p:cTn id="63"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44528" t="-635" r="22398" b="635"/>
          <a:stretch/>
        </p:blipFill>
        <p:spPr/>
      </p:pic>
      <p:pic>
        <p:nvPicPr>
          <p:cNvPr id="9" name="Picture Placeholder 8"/>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4564" b="4564"/>
          <a:stretch>
            <a:fillRect/>
          </a:stretch>
        </p:blipFill>
        <p:spPr/>
      </p:pic>
      <p:pic>
        <p:nvPicPr>
          <p:cNvPr id="6" name="Picture Placeholder 5"/>
          <p:cNvPicPr>
            <a:picLocks noGrp="1" noChangeAspect="1"/>
          </p:cNvPicPr>
          <p:nvPr>
            <p:ph type="pic" sz="quarter" idx="12"/>
          </p:nvPr>
        </p:nvPicPr>
        <p:blipFill rotWithShape="1">
          <a:blip r:embed="rId4">
            <a:extLst>
              <a:ext uri="{28A0092B-C50C-407E-A947-70E740481C1C}">
                <a14:useLocalDpi xmlns:a14="http://schemas.microsoft.com/office/drawing/2010/main" val="0"/>
              </a:ext>
            </a:extLst>
          </a:blip>
          <a:srcRect l="14087" r="34390"/>
          <a:stretch/>
        </p:blipFill>
        <p:spPr>
          <a:xfrm>
            <a:off x="8113485" y="0"/>
            <a:ext cx="4083789" cy="6857999"/>
          </a:xfrm>
        </p:spPr>
      </p:pic>
      <p:sp>
        <p:nvSpPr>
          <p:cNvPr id="51" name="Rectangle 50"/>
          <p:cNvSpPr/>
          <p:nvPr/>
        </p:nvSpPr>
        <p:spPr>
          <a:xfrm>
            <a:off x="-1631" y="0"/>
            <a:ext cx="4073769" cy="6858000"/>
          </a:xfrm>
          <a:prstGeom prst="rect">
            <a:avLst/>
          </a:prstGeom>
          <a:solidFill>
            <a:srgbClr val="2B315E">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Rectangle 71"/>
          <p:cNvSpPr/>
          <p:nvPr/>
        </p:nvSpPr>
        <p:spPr>
          <a:xfrm>
            <a:off x="4094369" y="-1"/>
            <a:ext cx="4044463" cy="6858000"/>
          </a:xfrm>
          <a:prstGeom prst="rect">
            <a:avLst/>
          </a:pr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8123505" y="-15641"/>
            <a:ext cx="4073769" cy="6858000"/>
          </a:xfrm>
          <a:prstGeom prst="rect">
            <a:avLst/>
          </a:prstGeom>
          <a:solidFill>
            <a:srgbClr val="2B315E">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fa-IR" dirty="0">
              <a:solidFill>
                <a:schemeClr val="bg1"/>
              </a:solidFill>
              <a:latin typeface="Source Sans Pro Light" panose="020B0403030403020204" pitchFamily="34" charset="0"/>
              <a:ea typeface="Montserrat Hairline" charset="0"/>
              <a:cs typeface="B Homa" panose="00000400000000000000" pitchFamily="2" charset="-78"/>
            </a:endParaRPr>
          </a:p>
        </p:txBody>
      </p:sp>
      <p:sp>
        <p:nvSpPr>
          <p:cNvPr id="26" name="Subtitle 2"/>
          <p:cNvSpPr txBox="1">
            <a:spLocks/>
          </p:cNvSpPr>
          <p:nvPr/>
        </p:nvSpPr>
        <p:spPr>
          <a:xfrm>
            <a:off x="8606972" y="1023302"/>
            <a:ext cx="2588811" cy="938700"/>
          </a:xfrm>
          <a:prstGeom prst="rect">
            <a:avLst/>
          </a:prstGeom>
        </p:spPr>
        <p:txBody>
          <a:bodyPr vert="horz" wrap="square" lIns="91423" tIns="45711" rIns="91423" bIns="45711"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rtl="1">
              <a:lnSpc>
                <a:spcPct val="150000"/>
              </a:lnSpc>
              <a:spcBef>
                <a:spcPts val="0"/>
              </a:spcBef>
            </a:pPr>
            <a:r>
              <a:rPr lang="fa-IR" sz="4000" b="1" dirty="0">
                <a:solidFill>
                  <a:schemeClr val="bg1"/>
                </a:solidFill>
                <a:latin typeface="A Rezvan-fat" panose="01000500000000020002" pitchFamily="2" charset="-78"/>
                <a:ea typeface="+mn-ea"/>
                <a:cs typeface="A Rezvan-fat" panose="01000500000000020002" pitchFamily="2" charset="-78"/>
              </a:rPr>
              <a:t>ایمنی و امنیت</a:t>
            </a:r>
            <a:endParaRPr lang="en-US" sz="4000" b="1" dirty="0">
              <a:solidFill>
                <a:schemeClr val="bg1"/>
              </a:solidFill>
              <a:latin typeface="A Rezvan-fat" panose="01000500000000020002" pitchFamily="2" charset="-78"/>
              <a:ea typeface="+mn-ea"/>
              <a:cs typeface="A Rezvan-fat" panose="01000500000000020002" pitchFamily="2" charset="-78"/>
            </a:endParaRPr>
          </a:p>
        </p:txBody>
      </p:sp>
      <p:sp>
        <p:nvSpPr>
          <p:cNvPr id="27" name="Subtitle 2"/>
          <p:cNvSpPr txBox="1">
            <a:spLocks/>
          </p:cNvSpPr>
          <p:nvPr/>
        </p:nvSpPr>
        <p:spPr>
          <a:xfrm>
            <a:off x="4799367" y="1023302"/>
            <a:ext cx="2588811" cy="938700"/>
          </a:xfrm>
          <a:prstGeom prst="rect">
            <a:avLst/>
          </a:prstGeom>
        </p:spPr>
        <p:txBody>
          <a:bodyPr vert="horz" wrap="square" lIns="91423" tIns="45711" rIns="91423" bIns="45711"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rtl="1">
              <a:lnSpc>
                <a:spcPct val="150000"/>
              </a:lnSpc>
              <a:spcBef>
                <a:spcPts val="0"/>
              </a:spcBef>
            </a:pPr>
            <a:r>
              <a:rPr lang="fa-IR" sz="4000" b="1" dirty="0" smtClean="0">
                <a:solidFill>
                  <a:schemeClr val="bg1"/>
                </a:solidFill>
                <a:latin typeface="A Rezvan-fat" panose="01000500000000020002" pitchFamily="2" charset="-78"/>
                <a:ea typeface="+mn-ea"/>
                <a:cs typeface="A Rezvan-fat" panose="01000500000000020002" pitchFamily="2" charset="-78"/>
              </a:rPr>
              <a:t>تاثیرات محیطی</a:t>
            </a:r>
            <a:endParaRPr lang="en-US" sz="4000" b="1" dirty="0">
              <a:solidFill>
                <a:schemeClr val="bg1"/>
              </a:solidFill>
              <a:latin typeface="A Rezvan-fat" panose="01000500000000020002" pitchFamily="2" charset="-78"/>
              <a:ea typeface="+mn-ea"/>
              <a:cs typeface="A Rezvan-fat" panose="01000500000000020002" pitchFamily="2" charset="-78"/>
            </a:endParaRPr>
          </a:p>
        </p:txBody>
      </p:sp>
      <p:sp>
        <p:nvSpPr>
          <p:cNvPr id="30" name="Subtitle 2"/>
          <p:cNvSpPr txBox="1">
            <a:spLocks/>
          </p:cNvSpPr>
          <p:nvPr/>
        </p:nvSpPr>
        <p:spPr>
          <a:xfrm>
            <a:off x="672190" y="1023302"/>
            <a:ext cx="2588811" cy="938700"/>
          </a:xfrm>
          <a:prstGeom prst="rect">
            <a:avLst/>
          </a:prstGeom>
        </p:spPr>
        <p:txBody>
          <a:bodyPr vert="horz" wrap="square" lIns="91423" tIns="45711" rIns="91423" bIns="45711"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rtl="1">
              <a:lnSpc>
                <a:spcPct val="150000"/>
              </a:lnSpc>
              <a:spcBef>
                <a:spcPts val="0"/>
              </a:spcBef>
            </a:pPr>
            <a:r>
              <a:rPr lang="fa-IR" sz="4000" b="1" dirty="0" smtClean="0">
                <a:solidFill>
                  <a:schemeClr val="bg1"/>
                </a:solidFill>
                <a:latin typeface="A Rezvan-fat" panose="01000500000000020002" pitchFamily="2" charset="-78"/>
                <a:ea typeface="+mn-ea"/>
                <a:cs typeface="A Rezvan-fat" panose="01000500000000020002" pitchFamily="2" charset="-78"/>
              </a:rPr>
              <a:t>کاربری زمین</a:t>
            </a:r>
            <a:endParaRPr lang="en-US" sz="4000" b="1" dirty="0">
              <a:solidFill>
                <a:schemeClr val="bg1"/>
              </a:solidFill>
              <a:latin typeface="A Rezvan-fat" panose="01000500000000020002" pitchFamily="2" charset="-78"/>
              <a:ea typeface="+mn-ea"/>
              <a:cs typeface="A Rezvan-fat" panose="01000500000000020002" pitchFamily="2" charset="-78"/>
            </a:endParaRPr>
          </a:p>
        </p:txBody>
      </p:sp>
      <p:sp>
        <p:nvSpPr>
          <p:cNvPr id="5" name="TextBox 4"/>
          <p:cNvSpPr txBox="1"/>
          <p:nvPr/>
        </p:nvSpPr>
        <p:spPr>
          <a:xfrm>
            <a:off x="8166661" y="2631361"/>
            <a:ext cx="3565891" cy="707886"/>
          </a:xfrm>
          <a:prstGeom prst="rect">
            <a:avLst/>
          </a:prstGeom>
          <a:noFill/>
        </p:spPr>
        <p:txBody>
          <a:bodyPr wrap="square" rtlCol="0">
            <a:spAutoFit/>
          </a:bodyPr>
          <a:lstStyle/>
          <a:p>
            <a:pPr algn="r" rtl="1"/>
            <a:r>
              <a:rPr lang="fa-IR" sz="2000" dirty="0">
                <a:solidFill>
                  <a:schemeClr val="bg1"/>
                </a:solidFill>
                <a:latin typeface="Source Sans Pro Light" panose="020B0403030403020204" pitchFamily="34" charset="0"/>
                <a:ea typeface="Montserrat Hairline" charset="0"/>
                <a:cs typeface="B Homa" panose="00000400000000000000" pitchFamily="2" charset="-78"/>
              </a:rPr>
              <a:t>حساسیت انتقال، مدیریت و نگهداری مواد </a:t>
            </a:r>
            <a:r>
              <a:rPr lang="fa-IR" sz="2000" dirty="0" smtClean="0">
                <a:solidFill>
                  <a:schemeClr val="bg1"/>
                </a:solidFill>
                <a:latin typeface="Source Sans Pro Light" panose="020B0403030403020204" pitchFamily="34" charset="0"/>
                <a:ea typeface="Montserrat Hairline" charset="0"/>
                <a:cs typeface="B Homa" panose="00000400000000000000" pitchFamily="2" charset="-78"/>
              </a:rPr>
              <a:t>خطرناک</a:t>
            </a:r>
            <a:endParaRPr lang="fa-IR" sz="2000" dirty="0">
              <a:solidFill>
                <a:schemeClr val="bg1"/>
              </a:solidFill>
              <a:latin typeface="Source Sans Pro Light" panose="020B0403030403020204" pitchFamily="34" charset="0"/>
              <a:ea typeface="Montserrat Hairline" charset="0"/>
              <a:cs typeface="B Homa" panose="00000400000000000000" pitchFamily="2" charset="-78"/>
            </a:endParaRPr>
          </a:p>
        </p:txBody>
      </p:sp>
      <p:sp>
        <p:nvSpPr>
          <p:cNvPr id="31" name="TextBox 30"/>
          <p:cNvSpPr txBox="1"/>
          <p:nvPr/>
        </p:nvSpPr>
        <p:spPr>
          <a:xfrm>
            <a:off x="8469472" y="3775184"/>
            <a:ext cx="3294743" cy="1323439"/>
          </a:xfrm>
          <a:prstGeom prst="rect">
            <a:avLst/>
          </a:prstGeom>
          <a:noFill/>
        </p:spPr>
        <p:txBody>
          <a:bodyPr wrap="square" rtlCol="0">
            <a:spAutoFit/>
          </a:bodyPr>
          <a:lstStyle/>
          <a:p>
            <a:pPr algn="just" rtl="1"/>
            <a:r>
              <a:rPr lang="fa-IR" sz="2000" dirty="0">
                <a:solidFill>
                  <a:schemeClr val="bg1"/>
                </a:solidFill>
                <a:latin typeface="Source Sans Pro Light" panose="020B0403030403020204" pitchFamily="34" charset="0"/>
                <a:ea typeface="Montserrat Hairline" charset="0"/>
                <a:cs typeface="B Homa" panose="00000400000000000000" pitchFamily="2" charset="-78"/>
              </a:rPr>
              <a:t>اندازه خودرو، سرعت، فاصله توقف، انسداد بینایی، و اثرات دیگر مربوطه بر عابران پیاده، دوچرخه سواران و رانندگان</a:t>
            </a:r>
          </a:p>
        </p:txBody>
      </p:sp>
      <p:sp>
        <p:nvSpPr>
          <p:cNvPr id="32" name="TextBox 31"/>
          <p:cNvSpPr txBox="1"/>
          <p:nvPr/>
        </p:nvSpPr>
        <p:spPr>
          <a:xfrm>
            <a:off x="8166661" y="5624368"/>
            <a:ext cx="3635828" cy="707886"/>
          </a:xfrm>
          <a:prstGeom prst="rect">
            <a:avLst/>
          </a:prstGeom>
          <a:noFill/>
        </p:spPr>
        <p:txBody>
          <a:bodyPr wrap="square" rtlCol="0">
            <a:spAutoFit/>
          </a:bodyPr>
          <a:lstStyle/>
          <a:p>
            <a:pPr algn="r" rtl="1"/>
            <a:r>
              <a:rPr lang="fa-IR" sz="2000" dirty="0">
                <a:solidFill>
                  <a:schemeClr val="bg1"/>
                </a:solidFill>
                <a:latin typeface="Source Sans Pro Light" panose="020B0403030403020204" pitchFamily="34" charset="0"/>
                <a:ea typeface="Montserrat Hairline" charset="0"/>
                <a:cs typeface="B Homa" panose="00000400000000000000" pitchFamily="2" charset="-78"/>
              </a:rPr>
              <a:t>نگرانی های ایمنی در جاده ها با حجم کامیون های سنگین</a:t>
            </a:r>
          </a:p>
        </p:txBody>
      </p:sp>
      <p:sp>
        <p:nvSpPr>
          <p:cNvPr id="33" name="TextBox 32"/>
          <p:cNvSpPr txBox="1"/>
          <p:nvPr/>
        </p:nvSpPr>
        <p:spPr>
          <a:xfrm>
            <a:off x="4107786" y="2696871"/>
            <a:ext cx="3565891" cy="707886"/>
          </a:xfrm>
          <a:prstGeom prst="rect">
            <a:avLst/>
          </a:prstGeom>
          <a:noFill/>
        </p:spPr>
        <p:txBody>
          <a:bodyPr wrap="square" rtlCol="0">
            <a:spAutoFit/>
          </a:bodyPr>
          <a:lstStyle/>
          <a:p>
            <a:pPr algn="r" rtl="1"/>
            <a:r>
              <a:rPr lang="fa-IR" sz="2000" dirty="0">
                <a:solidFill>
                  <a:schemeClr val="bg1"/>
                </a:solidFill>
                <a:latin typeface="Source Sans Pro Light" panose="020B0403030403020204" pitchFamily="34" charset="0"/>
                <a:ea typeface="Montserrat Hairline" charset="0"/>
                <a:cs typeface="B Homa" panose="00000400000000000000" pitchFamily="2" charset="-78"/>
              </a:rPr>
              <a:t>آب های آلوده ناشی از نشت کشتی های حمل مواد خظرناک</a:t>
            </a:r>
          </a:p>
        </p:txBody>
      </p:sp>
      <p:sp>
        <p:nvSpPr>
          <p:cNvPr id="34" name="TextBox 33"/>
          <p:cNvSpPr txBox="1"/>
          <p:nvPr/>
        </p:nvSpPr>
        <p:spPr>
          <a:xfrm>
            <a:off x="4107786" y="4193253"/>
            <a:ext cx="3565891" cy="461665"/>
          </a:xfrm>
          <a:prstGeom prst="rect">
            <a:avLst/>
          </a:prstGeom>
          <a:noFill/>
        </p:spPr>
        <p:txBody>
          <a:bodyPr wrap="square" rtlCol="0">
            <a:spAutoFit/>
          </a:bodyPr>
          <a:lstStyle/>
          <a:p>
            <a:pPr algn="r" rtl="1"/>
            <a:r>
              <a:rPr lang="fa-IR" sz="2400" dirty="0">
                <a:solidFill>
                  <a:schemeClr val="bg1"/>
                </a:solidFill>
                <a:latin typeface="Source Sans Pro Light" panose="020B0403030403020204" pitchFamily="34" charset="0"/>
                <a:ea typeface="Montserrat Hairline" charset="0"/>
                <a:cs typeface="B Homa" panose="00000400000000000000" pitchFamily="2" charset="-78"/>
              </a:rPr>
              <a:t>آلودگی هوا</a:t>
            </a:r>
          </a:p>
        </p:txBody>
      </p:sp>
      <p:sp>
        <p:nvSpPr>
          <p:cNvPr id="35" name="TextBox 34"/>
          <p:cNvSpPr txBox="1"/>
          <p:nvPr/>
        </p:nvSpPr>
        <p:spPr>
          <a:xfrm>
            <a:off x="4211256" y="5624368"/>
            <a:ext cx="3565891" cy="707886"/>
          </a:xfrm>
          <a:prstGeom prst="rect">
            <a:avLst/>
          </a:prstGeom>
          <a:noFill/>
        </p:spPr>
        <p:txBody>
          <a:bodyPr wrap="square" rtlCol="0">
            <a:spAutoFit/>
          </a:bodyPr>
          <a:lstStyle/>
          <a:p>
            <a:pPr algn="r" rtl="1"/>
            <a:r>
              <a:rPr lang="fa-IR" sz="2000" dirty="0">
                <a:solidFill>
                  <a:schemeClr val="bg1"/>
                </a:solidFill>
                <a:latin typeface="Source Sans Pro Light" panose="020B0403030403020204" pitchFamily="34" charset="0"/>
                <a:ea typeface="Montserrat Hairline" charset="0"/>
                <a:cs typeface="B Homa" panose="00000400000000000000" pitchFamily="2" charset="-78"/>
              </a:rPr>
              <a:t>تاثیرات بر روی زیستگاه ها و گونه های کمیاب</a:t>
            </a:r>
          </a:p>
        </p:txBody>
      </p:sp>
      <p:sp>
        <p:nvSpPr>
          <p:cNvPr id="36" name="TextBox 35"/>
          <p:cNvSpPr txBox="1"/>
          <p:nvPr/>
        </p:nvSpPr>
        <p:spPr>
          <a:xfrm>
            <a:off x="14680" y="3404757"/>
            <a:ext cx="3565891" cy="707886"/>
          </a:xfrm>
          <a:prstGeom prst="rect">
            <a:avLst/>
          </a:prstGeom>
          <a:noFill/>
        </p:spPr>
        <p:txBody>
          <a:bodyPr wrap="square" rtlCol="0">
            <a:spAutoFit/>
          </a:bodyPr>
          <a:lstStyle/>
          <a:p>
            <a:pPr algn="r" rtl="1"/>
            <a:r>
              <a:rPr lang="fa-IR" sz="2000" dirty="0">
                <a:solidFill>
                  <a:schemeClr val="bg1"/>
                </a:solidFill>
                <a:latin typeface="Source Sans Pro Light" panose="020B0403030403020204" pitchFamily="34" charset="0"/>
                <a:ea typeface="Montserrat Hairline" charset="0"/>
                <a:cs typeface="B Homa" panose="00000400000000000000" pitchFamily="2" charset="-78"/>
              </a:rPr>
              <a:t>تغییرات کاربری زمین به جهت ایجاد زیرساخت های حمل و نقلی</a:t>
            </a:r>
          </a:p>
        </p:txBody>
      </p:sp>
      <p:sp>
        <p:nvSpPr>
          <p:cNvPr id="37" name="TextBox 36"/>
          <p:cNvSpPr txBox="1"/>
          <p:nvPr/>
        </p:nvSpPr>
        <p:spPr>
          <a:xfrm>
            <a:off x="81833" y="5285266"/>
            <a:ext cx="3565891" cy="400110"/>
          </a:xfrm>
          <a:prstGeom prst="rect">
            <a:avLst/>
          </a:prstGeom>
          <a:noFill/>
        </p:spPr>
        <p:txBody>
          <a:bodyPr wrap="square" rtlCol="0">
            <a:spAutoFit/>
          </a:bodyPr>
          <a:lstStyle/>
          <a:p>
            <a:pPr algn="r" rtl="1"/>
            <a:r>
              <a:rPr lang="fa-IR" sz="2000" dirty="0">
                <a:solidFill>
                  <a:schemeClr val="bg1"/>
                </a:solidFill>
                <a:latin typeface="Source Sans Pro Light" panose="020B0403030403020204" pitchFamily="34" charset="0"/>
                <a:ea typeface="Montserrat Hairline" charset="0"/>
                <a:cs typeface="B Homa" panose="00000400000000000000" pitchFamily="2" charset="-78"/>
              </a:rPr>
              <a:t>افزایش کامیون ها در معابر محلی</a:t>
            </a:r>
          </a:p>
        </p:txBody>
      </p:sp>
    </p:spTree>
    <p:extLst>
      <p:ext uri="{BB962C8B-B14F-4D97-AF65-F5344CB8AC3E}">
        <p14:creationId xmlns:p14="http://schemas.microsoft.com/office/powerpoint/2010/main" val="2849082944"/>
      </p:ext>
    </p:extLst>
  </p:cSld>
  <p:clrMapOvr>
    <a:masterClrMapping/>
  </p:clrMapOvr>
  <mc:AlternateContent xmlns:mc="http://schemas.openxmlformats.org/markup-compatibility/2006" xmlns:p14="http://schemas.microsoft.com/office/powerpoint/2010/main">
    <mc:Choice Requires="p14">
      <p:transition spd="med">
        <p14:pan dir="r"/>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6"/>
                                        </p:tgtEl>
                                        <p:attrNameLst>
                                          <p:attrName>style.visibility</p:attrName>
                                        </p:attrNameLst>
                                      </p:cBhvr>
                                      <p:to>
                                        <p:strVal val="visible"/>
                                      </p:to>
                                    </p:set>
                                    <p:anim calcmode="lin" valueType="num">
                                      <p:cBhvr additive="base">
                                        <p:cTn id="11" dur="500" fill="hold"/>
                                        <p:tgtEl>
                                          <p:spTgt spid="86"/>
                                        </p:tgtEl>
                                        <p:attrNameLst>
                                          <p:attrName>ppt_x</p:attrName>
                                        </p:attrNameLst>
                                      </p:cBhvr>
                                      <p:tavLst>
                                        <p:tav tm="0">
                                          <p:val>
                                            <p:strVal val="#ppt_x"/>
                                          </p:val>
                                        </p:tav>
                                        <p:tav tm="100000">
                                          <p:val>
                                            <p:strVal val="#ppt_x"/>
                                          </p:val>
                                        </p:tav>
                                      </p:tavLst>
                                    </p:anim>
                                    <p:anim calcmode="lin" valueType="num">
                                      <p:cBhvr additive="base">
                                        <p:cTn id="12" dur="500" fill="hold"/>
                                        <p:tgtEl>
                                          <p:spTgt spid="86"/>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1000"/>
                                        <p:tgtEl>
                                          <p:spTgt spid="26"/>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1"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down)">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wipe(down)">
                                      <p:cBhvr>
                                        <p:cTn id="26" dur="500"/>
                                        <p:tgtEl>
                                          <p:spTgt spid="31"/>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wipe(down)">
                                      <p:cBhvr>
                                        <p:cTn id="31" dur="500"/>
                                        <p:tgtEl>
                                          <p:spTgt spid="32"/>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72"/>
                                        </p:tgtEl>
                                        <p:attrNameLst>
                                          <p:attrName>style.visibility</p:attrName>
                                        </p:attrNameLst>
                                      </p:cBhvr>
                                      <p:to>
                                        <p:strVal val="visible"/>
                                      </p:to>
                                    </p:set>
                                    <p:anim calcmode="lin" valueType="num">
                                      <p:cBhvr additive="base">
                                        <p:cTn id="36" dur="500" fill="hold"/>
                                        <p:tgtEl>
                                          <p:spTgt spid="72"/>
                                        </p:tgtEl>
                                        <p:attrNameLst>
                                          <p:attrName>ppt_x</p:attrName>
                                        </p:attrNameLst>
                                      </p:cBhvr>
                                      <p:tavLst>
                                        <p:tav tm="0">
                                          <p:val>
                                            <p:strVal val="#ppt_x"/>
                                          </p:val>
                                        </p:tav>
                                        <p:tav tm="100000">
                                          <p:val>
                                            <p:strVal val="#ppt_x"/>
                                          </p:val>
                                        </p:tav>
                                      </p:tavLst>
                                    </p:anim>
                                    <p:anim calcmode="lin" valueType="num">
                                      <p:cBhvr additive="base">
                                        <p:cTn id="37" dur="500" fill="hold"/>
                                        <p:tgtEl>
                                          <p:spTgt spid="72"/>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fill="hold"/>
                                        <p:tgtEl>
                                          <p:spTgt spid="9"/>
                                        </p:tgtEl>
                                        <p:attrNameLst>
                                          <p:attrName>ppt_x</p:attrName>
                                        </p:attrNameLst>
                                      </p:cBhvr>
                                      <p:tavLst>
                                        <p:tav tm="0">
                                          <p:val>
                                            <p:strVal val="#ppt_x"/>
                                          </p:val>
                                        </p:tav>
                                        <p:tav tm="100000">
                                          <p:val>
                                            <p:strVal val="#ppt_x"/>
                                          </p:val>
                                        </p:tav>
                                      </p:tavLst>
                                    </p:anim>
                                    <p:anim calcmode="lin" valueType="num">
                                      <p:cBhvr additive="base">
                                        <p:cTn id="41" dur="500" fill="hold"/>
                                        <p:tgtEl>
                                          <p:spTgt spid="9"/>
                                        </p:tgtEl>
                                        <p:attrNameLst>
                                          <p:attrName>ppt_y</p:attrName>
                                        </p:attrNameLst>
                                      </p:cBhvr>
                                      <p:tavLst>
                                        <p:tav tm="0">
                                          <p:val>
                                            <p:strVal val="1+#ppt_h/2"/>
                                          </p:val>
                                        </p:tav>
                                        <p:tav tm="100000">
                                          <p:val>
                                            <p:strVal val="#ppt_y"/>
                                          </p:val>
                                        </p:tav>
                                      </p:tavLst>
                                    </p:anim>
                                  </p:childTnLst>
                                </p:cTn>
                              </p:par>
                            </p:childTnLst>
                          </p:cTn>
                        </p:par>
                        <p:par>
                          <p:cTn id="42" fill="hold">
                            <p:stCondLst>
                              <p:cond delay="500"/>
                            </p:stCondLst>
                            <p:childTnLst>
                              <p:par>
                                <p:cTn id="43" presetID="10" presetClass="entr" presetSubtype="0"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1000"/>
                                        <p:tgtEl>
                                          <p:spTgt spid="27"/>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grpId="0" nodeType="clickEffect">
                                  <p:stCondLst>
                                    <p:cond delay="0"/>
                                  </p:stCondLst>
                                  <p:childTnLst>
                                    <p:set>
                                      <p:cBhvr>
                                        <p:cTn id="49" dur="1" fill="hold">
                                          <p:stCondLst>
                                            <p:cond delay="0"/>
                                          </p:stCondLst>
                                        </p:cTn>
                                        <p:tgtEl>
                                          <p:spTgt spid="33"/>
                                        </p:tgtEl>
                                        <p:attrNameLst>
                                          <p:attrName>style.visibility</p:attrName>
                                        </p:attrNameLst>
                                      </p:cBhvr>
                                      <p:to>
                                        <p:strVal val="visible"/>
                                      </p:to>
                                    </p:set>
                                    <p:animEffect transition="in" filter="wipe(down)">
                                      <p:cBhvr>
                                        <p:cTn id="50" dur="500"/>
                                        <p:tgtEl>
                                          <p:spTgt spid="33"/>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grpId="0" nodeType="clickEffect">
                                  <p:stCondLst>
                                    <p:cond delay="0"/>
                                  </p:stCondLst>
                                  <p:childTnLst>
                                    <p:set>
                                      <p:cBhvr>
                                        <p:cTn id="54" dur="1" fill="hold">
                                          <p:stCondLst>
                                            <p:cond delay="0"/>
                                          </p:stCondLst>
                                        </p:cTn>
                                        <p:tgtEl>
                                          <p:spTgt spid="34"/>
                                        </p:tgtEl>
                                        <p:attrNameLst>
                                          <p:attrName>style.visibility</p:attrName>
                                        </p:attrNameLst>
                                      </p:cBhvr>
                                      <p:to>
                                        <p:strVal val="visible"/>
                                      </p:to>
                                    </p:set>
                                    <p:animEffect transition="in" filter="wipe(down)">
                                      <p:cBhvr>
                                        <p:cTn id="55" dur="500"/>
                                        <p:tgtEl>
                                          <p:spTgt spid="34"/>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4" fill="hold" grpId="0" nodeType="clickEffect">
                                  <p:stCondLst>
                                    <p:cond delay="0"/>
                                  </p:stCondLst>
                                  <p:childTnLst>
                                    <p:set>
                                      <p:cBhvr>
                                        <p:cTn id="59" dur="1" fill="hold">
                                          <p:stCondLst>
                                            <p:cond delay="0"/>
                                          </p:stCondLst>
                                        </p:cTn>
                                        <p:tgtEl>
                                          <p:spTgt spid="35"/>
                                        </p:tgtEl>
                                        <p:attrNameLst>
                                          <p:attrName>style.visibility</p:attrName>
                                        </p:attrNameLst>
                                      </p:cBhvr>
                                      <p:to>
                                        <p:strVal val="visible"/>
                                      </p:to>
                                    </p:set>
                                    <p:animEffect transition="in" filter="wipe(down)">
                                      <p:cBhvr>
                                        <p:cTn id="60" dur="500"/>
                                        <p:tgtEl>
                                          <p:spTgt spid="35"/>
                                        </p:tgtEl>
                                      </p:cBhvr>
                                    </p:animEffect>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51"/>
                                        </p:tgtEl>
                                        <p:attrNameLst>
                                          <p:attrName>style.visibility</p:attrName>
                                        </p:attrNameLst>
                                      </p:cBhvr>
                                      <p:to>
                                        <p:strVal val="visible"/>
                                      </p:to>
                                    </p:set>
                                    <p:anim calcmode="lin" valueType="num">
                                      <p:cBhvr additive="base">
                                        <p:cTn id="65" dur="500" fill="hold"/>
                                        <p:tgtEl>
                                          <p:spTgt spid="51"/>
                                        </p:tgtEl>
                                        <p:attrNameLst>
                                          <p:attrName>ppt_x</p:attrName>
                                        </p:attrNameLst>
                                      </p:cBhvr>
                                      <p:tavLst>
                                        <p:tav tm="0">
                                          <p:val>
                                            <p:strVal val="#ppt_x"/>
                                          </p:val>
                                        </p:tav>
                                        <p:tav tm="100000">
                                          <p:val>
                                            <p:strVal val="#ppt_x"/>
                                          </p:val>
                                        </p:tav>
                                      </p:tavLst>
                                    </p:anim>
                                    <p:anim calcmode="lin" valueType="num">
                                      <p:cBhvr additive="base">
                                        <p:cTn id="66" dur="500" fill="hold"/>
                                        <p:tgtEl>
                                          <p:spTgt spid="51"/>
                                        </p:tgtEl>
                                        <p:attrNameLst>
                                          <p:attrName>ppt_y</p:attrName>
                                        </p:attrNameLst>
                                      </p:cBhvr>
                                      <p:tavLst>
                                        <p:tav tm="0">
                                          <p:val>
                                            <p:strVal val="1+#ppt_h/2"/>
                                          </p:val>
                                        </p:tav>
                                        <p:tav tm="100000">
                                          <p:val>
                                            <p:strVal val="#ppt_y"/>
                                          </p:val>
                                        </p:tav>
                                      </p:tavLst>
                                    </p:anim>
                                  </p:childTnLst>
                                </p:cTn>
                              </p:par>
                              <p:par>
                                <p:cTn id="67" presetID="2" presetClass="entr" presetSubtype="4" fill="hold" nodeType="withEffect">
                                  <p:stCondLst>
                                    <p:cond delay="0"/>
                                  </p:stCondLst>
                                  <p:childTnLst>
                                    <p:set>
                                      <p:cBhvr>
                                        <p:cTn id="68" dur="1" fill="hold">
                                          <p:stCondLst>
                                            <p:cond delay="0"/>
                                          </p:stCondLst>
                                        </p:cTn>
                                        <p:tgtEl>
                                          <p:spTgt spid="10"/>
                                        </p:tgtEl>
                                        <p:attrNameLst>
                                          <p:attrName>style.visibility</p:attrName>
                                        </p:attrNameLst>
                                      </p:cBhvr>
                                      <p:to>
                                        <p:strVal val="visible"/>
                                      </p:to>
                                    </p:set>
                                    <p:anim calcmode="lin" valueType="num">
                                      <p:cBhvr additive="base">
                                        <p:cTn id="69" dur="500" fill="hold"/>
                                        <p:tgtEl>
                                          <p:spTgt spid="10"/>
                                        </p:tgtEl>
                                        <p:attrNameLst>
                                          <p:attrName>ppt_x</p:attrName>
                                        </p:attrNameLst>
                                      </p:cBhvr>
                                      <p:tavLst>
                                        <p:tav tm="0">
                                          <p:val>
                                            <p:strVal val="#ppt_x"/>
                                          </p:val>
                                        </p:tav>
                                        <p:tav tm="100000">
                                          <p:val>
                                            <p:strVal val="#ppt_x"/>
                                          </p:val>
                                        </p:tav>
                                      </p:tavLst>
                                    </p:anim>
                                    <p:anim calcmode="lin" valueType="num">
                                      <p:cBhvr additive="base">
                                        <p:cTn id="70" dur="500" fill="hold"/>
                                        <p:tgtEl>
                                          <p:spTgt spid="10"/>
                                        </p:tgtEl>
                                        <p:attrNameLst>
                                          <p:attrName>ppt_y</p:attrName>
                                        </p:attrNameLst>
                                      </p:cBhvr>
                                      <p:tavLst>
                                        <p:tav tm="0">
                                          <p:val>
                                            <p:strVal val="1+#ppt_h/2"/>
                                          </p:val>
                                        </p:tav>
                                        <p:tav tm="100000">
                                          <p:val>
                                            <p:strVal val="#ppt_y"/>
                                          </p:val>
                                        </p:tav>
                                      </p:tavLst>
                                    </p:anim>
                                  </p:childTnLst>
                                </p:cTn>
                              </p:par>
                            </p:childTnLst>
                          </p:cTn>
                        </p:par>
                        <p:par>
                          <p:cTn id="71" fill="hold">
                            <p:stCondLst>
                              <p:cond delay="500"/>
                            </p:stCondLst>
                            <p:childTnLst>
                              <p:par>
                                <p:cTn id="72" presetID="2" presetClass="entr" presetSubtype="4" fill="hold" grpId="0" nodeType="afterEffect">
                                  <p:stCondLst>
                                    <p:cond delay="0"/>
                                  </p:stCondLst>
                                  <p:childTnLst>
                                    <p:set>
                                      <p:cBhvr>
                                        <p:cTn id="73" dur="1" fill="hold">
                                          <p:stCondLst>
                                            <p:cond delay="0"/>
                                          </p:stCondLst>
                                        </p:cTn>
                                        <p:tgtEl>
                                          <p:spTgt spid="30"/>
                                        </p:tgtEl>
                                        <p:attrNameLst>
                                          <p:attrName>style.visibility</p:attrName>
                                        </p:attrNameLst>
                                      </p:cBhvr>
                                      <p:to>
                                        <p:strVal val="visible"/>
                                      </p:to>
                                    </p:set>
                                    <p:anim calcmode="lin" valueType="num">
                                      <p:cBhvr additive="base">
                                        <p:cTn id="74" dur="1000" fill="hold"/>
                                        <p:tgtEl>
                                          <p:spTgt spid="30"/>
                                        </p:tgtEl>
                                        <p:attrNameLst>
                                          <p:attrName>ppt_x</p:attrName>
                                        </p:attrNameLst>
                                      </p:cBhvr>
                                      <p:tavLst>
                                        <p:tav tm="0">
                                          <p:val>
                                            <p:strVal val="#ppt_x"/>
                                          </p:val>
                                        </p:tav>
                                        <p:tav tm="100000">
                                          <p:val>
                                            <p:strVal val="#ppt_x"/>
                                          </p:val>
                                        </p:tav>
                                      </p:tavLst>
                                    </p:anim>
                                    <p:anim calcmode="lin" valueType="num">
                                      <p:cBhvr additive="base">
                                        <p:cTn id="75" dur="10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2" presetClass="entr" presetSubtype="4" fill="hold" grpId="0" nodeType="clickEffect">
                                  <p:stCondLst>
                                    <p:cond delay="0"/>
                                  </p:stCondLst>
                                  <p:childTnLst>
                                    <p:set>
                                      <p:cBhvr>
                                        <p:cTn id="79" dur="1" fill="hold">
                                          <p:stCondLst>
                                            <p:cond delay="0"/>
                                          </p:stCondLst>
                                        </p:cTn>
                                        <p:tgtEl>
                                          <p:spTgt spid="36"/>
                                        </p:tgtEl>
                                        <p:attrNameLst>
                                          <p:attrName>style.visibility</p:attrName>
                                        </p:attrNameLst>
                                      </p:cBhvr>
                                      <p:to>
                                        <p:strVal val="visible"/>
                                      </p:to>
                                    </p:set>
                                    <p:animEffect transition="in" filter="wipe(down)">
                                      <p:cBhvr>
                                        <p:cTn id="80" dur="500"/>
                                        <p:tgtEl>
                                          <p:spTgt spid="36"/>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4" fill="hold" grpId="0" nodeType="clickEffect">
                                  <p:stCondLst>
                                    <p:cond delay="0"/>
                                  </p:stCondLst>
                                  <p:childTnLst>
                                    <p:set>
                                      <p:cBhvr>
                                        <p:cTn id="84" dur="1" fill="hold">
                                          <p:stCondLst>
                                            <p:cond delay="0"/>
                                          </p:stCondLst>
                                        </p:cTn>
                                        <p:tgtEl>
                                          <p:spTgt spid="37"/>
                                        </p:tgtEl>
                                        <p:attrNameLst>
                                          <p:attrName>style.visibility</p:attrName>
                                        </p:attrNameLst>
                                      </p:cBhvr>
                                      <p:to>
                                        <p:strVal val="visible"/>
                                      </p:to>
                                    </p:set>
                                    <p:animEffect transition="in" filter="wipe(down)">
                                      <p:cBhvr>
                                        <p:cTn id="8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72" grpId="0" animBg="1"/>
      <p:bldP spid="86" grpId="0" animBg="1"/>
      <p:bldP spid="26" grpId="0"/>
      <p:bldP spid="27" grpId="0"/>
      <p:bldP spid="30" grpId="0"/>
      <p:bldP spid="5" grpId="1"/>
      <p:bldP spid="31" grpId="0"/>
      <p:bldP spid="32" grpId="0"/>
      <p:bldP spid="33" grpId="0"/>
      <p:bldP spid="34" grpId="0"/>
      <p:bldP spid="35" grpId="0"/>
      <p:bldP spid="36" grpId="0"/>
      <p:bldP spid="3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hape 536"/>
          <p:cNvSpPr/>
          <p:nvPr/>
        </p:nvSpPr>
        <p:spPr>
          <a:xfrm>
            <a:off x="6101531" y="0"/>
            <a:ext cx="6096000" cy="6858000"/>
          </a:xfrm>
          <a:prstGeom prst="rect">
            <a:avLst/>
          </a:prstGeom>
          <a:solidFill>
            <a:schemeClr val="accent1"/>
          </a:solidFill>
          <a:ln w="12700">
            <a:miter lim="400000"/>
          </a:ln>
        </p:spPr>
        <p:txBody>
          <a:bodyPr lIns="45719" rIns="45719" anchor="ctr"/>
          <a:lstStyle/>
          <a:p>
            <a:pPr algn="ctr">
              <a:defRPr>
                <a:solidFill>
                  <a:srgbClr val="FFFFFF"/>
                </a:solidFill>
              </a:defRPr>
            </a:pPr>
            <a:endParaRPr/>
          </a:p>
        </p:txBody>
      </p:sp>
      <p:sp>
        <p:nvSpPr>
          <p:cNvPr id="16" name="TextBox 15"/>
          <p:cNvSpPr txBox="1"/>
          <p:nvPr/>
        </p:nvSpPr>
        <p:spPr>
          <a:xfrm>
            <a:off x="704468" y="446027"/>
            <a:ext cx="4219003" cy="977319"/>
          </a:xfrm>
          <a:prstGeom prst="rect">
            <a:avLst/>
          </a:prstGeom>
          <a:noFill/>
        </p:spPr>
        <p:txBody>
          <a:bodyPr wrap="square" rtlCol="0">
            <a:spAutoFit/>
          </a:bodyPr>
          <a:lstStyle/>
          <a:p>
            <a:r>
              <a:rPr lang="fa-IR" sz="5751" b="1" dirty="0">
                <a:solidFill>
                  <a:schemeClr val="tx2"/>
                </a:solidFill>
                <a:latin typeface="Source Sans Pro" panose="020B0503030403020204" pitchFamily="34" charset="0"/>
                <a:ea typeface="Montserrat" charset="0"/>
                <a:cs typeface="Entezar     &lt;---------" panose="00000700000000000000" pitchFamily="2" charset="-78"/>
              </a:rPr>
              <a:t>مقدمه بحث</a:t>
            </a:r>
            <a:endParaRPr lang="en-US" sz="5751" b="1" dirty="0">
              <a:solidFill>
                <a:schemeClr val="tx2"/>
              </a:solidFill>
              <a:latin typeface="Source Sans Pro" panose="020B0503030403020204" pitchFamily="34" charset="0"/>
              <a:ea typeface="Montserrat" charset="0"/>
              <a:cs typeface="Entezar     &lt;---------" panose="00000700000000000000" pitchFamily="2" charset="-78"/>
            </a:endParaRPr>
          </a:p>
        </p:txBody>
      </p:sp>
      <p:sp>
        <p:nvSpPr>
          <p:cNvPr id="18" name="Subtitle 2"/>
          <p:cNvSpPr txBox="1">
            <a:spLocks/>
          </p:cNvSpPr>
          <p:nvPr/>
        </p:nvSpPr>
        <p:spPr>
          <a:xfrm>
            <a:off x="294937" y="3659677"/>
            <a:ext cx="3775515" cy="1200310"/>
          </a:xfrm>
          <a:prstGeom prst="rect">
            <a:avLst/>
          </a:prstGeom>
        </p:spPr>
        <p:txBody>
          <a:bodyPr vert="horz" wrap="square" lIns="91423" tIns="45711" rIns="91423" bIns="45711"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rtl="1">
              <a:lnSpc>
                <a:spcPct val="150000"/>
              </a:lnSpc>
            </a:pPr>
            <a:r>
              <a:rPr lang="fa-IR" sz="1600" b="1" dirty="0">
                <a:solidFill>
                  <a:schemeClr val="accent2"/>
                </a:solidFill>
                <a:latin typeface="Source Sans Pro Light" panose="020B0403030403020204" pitchFamily="34" charset="0"/>
                <a:cs typeface="B Homa" panose="00000400000000000000" pitchFamily="2" charset="-78"/>
              </a:rPr>
              <a:t>توجه به جابجایی کالا در کنار جابجایی مسافران</a:t>
            </a:r>
            <a:r>
              <a:rPr lang="en-US" sz="1600" b="1" dirty="0">
                <a:solidFill>
                  <a:schemeClr val="accent2"/>
                </a:solidFill>
                <a:latin typeface="Source Sans Pro Light" panose="020B0403030403020204" pitchFamily="34" charset="0"/>
                <a:cs typeface="B Homa" panose="00000400000000000000" pitchFamily="2" charset="-78"/>
              </a:rPr>
              <a:t> </a:t>
            </a:r>
            <a:r>
              <a:rPr lang="fa-IR" sz="1600" dirty="0">
                <a:solidFill>
                  <a:schemeClr val="tx2"/>
                </a:solidFill>
                <a:latin typeface="Source Sans Pro Light" panose="020B0403030403020204" pitchFamily="34" charset="0"/>
                <a:cs typeface="B Homa" panose="00000400000000000000" pitchFamily="2" charset="-78"/>
              </a:rPr>
              <a:t>به دلیل تاثیر به سزای این مدل حمل و نقلی بر روی شبکه حمل و نقل در اواخر قرن 20</a:t>
            </a:r>
            <a:endParaRPr lang="en-US" sz="1600" dirty="0">
              <a:solidFill>
                <a:schemeClr val="tx2"/>
              </a:solidFill>
              <a:latin typeface="Source Sans Pro Light" panose="020B0403030403020204" pitchFamily="34" charset="0"/>
              <a:cs typeface="B Homa" panose="00000400000000000000" pitchFamily="2" charset="-78"/>
            </a:endParaRPr>
          </a:p>
        </p:txBody>
      </p:sp>
      <p:pic>
        <p:nvPicPr>
          <p:cNvPr id="4" name="Picture Placeholder 3"/>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4190" r="14190"/>
          <a:stretch>
            <a:fillRect/>
          </a:stretch>
        </p:blipFill>
        <p:spPr/>
      </p:pic>
      <p:sp>
        <p:nvSpPr>
          <p:cNvPr id="12" name="Rectangle 11"/>
          <p:cNvSpPr/>
          <p:nvPr/>
        </p:nvSpPr>
        <p:spPr>
          <a:xfrm>
            <a:off x="4910331" y="333756"/>
            <a:ext cx="6654591" cy="6190488"/>
          </a:xfrm>
          <a:prstGeom prst="rect">
            <a:avLst/>
          </a:prstGeom>
          <a:gradFill flip="none" rotWithShape="0">
            <a:gsLst>
              <a:gs pos="0">
                <a:srgbClr val="817E9A">
                  <a:alpha val="13000"/>
                </a:srgbClr>
              </a:gs>
              <a:gs pos="30000">
                <a:srgbClr val="2D1E42">
                  <a:alpha val="84000"/>
                </a:srgbClr>
              </a:gs>
            </a:gsLst>
            <a:lin ang="372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ource Sans Pro Light" charset="0"/>
            </a:endParaRPr>
          </a:p>
        </p:txBody>
      </p:sp>
      <p:sp>
        <p:nvSpPr>
          <p:cNvPr id="13" name="Rectangle 12"/>
          <p:cNvSpPr/>
          <p:nvPr/>
        </p:nvSpPr>
        <p:spPr>
          <a:xfrm>
            <a:off x="7887975" y="1960792"/>
            <a:ext cx="2775568" cy="2775568"/>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7788133" y="2736505"/>
            <a:ext cx="2975255" cy="1384995"/>
          </a:xfrm>
          <a:prstGeom prst="rect">
            <a:avLst/>
          </a:prstGeom>
          <a:noFill/>
        </p:spPr>
        <p:txBody>
          <a:bodyPr wrap="square" rtlCol="0">
            <a:spAutoFit/>
          </a:bodyPr>
          <a:lstStyle/>
          <a:p>
            <a:pPr algn="ctr" rtl="1"/>
            <a:r>
              <a:rPr lang="fa-IR" sz="2800" b="1" dirty="0">
                <a:solidFill>
                  <a:schemeClr val="bg1"/>
                </a:solidFill>
                <a:latin typeface="A Rezvan-fat" panose="01000500000000020002" pitchFamily="2" charset="-78"/>
                <a:cs typeface="A Rezvan-fat" panose="01000500000000020002" pitchFamily="2" charset="-78"/>
                <a:sym typeface="Open Sans" charset="0"/>
              </a:rPr>
              <a:t>جایگاه حمل و نقل کالا</a:t>
            </a:r>
            <a:endParaRPr lang="en-US" sz="2800" b="1" dirty="0">
              <a:solidFill>
                <a:schemeClr val="bg1"/>
              </a:solidFill>
              <a:latin typeface="A Rezvan-fat" panose="01000500000000020002" pitchFamily="2" charset="-78"/>
              <a:cs typeface="A Rezvan-fat" panose="01000500000000020002" pitchFamily="2" charset="-78"/>
              <a:sym typeface="Open Sans" charset="0"/>
            </a:endParaRPr>
          </a:p>
          <a:p>
            <a:pPr algn="ctr" rtl="1"/>
            <a:r>
              <a:rPr lang="fa-IR" sz="2800" b="1" dirty="0">
                <a:solidFill>
                  <a:schemeClr val="bg1"/>
                </a:solidFill>
                <a:latin typeface="A Rezvan-fat" panose="01000500000000020002" pitchFamily="2" charset="-78"/>
                <a:cs typeface="A Rezvan-fat" panose="01000500000000020002" pitchFamily="2" charset="-78"/>
                <a:sym typeface="Open Sans" charset="0"/>
              </a:rPr>
              <a:t> در فرآیند عام</a:t>
            </a:r>
            <a:endParaRPr lang="en-US" sz="2800" b="1" dirty="0">
              <a:solidFill>
                <a:schemeClr val="bg1"/>
              </a:solidFill>
              <a:latin typeface="A Rezvan-fat" panose="01000500000000020002" pitchFamily="2" charset="-78"/>
              <a:cs typeface="A Rezvan-fat" panose="01000500000000020002" pitchFamily="2" charset="-78"/>
              <a:sym typeface="Open Sans" charset="0"/>
            </a:endParaRPr>
          </a:p>
          <a:p>
            <a:pPr algn="ctr" rtl="1"/>
            <a:r>
              <a:rPr lang="fa-IR" sz="2800" b="1" dirty="0">
                <a:solidFill>
                  <a:schemeClr val="bg1"/>
                </a:solidFill>
                <a:latin typeface="A Rezvan-fat" panose="01000500000000020002" pitchFamily="2" charset="-78"/>
                <a:cs typeface="A Rezvan-fat" panose="01000500000000020002" pitchFamily="2" charset="-78"/>
                <a:sym typeface="Open Sans" charset="0"/>
              </a:rPr>
              <a:t> برنامه ریزی حمل و نقل</a:t>
            </a:r>
            <a:endParaRPr lang="en-US" sz="2800" dirty="0">
              <a:solidFill>
                <a:schemeClr val="bg1"/>
              </a:solidFill>
              <a:latin typeface="A Rezvan-fat" panose="01000500000000020002" pitchFamily="2" charset="-78"/>
              <a:cs typeface="A Rezvan-fat" panose="01000500000000020002" pitchFamily="2" charset="-78"/>
            </a:endParaRPr>
          </a:p>
        </p:txBody>
      </p:sp>
      <p:sp>
        <p:nvSpPr>
          <p:cNvPr id="19" name="Subtitle 2"/>
          <p:cNvSpPr txBox="1">
            <a:spLocks/>
          </p:cNvSpPr>
          <p:nvPr/>
        </p:nvSpPr>
        <p:spPr>
          <a:xfrm>
            <a:off x="294938" y="2425467"/>
            <a:ext cx="3837781" cy="830979"/>
          </a:xfrm>
          <a:prstGeom prst="rect">
            <a:avLst/>
          </a:prstGeom>
        </p:spPr>
        <p:txBody>
          <a:bodyPr vert="horz" wrap="square" lIns="91423" tIns="45711" rIns="91423" bIns="45711"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rtl="1">
              <a:lnSpc>
                <a:spcPct val="150000"/>
              </a:lnSpc>
            </a:pPr>
            <a:r>
              <a:rPr lang="fa-IR" sz="1600" dirty="0">
                <a:solidFill>
                  <a:schemeClr val="tx2"/>
                </a:solidFill>
                <a:latin typeface="Source Sans Pro Light" panose="020B0403030403020204" pitchFamily="34" charset="0"/>
                <a:cs typeface="B Homa" panose="00000400000000000000" pitchFamily="2" charset="-78"/>
              </a:rPr>
              <a:t>انحصار برنامه ریزی حمل و نقل پیرامون </a:t>
            </a:r>
            <a:r>
              <a:rPr lang="fa-IR" sz="1600" b="1" dirty="0">
                <a:solidFill>
                  <a:schemeClr val="accent2"/>
                </a:solidFill>
                <a:latin typeface="Source Sans Pro Light" panose="020B0403030403020204" pitchFamily="34" charset="0"/>
                <a:cs typeface="B Homa" panose="00000400000000000000" pitchFamily="2" charset="-78"/>
              </a:rPr>
              <a:t>جابجایی مسافر تا قرن 20</a:t>
            </a:r>
            <a:endParaRPr lang="en-US" sz="1600" b="1" dirty="0">
              <a:solidFill>
                <a:schemeClr val="accent2"/>
              </a:solidFill>
              <a:latin typeface="Source Sans Pro Light" panose="020B0403030403020204" pitchFamily="34" charset="0"/>
              <a:cs typeface="B Homa" panose="00000400000000000000" pitchFamily="2" charset="-78"/>
            </a:endParaRPr>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07234" y="2425467"/>
            <a:ext cx="534879" cy="534879"/>
          </a:xfrm>
          <a:prstGeom prst="rect">
            <a:avLst/>
          </a:prstGeom>
        </p:spPr>
      </p:pic>
      <p:pic>
        <p:nvPicPr>
          <p:cNvPr id="20" name="Picture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20374" y="3659675"/>
            <a:ext cx="534879" cy="534879"/>
          </a:xfrm>
          <a:prstGeom prst="rect">
            <a:avLst/>
          </a:prstGeom>
        </p:spPr>
      </p:pic>
      <p:sp>
        <p:nvSpPr>
          <p:cNvPr id="21" name="Subtitle 2"/>
          <p:cNvSpPr txBox="1">
            <a:spLocks/>
          </p:cNvSpPr>
          <p:nvPr/>
        </p:nvSpPr>
        <p:spPr>
          <a:xfrm>
            <a:off x="255575" y="5425714"/>
            <a:ext cx="3775515" cy="830979"/>
          </a:xfrm>
          <a:prstGeom prst="rect">
            <a:avLst/>
          </a:prstGeom>
        </p:spPr>
        <p:txBody>
          <a:bodyPr vert="horz" wrap="square" lIns="91423" tIns="45711" rIns="91423" bIns="45711"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rtl="1">
              <a:lnSpc>
                <a:spcPct val="150000"/>
              </a:lnSpc>
            </a:pPr>
            <a:r>
              <a:rPr lang="fa-IR" sz="1600" dirty="0">
                <a:solidFill>
                  <a:schemeClr val="tx2"/>
                </a:solidFill>
                <a:latin typeface="Source Sans Pro Light" panose="020B0403030403020204" pitchFamily="34" charset="0"/>
                <a:cs typeface="B Homa" panose="00000400000000000000" pitchFamily="2" charset="-78"/>
              </a:rPr>
              <a:t>تعیین </a:t>
            </a:r>
            <a:r>
              <a:rPr lang="fa-IR" sz="1600" b="1" dirty="0">
                <a:solidFill>
                  <a:schemeClr val="accent2"/>
                </a:solidFill>
                <a:latin typeface="Source Sans Pro Light" panose="020B0403030403020204" pitchFamily="34" charset="0"/>
                <a:cs typeface="B Homa" panose="00000400000000000000" pitchFamily="2" charset="-78"/>
              </a:rPr>
              <a:t>قوانین و آیین نامه های اجرایی </a:t>
            </a:r>
            <a:r>
              <a:rPr lang="fa-IR" sz="1600" dirty="0">
                <a:solidFill>
                  <a:schemeClr val="tx2"/>
                </a:solidFill>
                <a:latin typeface="Source Sans Pro Light" panose="020B0403030403020204" pitchFamily="34" charset="0"/>
                <a:cs typeface="B Homa" panose="00000400000000000000" pitchFamily="2" charset="-78"/>
              </a:rPr>
              <a:t>در راستای حمل و نقل کالا</a:t>
            </a:r>
            <a:endParaRPr lang="en-US" sz="1600" dirty="0">
              <a:solidFill>
                <a:schemeClr val="tx2"/>
              </a:solidFill>
              <a:latin typeface="Source Sans Pro Light" panose="020B0403030403020204" pitchFamily="34" charset="0"/>
              <a:cs typeface="B Homa" panose="00000400000000000000" pitchFamily="2" charset="-78"/>
            </a:endParaRPr>
          </a:p>
        </p:txBody>
      </p:sp>
      <p:pic>
        <p:nvPicPr>
          <p:cNvPr id="22" name="Picture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32718" y="5425714"/>
            <a:ext cx="534879" cy="534879"/>
          </a:xfrm>
          <a:prstGeom prst="rect">
            <a:avLst/>
          </a:prstGeom>
        </p:spPr>
      </p:pic>
    </p:spTree>
    <p:extLst>
      <p:ext uri="{BB962C8B-B14F-4D97-AF65-F5344CB8AC3E}">
        <p14:creationId xmlns:p14="http://schemas.microsoft.com/office/powerpoint/2010/main" val="4099029985"/>
      </p:ext>
    </p:extLst>
  </p:cSld>
  <p:clrMapOvr>
    <a:masterClrMapping/>
  </p:clrMapOvr>
  <mc:AlternateContent xmlns:mc="http://schemas.openxmlformats.org/markup-compatibility/2006" xmlns:p14="http://schemas.microsoft.com/office/powerpoint/2010/main">
    <mc:Choice Requires="p14">
      <p:transition spd="med">
        <p14:pan dir="r"/>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1000" fill="hold"/>
                                        <p:tgtEl>
                                          <p:spTgt spid="4"/>
                                        </p:tgtEl>
                                        <p:attrNameLst>
                                          <p:attrName>ppt_x</p:attrName>
                                        </p:attrNameLst>
                                      </p:cBhvr>
                                      <p:tavLst>
                                        <p:tav tm="0">
                                          <p:val>
                                            <p:strVal val="#ppt_x"/>
                                          </p:val>
                                        </p:tav>
                                        <p:tav tm="100000">
                                          <p:val>
                                            <p:strVal val="#ppt_x"/>
                                          </p:val>
                                        </p:tav>
                                      </p:tavLst>
                                    </p:anim>
                                    <p:anim calcmode="lin" valueType="num">
                                      <p:cBhvr additive="base">
                                        <p:cTn id="14" dur="1000" fill="hold"/>
                                        <p:tgtEl>
                                          <p:spTgt spid="4"/>
                                        </p:tgtEl>
                                        <p:attrNameLst>
                                          <p:attrName>ppt_y</p:attrName>
                                        </p:attrNameLst>
                                      </p:cBhvr>
                                      <p:tavLst>
                                        <p:tav tm="0">
                                          <p:val>
                                            <p:strVal val="1+#ppt_h/2"/>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1000" fill="hold"/>
                                        <p:tgtEl>
                                          <p:spTgt spid="12"/>
                                        </p:tgtEl>
                                        <p:attrNameLst>
                                          <p:attrName>ppt_x</p:attrName>
                                        </p:attrNameLst>
                                      </p:cBhvr>
                                      <p:tavLst>
                                        <p:tav tm="0">
                                          <p:val>
                                            <p:strVal val="1+#ppt_w/2"/>
                                          </p:val>
                                        </p:tav>
                                        <p:tav tm="100000">
                                          <p:val>
                                            <p:strVal val="#ppt_x"/>
                                          </p:val>
                                        </p:tav>
                                      </p:tavLst>
                                    </p:anim>
                                    <p:anim calcmode="lin" valueType="num">
                                      <p:cBhvr additive="base">
                                        <p:cTn id="18" dur="1000" fill="hold"/>
                                        <p:tgtEl>
                                          <p:spTgt spid="12"/>
                                        </p:tgtEl>
                                        <p:attrNameLst>
                                          <p:attrName>ppt_y</p:attrName>
                                        </p:attrNameLst>
                                      </p:cBhvr>
                                      <p:tavLst>
                                        <p:tav tm="0">
                                          <p:val>
                                            <p:strVal val="#ppt_y"/>
                                          </p:val>
                                        </p:tav>
                                        <p:tav tm="100000">
                                          <p:val>
                                            <p:strVal val="#ppt_y"/>
                                          </p:val>
                                        </p:tav>
                                      </p:tavLst>
                                    </p:anim>
                                  </p:childTnLst>
                                </p:cTn>
                              </p:par>
                              <p:par>
                                <p:cTn id="19" presetID="16" presetClass="entr" presetSubtype="21"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barn(inVertical)">
                                      <p:cBhvr>
                                        <p:cTn id="21" dur="1000"/>
                                        <p:tgtEl>
                                          <p:spTgt spid="14"/>
                                        </p:tgtEl>
                                      </p:cBhvr>
                                    </p:animEffect>
                                  </p:childTnLst>
                                </p:cTn>
                              </p:par>
                              <p:par>
                                <p:cTn id="22" presetID="2" presetClass="entr" presetSubtype="8"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1000" fill="hold"/>
                                        <p:tgtEl>
                                          <p:spTgt spid="16"/>
                                        </p:tgtEl>
                                        <p:attrNameLst>
                                          <p:attrName>ppt_x</p:attrName>
                                        </p:attrNameLst>
                                      </p:cBhvr>
                                      <p:tavLst>
                                        <p:tav tm="0">
                                          <p:val>
                                            <p:strVal val="0-#ppt_w/2"/>
                                          </p:val>
                                        </p:tav>
                                        <p:tav tm="100000">
                                          <p:val>
                                            <p:strVal val="#ppt_x"/>
                                          </p:val>
                                        </p:tav>
                                      </p:tavLst>
                                    </p:anim>
                                    <p:anim calcmode="lin" valueType="num">
                                      <p:cBhvr additive="base">
                                        <p:cTn id="25" dur="1000" fill="hold"/>
                                        <p:tgtEl>
                                          <p:spTgt spid="16"/>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2" presetClass="entr" presetSubtype="4"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1000" fill="hold"/>
                                        <p:tgtEl>
                                          <p:spTgt spid="13"/>
                                        </p:tgtEl>
                                        <p:attrNameLst>
                                          <p:attrName>ppt_x</p:attrName>
                                        </p:attrNameLst>
                                      </p:cBhvr>
                                      <p:tavLst>
                                        <p:tav tm="0">
                                          <p:val>
                                            <p:strVal val="#ppt_x"/>
                                          </p:val>
                                        </p:tav>
                                        <p:tav tm="100000">
                                          <p:val>
                                            <p:strVal val="#ppt_x"/>
                                          </p:val>
                                        </p:tav>
                                      </p:tavLst>
                                    </p:anim>
                                    <p:anim calcmode="lin" valueType="num">
                                      <p:cBhvr additive="base">
                                        <p:cTn id="30" dur="10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500"/>
                                        <p:tgtEl>
                                          <p:spTgt spid="22"/>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fade">
                                      <p:cBhvr>
                                        <p:cTn id="5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6" grpId="0"/>
      <p:bldP spid="18" grpId="0"/>
      <p:bldP spid="12" grpId="0" animBg="1"/>
      <p:bldP spid="13" grpId="0" animBg="1"/>
      <p:bldP spid="14" grpId="0"/>
      <p:bldP spid="19" grpId="0"/>
      <p:bldP spid="2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4256" t="212" r="46846" b="-212"/>
          <a:stretch/>
        </p:blipFill>
        <p:spPr/>
      </p:pic>
      <p:pic>
        <p:nvPicPr>
          <p:cNvPr id="5" name="Picture Placeholder 4"/>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15692" r="15692"/>
          <a:stretch>
            <a:fillRect/>
          </a:stretch>
        </p:blipFill>
        <p:spPr/>
      </p:pic>
      <p:sp>
        <p:nvSpPr>
          <p:cNvPr id="55" name="Rectangle 54"/>
          <p:cNvSpPr/>
          <p:nvPr/>
        </p:nvSpPr>
        <p:spPr>
          <a:xfrm>
            <a:off x="0" y="0"/>
            <a:ext cx="6096000" cy="6858000"/>
          </a:xfrm>
          <a:prstGeom prst="rect">
            <a:avLst/>
          </a:prstGeom>
          <a:solidFill>
            <a:srgbClr val="2B315E">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62"/>
          <p:cNvSpPr/>
          <p:nvPr/>
        </p:nvSpPr>
        <p:spPr>
          <a:xfrm>
            <a:off x="6097524" y="0"/>
            <a:ext cx="6096000" cy="6858000"/>
          </a:xfrm>
          <a:prstGeom prst="rect">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Subtitle 2"/>
          <p:cNvSpPr txBox="1">
            <a:spLocks/>
          </p:cNvSpPr>
          <p:nvPr/>
        </p:nvSpPr>
        <p:spPr>
          <a:xfrm>
            <a:off x="7228115" y="1052330"/>
            <a:ext cx="3416126" cy="1015644"/>
          </a:xfrm>
          <a:prstGeom prst="rect">
            <a:avLst/>
          </a:prstGeom>
        </p:spPr>
        <p:txBody>
          <a:bodyPr vert="horz" wrap="square" lIns="91423" tIns="45711" rIns="91423" bIns="45711"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rtl="1">
              <a:lnSpc>
                <a:spcPct val="150000"/>
              </a:lnSpc>
              <a:spcBef>
                <a:spcPts val="0"/>
              </a:spcBef>
            </a:pPr>
            <a:r>
              <a:rPr lang="fa-IR" sz="4000" b="1" dirty="0" smtClean="0">
                <a:solidFill>
                  <a:schemeClr val="bg1"/>
                </a:solidFill>
                <a:latin typeface="A Rezvan-fat" panose="01000500000000020002" pitchFamily="2" charset="-78"/>
                <a:ea typeface="+mn-ea"/>
                <a:cs typeface="A Rezvan-fat" panose="01000500000000020002" pitchFamily="2" charset="-78"/>
              </a:rPr>
              <a:t>توسعه اقتصادی</a:t>
            </a:r>
            <a:endParaRPr lang="en-US" sz="4000" b="1" dirty="0">
              <a:solidFill>
                <a:schemeClr val="bg1"/>
              </a:solidFill>
              <a:latin typeface="A Rezvan-fat" panose="01000500000000020002" pitchFamily="2" charset="-78"/>
              <a:ea typeface="+mn-ea"/>
              <a:cs typeface="A Rezvan-fat" panose="01000500000000020002" pitchFamily="2" charset="-78"/>
            </a:endParaRPr>
          </a:p>
        </p:txBody>
      </p:sp>
      <p:sp>
        <p:nvSpPr>
          <p:cNvPr id="22" name="Subtitle 2"/>
          <p:cNvSpPr txBox="1">
            <a:spLocks/>
          </p:cNvSpPr>
          <p:nvPr/>
        </p:nvSpPr>
        <p:spPr>
          <a:xfrm>
            <a:off x="970287" y="1129274"/>
            <a:ext cx="3416126" cy="938700"/>
          </a:xfrm>
          <a:prstGeom prst="rect">
            <a:avLst/>
          </a:prstGeom>
        </p:spPr>
        <p:txBody>
          <a:bodyPr vert="horz" wrap="square" lIns="91423" tIns="45711" rIns="91423" bIns="45711"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rtl="1">
              <a:lnSpc>
                <a:spcPct val="150000"/>
              </a:lnSpc>
              <a:spcBef>
                <a:spcPts val="0"/>
              </a:spcBef>
            </a:pPr>
            <a:r>
              <a:rPr lang="fa-IR" sz="4000" b="1" dirty="0" smtClean="0">
                <a:solidFill>
                  <a:schemeClr val="bg1"/>
                </a:solidFill>
                <a:latin typeface="A Rezvan-fat" panose="01000500000000020002" pitchFamily="2" charset="-78"/>
                <a:ea typeface="+mn-ea"/>
                <a:cs typeface="A Rezvan-fat" panose="01000500000000020002" pitchFamily="2" charset="-78"/>
              </a:rPr>
              <a:t>صوت و ارتعاشات</a:t>
            </a:r>
            <a:endParaRPr lang="en-US" sz="4000" b="1" dirty="0">
              <a:solidFill>
                <a:schemeClr val="bg1"/>
              </a:solidFill>
              <a:latin typeface="A Rezvan-fat" panose="01000500000000020002" pitchFamily="2" charset="-78"/>
              <a:ea typeface="+mn-ea"/>
              <a:cs typeface="A Rezvan-fat" panose="01000500000000020002" pitchFamily="2" charset="-78"/>
            </a:endParaRPr>
          </a:p>
        </p:txBody>
      </p:sp>
      <p:sp>
        <p:nvSpPr>
          <p:cNvPr id="23" name="TextBox 22"/>
          <p:cNvSpPr txBox="1"/>
          <p:nvPr/>
        </p:nvSpPr>
        <p:spPr>
          <a:xfrm>
            <a:off x="6209066" y="2499503"/>
            <a:ext cx="5833410" cy="707886"/>
          </a:xfrm>
          <a:prstGeom prst="rect">
            <a:avLst/>
          </a:prstGeom>
          <a:noFill/>
        </p:spPr>
        <p:txBody>
          <a:bodyPr wrap="square" rtlCol="0">
            <a:spAutoFit/>
          </a:bodyPr>
          <a:lstStyle/>
          <a:p>
            <a:pPr algn="r" rtl="1"/>
            <a:r>
              <a:rPr lang="fa-IR" sz="2000" dirty="0">
                <a:solidFill>
                  <a:schemeClr val="bg1"/>
                </a:solidFill>
                <a:latin typeface="Source Sans Pro Light" panose="020B0403030403020204" pitchFamily="34" charset="0"/>
                <a:ea typeface="Montserrat Hairline" charset="0"/>
                <a:cs typeface="B Homa" panose="00000400000000000000" pitchFamily="2" charset="-78"/>
              </a:rPr>
              <a:t>ارزیابی چگونگی استفاده از انواع مدهای حمل ونقل برای دستیابی به اهداف توسعه اقتصادی</a:t>
            </a:r>
          </a:p>
        </p:txBody>
      </p:sp>
      <p:sp>
        <p:nvSpPr>
          <p:cNvPr id="24" name="TextBox 23"/>
          <p:cNvSpPr txBox="1"/>
          <p:nvPr/>
        </p:nvSpPr>
        <p:spPr>
          <a:xfrm>
            <a:off x="6209066" y="3638918"/>
            <a:ext cx="5833410" cy="707886"/>
          </a:xfrm>
          <a:prstGeom prst="rect">
            <a:avLst/>
          </a:prstGeom>
          <a:noFill/>
        </p:spPr>
        <p:txBody>
          <a:bodyPr wrap="square" rtlCol="0">
            <a:spAutoFit/>
          </a:bodyPr>
          <a:lstStyle/>
          <a:p>
            <a:pPr algn="just" rtl="1"/>
            <a:r>
              <a:rPr lang="fa-IR" sz="2000" dirty="0">
                <a:solidFill>
                  <a:schemeClr val="bg1"/>
                </a:solidFill>
                <a:latin typeface="Source Sans Pro Light" panose="020B0403030403020204" pitchFamily="34" charset="0"/>
                <a:ea typeface="Montserrat Hairline" charset="0"/>
                <a:cs typeface="B Homa" panose="00000400000000000000" pitchFamily="2" charset="-78"/>
              </a:rPr>
              <a:t>رویارویی تعارضات مد حمل و نقل موجود با اهداف توسعه اقتصادی منطقه مورد نظر</a:t>
            </a:r>
          </a:p>
        </p:txBody>
      </p:sp>
      <p:sp>
        <p:nvSpPr>
          <p:cNvPr id="25" name="TextBox 24"/>
          <p:cNvSpPr txBox="1"/>
          <p:nvPr/>
        </p:nvSpPr>
        <p:spPr>
          <a:xfrm>
            <a:off x="6209066" y="4778333"/>
            <a:ext cx="5833410" cy="400110"/>
          </a:xfrm>
          <a:prstGeom prst="rect">
            <a:avLst/>
          </a:prstGeom>
          <a:noFill/>
        </p:spPr>
        <p:txBody>
          <a:bodyPr wrap="square" rtlCol="0">
            <a:spAutoFit/>
          </a:bodyPr>
          <a:lstStyle/>
          <a:p>
            <a:pPr algn="r" rtl="1"/>
            <a:r>
              <a:rPr lang="fa-IR" sz="2000" dirty="0">
                <a:solidFill>
                  <a:schemeClr val="bg1"/>
                </a:solidFill>
                <a:latin typeface="Source Sans Pro Light" panose="020B0403030403020204" pitchFamily="34" charset="0"/>
                <a:ea typeface="Montserrat Hairline" charset="0"/>
                <a:cs typeface="B Homa" panose="00000400000000000000" pitchFamily="2" charset="-78"/>
              </a:rPr>
              <a:t>استفاده از دارایی های حمل و نقل در منطقه برای جذب صنایع</a:t>
            </a:r>
          </a:p>
        </p:txBody>
      </p:sp>
      <p:sp>
        <p:nvSpPr>
          <p:cNvPr id="26" name="TextBox 25"/>
          <p:cNvSpPr txBox="1"/>
          <p:nvPr/>
        </p:nvSpPr>
        <p:spPr>
          <a:xfrm>
            <a:off x="6209066" y="5706892"/>
            <a:ext cx="5833410" cy="707886"/>
          </a:xfrm>
          <a:prstGeom prst="rect">
            <a:avLst/>
          </a:prstGeom>
          <a:noFill/>
        </p:spPr>
        <p:txBody>
          <a:bodyPr wrap="square" rtlCol="0">
            <a:spAutoFit/>
          </a:bodyPr>
          <a:lstStyle/>
          <a:p>
            <a:pPr algn="r" rtl="1"/>
            <a:r>
              <a:rPr lang="fa-IR" sz="2000" dirty="0">
                <a:solidFill>
                  <a:schemeClr val="bg1"/>
                </a:solidFill>
                <a:latin typeface="Source Sans Pro Light" panose="020B0403030403020204" pitchFamily="34" charset="0"/>
                <a:ea typeface="Montserrat Hairline" charset="0"/>
                <a:cs typeface="B Homa" panose="00000400000000000000" pitchFamily="2" charset="-78"/>
              </a:rPr>
              <a:t>نگهداری یا توسعه خدمات راه آهن برای حفظ یا جذب کسب و کار به مناطق</a:t>
            </a:r>
            <a:endParaRPr lang="en-US" sz="2000" dirty="0">
              <a:solidFill>
                <a:schemeClr val="bg1"/>
              </a:solidFill>
              <a:latin typeface="Source Sans Pro Light" panose="020B0403030403020204" pitchFamily="34" charset="0"/>
              <a:ea typeface="Montserrat Hairline" charset="0"/>
              <a:cs typeface="B Homa" panose="00000400000000000000" pitchFamily="2" charset="-78"/>
            </a:endParaRPr>
          </a:p>
        </p:txBody>
      </p:sp>
      <p:sp>
        <p:nvSpPr>
          <p:cNvPr id="27" name="TextBox 26"/>
          <p:cNvSpPr txBox="1"/>
          <p:nvPr/>
        </p:nvSpPr>
        <p:spPr>
          <a:xfrm>
            <a:off x="0" y="2499503"/>
            <a:ext cx="5833410" cy="400110"/>
          </a:xfrm>
          <a:prstGeom prst="rect">
            <a:avLst/>
          </a:prstGeom>
          <a:noFill/>
        </p:spPr>
        <p:txBody>
          <a:bodyPr wrap="square" rtlCol="0">
            <a:spAutoFit/>
          </a:bodyPr>
          <a:lstStyle/>
          <a:p>
            <a:pPr algn="r" rtl="1"/>
            <a:r>
              <a:rPr lang="fa-IR" sz="2000" dirty="0">
                <a:solidFill>
                  <a:schemeClr val="bg1"/>
                </a:solidFill>
                <a:latin typeface="Source Sans Pro Light" panose="020B0403030403020204" pitchFamily="34" charset="0"/>
                <a:ea typeface="Montserrat Hairline" charset="0"/>
                <a:cs typeface="B Homa" panose="00000400000000000000" pitchFamily="2" charset="-78"/>
              </a:rPr>
              <a:t>سر و صدای ناشی از حرکت قطارهای باربری</a:t>
            </a:r>
          </a:p>
        </p:txBody>
      </p:sp>
      <p:sp>
        <p:nvSpPr>
          <p:cNvPr id="28" name="TextBox 27"/>
          <p:cNvSpPr txBox="1"/>
          <p:nvPr/>
        </p:nvSpPr>
        <p:spPr>
          <a:xfrm>
            <a:off x="113065" y="3837595"/>
            <a:ext cx="5833410" cy="707886"/>
          </a:xfrm>
          <a:prstGeom prst="rect">
            <a:avLst/>
          </a:prstGeom>
          <a:noFill/>
        </p:spPr>
        <p:txBody>
          <a:bodyPr wrap="square" rtlCol="0">
            <a:spAutoFit/>
          </a:bodyPr>
          <a:lstStyle/>
          <a:p>
            <a:pPr algn="just" rtl="1"/>
            <a:r>
              <a:rPr lang="fa-IR" sz="2000" dirty="0">
                <a:solidFill>
                  <a:schemeClr val="bg1"/>
                </a:solidFill>
                <a:latin typeface="Source Sans Pro Light" panose="020B0403030403020204" pitchFamily="34" charset="0"/>
                <a:ea typeface="Montserrat Hairline" charset="0"/>
                <a:cs typeface="B Homa" panose="00000400000000000000" pitchFamily="2" charset="-78"/>
              </a:rPr>
              <a:t>سر و صدا از موتورهای هواپیما، به ویژه باربری هواپیماهای قدیمی که در شب کار می کنند</a:t>
            </a:r>
          </a:p>
        </p:txBody>
      </p:sp>
      <p:sp>
        <p:nvSpPr>
          <p:cNvPr id="29" name="TextBox 28"/>
          <p:cNvSpPr txBox="1"/>
          <p:nvPr/>
        </p:nvSpPr>
        <p:spPr>
          <a:xfrm>
            <a:off x="262591" y="5421926"/>
            <a:ext cx="5833410" cy="707886"/>
          </a:xfrm>
          <a:prstGeom prst="rect">
            <a:avLst/>
          </a:prstGeom>
          <a:noFill/>
        </p:spPr>
        <p:txBody>
          <a:bodyPr wrap="square" rtlCol="0">
            <a:spAutoFit/>
          </a:bodyPr>
          <a:lstStyle/>
          <a:p>
            <a:pPr algn="r" rtl="1"/>
            <a:r>
              <a:rPr lang="fa-IR" sz="2000" dirty="0">
                <a:solidFill>
                  <a:schemeClr val="bg1"/>
                </a:solidFill>
                <a:latin typeface="Source Sans Pro Light" panose="020B0403030403020204" pitchFamily="34" charset="0"/>
                <a:ea typeface="Montserrat Hairline" charset="0"/>
                <a:cs typeface="B Homa" panose="00000400000000000000" pitchFamily="2" charset="-78"/>
              </a:rPr>
              <a:t>ارتعاشات از ترافیک سنگین کامیون، قطارهای سنگین تر و مکرر، عمق کانال های </a:t>
            </a:r>
            <a:r>
              <a:rPr lang="fa-IR" sz="2000" dirty="0" smtClean="0">
                <a:solidFill>
                  <a:schemeClr val="bg1"/>
                </a:solidFill>
                <a:latin typeface="Source Sans Pro Light" panose="020B0403030403020204" pitchFamily="34" charset="0"/>
                <a:ea typeface="Montserrat Hairline" charset="0"/>
                <a:cs typeface="B Homa" panose="00000400000000000000" pitchFamily="2" charset="-78"/>
              </a:rPr>
              <a:t>دریایی و </a:t>
            </a:r>
            <a:r>
              <a:rPr lang="fa-IR" sz="2000" dirty="0">
                <a:solidFill>
                  <a:schemeClr val="bg1"/>
                </a:solidFill>
                <a:latin typeface="Source Sans Pro Light" panose="020B0403030403020204" pitchFamily="34" charset="0"/>
                <a:ea typeface="Montserrat Hairline" charset="0"/>
                <a:cs typeface="B Homa" panose="00000400000000000000" pitchFamily="2" charset="-78"/>
              </a:rPr>
              <a:t>هواپیما</a:t>
            </a:r>
          </a:p>
        </p:txBody>
      </p:sp>
    </p:spTree>
    <p:extLst>
      <p:ext uri="{BB962C8B-B14F-4D97-AF65-F5344CB8AC3E}">
        <p14:creationId xmlns:p14="http://schemas.microsoft.com/office/powerpoint/2010/main" val="3202194634"/>
      </p:ext>
    </p:extLst>
  </p:cSld>
  <p:clrMapOvr>
    <a:masterClrMapping/>
  </p:clrMapOvr>
  <mc:AlternateContent xmlns:mc="http://schemas.openxmlformats.org/markup-compatibility/2006" xmlns:p14="http://schemas.microsoft.com/office/powerpoint/2010/main">
    <mc:Choice Requires="p14">
      <p:transition spd="med">
        <p14:pan dir="r"/>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500" fill="hold"/>
                                        <p:tgtEl>
                                          <p:spTgt spid="63"/>
                                        </p:tgtEl>
                                        <p:attrNameLst>
                                          <p:attrName>ppt_x</p:attrName>
                                        </p:attrNameLst>
                                      </p:cBhvr>
                                      <p:tavLst>
                                        <p:tav tm="0">
                                          <p:val>
                                            <p:strVal val="#ppt_x"/>
                                          </p:val>
                                        </p:tav>
                                        <p:tav tm="100000">
                                          <p:val>
                                            <p:strVal val="#ppt_x"/>
                                          </p:val>
                                        </p:tav>
                                      </p:tavLst>
                                    </p:anim>
                                    <p:anim calcmode="lin" valueType="num">
                                      <p:cBhvr additive="base">
                                        <p:cTn id="8" dur="500" fill="hold"/>
                                        <p:tgtEl>
                                          <p:spTgt spid="6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1000"/>
                                        <p:tgtEl>
                                          <p:spTgt spid="21"/>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wipe(down)">
                                      <p:cBhvr>
                                        <p:cTn id="21" dur="500"/>
                                        <p:tgtEl>
                                          <p:spTgt spid="23"/>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wipe(down)">
                                      <p:cBhvr>
                                        <p:cTn id="26" dur="500"/>
                                        <p:tgtEl>
                                          <p:spTgt spid="24"/>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down)">
                                      <p:cBhvr>
                                        <p:cTn id="31" dur="500"/>
                                        <p:tgtEl>
                                          <p:spTgt spid="25"/>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26">
                                            <p:txEl>
                                              <p:pRg st="0" end="0"/>
                                            </p:txEl>
                                          </p:spTgt>
                                        </p:tgtEl>
                                        <p:attrNameLst>
                                          <p:attrName>style.visibility</p:attrName>
                                        </p:attrNameLst>
                                      </p:cBhvr>
                                      <p:to>
                                        <p:strVal val="visible"/>
                                      </p:to>
                                    </p:set>
                                    <p:animEffect transition="in" filter="wipe(down)">
                                      <p:cBhvr>
                                        <p:cTn id="36" dur="500"/>
                                        <p:tgtEl>
                                          <p:spTgt spid="26">
                                            <p:txEl>
                                              <p:pRg st="0" end="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55"/>
                                        </p:tgtEl>
                                        <p:attrNameLst>
                                          <p:attrName>style.visibility</p:attrName>
                                        </p:attrNameLst>
                                      </p:cBhvr>
                                      <p:to>
                                        <p:strVal val="visible"/>
                                      </p:to>
                                    </p:set>
                                    <p:anim calcmode="lin" valueType="num">
                                      <p:cBhvr additive="base">
                                        <p:cTn id="41" dur="500" fill="hold"/>
                                        <p:tgtEl>
                                          <p:spTgt spid="55"/>
                                        </p:tgtEl>
                                        <p:attrNameLst>
                                          <p:attrName>ppt_x</p:attrName>
                                        </p:attrNameLst>
                                      </p:cBhvr>
                                      <p:tavLst>
                                        <p:tav tm="0">
                                          <p:val>
                                            <p:strVal val="#ppt_x"/>
                                          </p:val>
                                        </p:tav>
                                        <p:tav tm="100000">
                                          <p:val>
                                            <p:strVal val="#ppt_x"/>
                                          </p:val>
                                        </p:tav>
                                      </p:tavLst>
                                    </p:anim>
                                    <p:anim calcmode="lin" valueType="num">
                                      <p:cBhvr additive="base">
                                        <p:cTn id="42" dur="500" fill="hold"/>
                                        <p:tgtEl>
                                          <p:spTgt spid="55"/>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additive="base">
                                        <p:cTn id="45" dur="500" fill="hold"/>
                                        <p:tgtEl>
                                          <p:spTgt spid="8"/>
                                        </p:tgtEl>
                                        <p:attrNameLst>
                                          <p:attrName>ppt_x</p:attrName>
                                        </p:attrNameLst>
                                      </p:cBhvr>
                                      <p:tavLst>
                                        <p:tav tm="0">
                                          <p:val>
                                            <p:strVal val="#ppt_x"/>
                                          </p:val>
                                        </p:tav>
                                        <p:tav tm="100000">
                                          <p:val>
                                            <p:strVal val="#ppt_x"/>
                                          </p:val>
                                        </p:tav>
                                      </p:tavLst>
                                    </p:anim>
                                    <p:anim calcmode="lin" valueType="num">
                                      <p:cBhvr additive="base">
                                        <p:cTn id="46" dur="500" fill="hold"/>
                                        <p:tgtEl>
                                          <p:spTgt spid="8"/>
                                        </p:tgtEl>
                                        <p:attrNameLst>
                                          <p:attrName>ppt_y</p:attrName>
                                        </p:attrNameLst>
                                      </p:cBhvr>
                                      <p:tavLst>
                                        <p:tav tm="0">
                                          <p:val>
                                            <p:strVal val="1+#ppt_h/2"/>
                                          </p:val>
                                        </p:tav>
                                        <p:tav tm="100000">
                                          <p:val>
                                            <p:strVal val="#ppt_y"/>
                                          </p:val>
                                        </p:tav>
                                      </p:tavLst>
                                    </p:anim>
                                  </p:childTnLst>
                                </p:cTn>
                              </p:par>
                            </p:childTnLst>
                          </p:cTn>
                        </p:par>
                        <p:par>
                          <p:cTn id="47" fill="hold">
                            <p:stCondLst>
                              <p:cond delay="500"/>
                            </p:stCondLst>
                            <p:childTnLst>
                              <p:par>
                                <p:cTn id="48" presetID="10" presetClass="entr" presetSubtype="0" fill="hold" grpId="0" nodeType="after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1000"/>
                                        <p:tgtEl>
                                          <p:spTgt spid="22"/>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grpId="0" nodeType="click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wipe(down)">
                                      <p:cBhvr>
                                        <p:cTn id="55" dur="500"/>
                                        <p:tgtEl>
                                          <p:spTgt spid="27"/>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4" fill="hold" grpId="0" nodeType="click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wipe(down)">
                                      <p:cBhvr>
                                        <p:cTn id="60" dur="500"/>
                                        <p:tgtEl>
                                          <p:spTgt spid="28"/>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4" fill="hold" nodeType="clickEffect">
                                  <p:stCondLst>
                                    <p:cond delay="0"/>
                                  </p:stCondLst>
                                  <p:childTnLst>
                                    <p:set>
                                      <p:cBhvr>
                                        <p:cTn id="64" dur="1" fill="hold">
                                          <p:stCondLst>
                                            <p:cond delay="0"/>
                                          </p:stCondLst>
                                        </p:cTn>
                                        <p:tgtEl>
                                          <p:spTgt spid="29">
                                            <p:txEl>
                                              <p:pRg st="0" end="0"/>
                                            </p:txEl>
                                          </p:spTgt>
                                        </p:tgtEl>
                                        <p:attrNameLst>
                                          <p:attrName>style.visibility</p:attrName>
                                        </p:attrNameLst>
                                      </p:cBhvr>
                                      <p:to>
                                        <p:strVal val="visible"/>
                                      </p:to>
                                    </p:set>
                                    <p:animEffect transition="in" filter="wipe(down)">
                                      <p:cBhvr>
                                        <p:cTn id="65" dur="500"/>
                                        <p:tgtEl>
                                          <p:spTgt spid="2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63" grpId="0" animBg="1"/>
      <p:bldP spid="21" grpId="0"/>
      <p:bldP spid="22" grpId="0"/>
      <p:bldP spid="23" grpId="0"/>
      <p:bldP spid="24" grpId="0"/>
      <p:bldP spid="25" grpId="0"/>
      <p:bldP spid="27" grpId="0"/>
      <p:bldP spid="2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206659" y="5894882"/>
            <a:ext cx="2897256" cy="611056"/>
            <a:chOff x="701702" y="2634888"/>
            <a:chExt cx="2504183" cy="588579"/>
          </a:xfrm>
          <a:solidFill>
            <a:schemeClr val="accent2"/>
          </a:solidFill>
        </p:grpSpPr>
        <p:sp>
          <p:nvSpPr>
            <p:cNvPr id="10" name="Rounded Rectangle 9"/>
            <p:cNvSpPr/>
            <p:nvPr/>
          </p:nvSpPr>
          <p:spPr>
            <a:xfrm>
              <a:off x="701702" y="2766267"/>
              <a:ext cx="2504183" cy="4572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dirty="0">
                <a:latin typeface="Source Sans Pro" panose="020B0503030403020204" pitchFamily="34" charset="0"/>
              </a:endParaRPr>
            </a:p>
          </p:txBody>
        </p:sp>
        <p:sp>
          <p:nvSpPr>
            <p:cNvPr id="11" name="Isosceles Triangle 10"/>
            <p:cNvSpPr/>
            <p:nvPr/>
          </p:nvSpPr>
          <p:spPr>
            <a:xfrm>
              <a:off x="1654201" y="2634888"/>
              <a:ext cx="152400" cy="13137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dirty="0">
                <a:latin typeface="Source Sans Pro" panose="020B0503030403020204" pitchFamily="34" charset="0"/>
              </a:endParaRPr>
            </a:p>
          </p:txBody>
        </p:sp>
      </p:grpSp>
      <p:sp>
        <p:nvSpPr>
          <p:cNvPr id="12" name="Rectangle 11"/>
          <p:cNvSpPr/>
          <p:nvPr/>
        </p:nvSpPr>
        <p:spPr>
          <a:xfrm>
            <a:off x="289362" y="6099331"/>
            <a:ext cx="2814553" cy="338554"/>
          </a:xfrm>
          <a:prstGeom prst="rect">
            <a:avLst/>
          </a:prstGeom>
        </p:spPr>
        <p:txBody>
          <a:bodyPr wrap="none">
            <a:spAutoFit/>
          </a:bodyPr>
          <a:lstStyle/>
          <a:p>
            <a:r>
              <a:rPr lang="en-US" sz="1600" b="1" dirty="0">
                <a:solidFill>
                  <a:schemeClr val="bg1"/>
                </a:solidFill>
              </a:rPr>
              <a:t>Transportation System Impacts</a:t>
            </a:r>
          </a:p>
        </p:txBody>
      </p:sp>
      <p:sp>
        <p:nvSpPr>
          <p:cNvPr id="4" name="Rectangle 3"/>
          <p:cNvSpPr/>
          <p:nvPr/>
        </p:nvSpPr>
        <p:spPr>
          <a:xfrm>
            <a:off x="3816998" y="1241362"/>
            <a:ext cx="4636206" cy="769441"/>
          </a:xfrm>
          <a:prstGeom prst="rect">
            <a:avLst/>
          </a:prstGeom>
        </p:spPr>
        <p:txBody>
          <a:bodyPr wrap="none">
            <a:spAutoFit/>
          </a:bodyPr>
          <a:lstStyle/>
          <a:p>
            <a:r>
              <a:rPr lang="en-US" sz="4400" dirty="0" smtClean="0">
                <a:latin typeface="Adobe Garamond Pro Bold" panose="02020702060506020403" pitchFamily="18" charset="0"/>
              </a:rPr>
              <a:t>Cost </a:t>
            </a:r>
            <a:r>
              <a:rPr lang="en-US" sz="4400" dirty="0">
                <a:latin typeface="Adobe Garamond Pro Bold" panose="02020702060506020403" pitchFamily="18" charset="0"/>
              </a:rPr>
              <a:t>of </a:t>
            </a:r>
            <a:r>
              <a:rPr lang="en-US" sz="4400" dirty="0" smtClean="0">
                <a:latin typeface="Adobe Garamond Pro Bold" panose="02020702060506020403" pitchFamily="18" charset="0"/>
              </a:rPr>
              <a:t>Congestion</a:t>
            </a:r>
            <a:endParaRPr lang="en-US" sz="4400" dirty="0">
              <a:latin typeface="Adobe Garamond Pro Bold" panose="02020702060506020403" pitchFamily="18" charset="0"/>
            </a:endParaRPr>
          </a:p>
        </p:txBody>
      </p:sp>
      <p:cxnSp>
        <p:nvCxnSpPr>
          <p:cNvPr id="14" name="Straight Arrow Connector 13"/>
          <p:cNvCxnSpPr>
            <a:stCxn id="4" idx="2"/>
          </p:cNvCxnSpPr>
          <p:nvPr/>
        </p:nvCxnSpPr>
        <p:spPr>
          <a:xfrm>
            <a:off x="6135101" y="2010803"/>
            <a:ext cx="47985" cy="1748397"/>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6336123" y="2495190"/>
            <a:ext cx="1568058" cy="461665"/>
          </a:xfrm>
          <a:prstGeom prst="rect">
            <a:avLst/>
          </a:prstGeom>
        </p:spPr>
        <p:txBody>
          <a:bodyPr wrap="none">
            <a:spAutoFit/>
          </a:bodyPr>
          <a:lstStyle/>
          <a:p>
            <a:r>
              <a:rPr lang="en-US" sz="2400" dirty="0" smtClean="0">
                <a:latin typeface="Adobe Garamond Pro Bold" panose="02020702060506020403" pitchFamily="18" charset="0"/>
              </a:rPr>
              <a:t>2000-2014</a:t>
            </a:r>
            <a:endParaRPr lang="en-US" sz="2400" dirty="0">
              <a:latin typeface="Adobe Garamond Pro Bold" panose="02020702060506020403" pitchFamily="18" charset="0"/>
            </a:endParaRPr>
          </a:p>
        </p:txBody>
      </p:sp>
      <p:sp>
        <p:nvSpPr>
          <p:cNvPr id="17" name="Rectangle 16"/>
          <p:cNvSpPr/>
          <p:nvPr/>
        </p:nvSpPr>
        <p:spPr>
          <a:xfrm>
            <a:off x="5116421" y="3926505"/>
            <a:ext cx="2499402" cy="523220"/>
          </a:xfrm>
          <a:prstGeom prst="rect">
            <a:avLst/>
          </a:prstGeom>
        </p:spPr>
        <p:txBody>
          <a:bodyPr wrap="none">
            <a:spAutoFit/>
          </a:bodyPr>
          <a:lstStyle/>
          <a:p>
            <a:r>
              <a:rPr lang="fa-IR" sz="2800" dirty="0">
                <a:latin typeface="Source Sans Pro Light" panose="020B0403030403020204" pitchFamily="34" charset="0"/>
                <a:ea typeface="Montserrat Hairline" charset="0"/>
                <a:cs typeface="B Homa" panose="00000400000000000000" pitchFamily="2" charset="-78"/>
              </a:rPr>
              <a:t>افزایش 40 درصدی</a:t>
            </a:r>
            <a:endParaRPr lang="en-US" sz="2800" dirty="0">
              <a:latin typeface="Source Sans Pro Light" panose="020B0403030403020204" pitchFamily="34" charset="0"/>
              <a:ea typeface="Montserrat Hairline" charset="0"/>
              <a:cs typeface="B Homa" panose="00000400000000000000" pitchFamily="2" charset="-78"/>
            </a:endParaRPr>
          </a:p>
        </p:txBody>
      </p:sp>
      <p:sp>
        <p:nvSpPr>
          <p:cNvPr id="19" name="Rectangle 18"/>
          <p:cNvSpPr/>
          <p:nvPr/>
        </p:nvSpPr>
        <p:spPr>
          <a:xfrm>
            <a:off x="3816998" y="4610947"/>
            <a:ext cx="5394425" cy="523220"/>
          </a:xfrm>
          <a:prstGeom prst="rect">
            <a:avLst/>
          </a:prstGeom>
        </p:spPr>
        <p:txBody>
          <a:bodyPr wrap="none">
            <a:spAutoFit/>
          </a:bodyPr>
          <a:lstStyle/>
          <a:p>
            <a:r>
              <a:rPr lang="fa-IR" sz="2800" dirty="0" smtClean="0">
                <a:latin typeface="Source Sans Pro Light" panose="020B0403030403020204" pitchFamily="34" charset="0"/>
                <a:ea typeface="Montserrat Hairline" charset="0"/>
                <a:cs typeface="B Homa" panose="00000400000000000000" pitchFamily="2" charset="-78"/>
              </a:rPr>
              <a:t>از 114 میلیارد دلار به 160 میلیارد دلار رسیده</a:t>
            </a:r>
            <a:endParaRPr lang="en-US" sz="2800" dirty="0">
              <a:latin typeface="Source Sans Pro Light" panose="020B0403030403020204" pitchFamily="34" charset="0"/>
              <a:ea typeface="Montserrat Hairline" charset="0"/>
              <a:cs typeface="B Homa" panose="00000400000000000000" pitchFamily="2" charset="-78"/>
            </a:endParaRPr>
          </a:p>
        </p:txBody>
      </p:sp>
    </p:spTree>
    <p:extLst>
      <p:ext uri="{BB962C8B-B14F-4D97-AF65-F5344CB8AC3E}">
        <p14:creationId xmlns:p14="http://schemas.microsoft.com/office/powerpoint/2010/main" val="2856838967"/>
      </p:ext>
    </p:extLst>
  </p:cSld>
  <p:clrMapOvr>
    <a:masterClrMapping/>
  </p:clrMapOvr>
  <mc:AlternateContent xmlns:mc="http://schemas.openxmlformats.org/markup-compatibility/2006" xmlns:p14="http://schemas.microsoft.com/office/powerpoint/2010/main">
    <mc:Choice Requires="p14">
      <p:transition spd="med">
        <p14:pan dir="r"/>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15739" t="8507" r="15251" b="2778"/>
          <a:stretch/>
        </p:blipFill>
        <p:spPr>
          <a:xfrm>
            <a:off x="1335314" y="28669"/>
            <a:ext cx="9448800" cy="6829331"/>
          </a:xfrm>
          <a:prstGeom prst="rect">
            <a:avLst/>
          </a:prstGeom>
        </p:spPr>
      </p:pic>
    </p:spTree>
    <p:extLst>
      <p:ext uri="{BB962C8B-B14F-4D97-AF65-F5344CB8AC3E}">
        <p14:creationId xmlns:p14="http://schemas.microsoft.com/office/powerpoint/2010/main" val="6159110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21889" t="20312" r="25208" b="5208"/>
          <a:stretch/>
        </p:blipFill>
        <p:spPr>
          <a:xfrm>
            <a:off x="1669142" y="0"/>
            <a:ext cx="8679543" cy="6869970"/>
          </a:xfrm>
          <a:prstGeom prst="rect">
            <a:avLst/>
          </a:prstGeom>
        </p:spPr>
      </p:pic>
    </p:spTree>
    <p:extLst>
      <p:ext uri="{BB962C8B-B14F-4D97-AF65-F5344CB8AC3E}">
        <p14:creationId xmlns:p14="http://schemas.microsoft.com/office/powerpoint/2010/main" val="11868326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hape 536"/>
          <p:cNvSpPr/>
          <p:nvPr/>
        </p:nvSpPr>
        <p:spPr>
          <a:xfrm>
            <a:off x="0" y="6034314"/>
            <a:ext cx="12192000" cy="823685"/>
          </a:xfrm>
          <a:prstGeom prst="rect">
            <a:avLst/>
          </a:prstGeom>
          <a:solidFill>
            <a:schemeClr val="accent2"/>
          </a:solidFill>
          <a:ln w="12700">
            <a:miter lim="400000"/>
          </a:ln>
        </p:spPr>
        <p:txBody>
          <a:bodyPr lIns="45719" rIns="45719" anchor="ctr"/>
          <a:lstStyle/>
          <a:p>
            <a:pPr algn="ctr">
              <a:defRPr>
                <a:solidFill>
                  <a:srgbClr val="FFFFFF"/>
                </a:solidFill>
              </a:defRPr>
            </a:pPr>
            <a:endParaRPr/>
          </a:p>
        </p:txBody>
      </p:sp>
      <p:pic>
        <p:nvPicPr>
          <p:cNvPr id="6" name="Picture 5"/>
          <p:cNvPicPr>
            <a:picLocks noChangeAspect="1"/>
          </p:cNvPicPr>
          <p:nvPr/>
        </p:nvPicPr>
        <p:blipFill rotWithShape="1">
          <a:blip r:embed="rId2">
            <a:extLst>
              <a:ext uri="{BEBA8EAE-BF5A-486C-A8C5-ECC9F3942E4B}">
                <a14:imgProps xmlns:a14="http://schemas.microsoft.com/office/drawing/2010/main">
                  <a14:imgLayer r:embed="rId3">
                    <a14:imgEffect>
                      <a14:colorTemperature colorTemp="8800"/>
                    </a14:imgEffect>
                  </a14:imgLayer>
                </a14:imgProps>
              </a:ext>
            </a:extLst>
          </a:blip>
          <a:srcRect l="12072" t="12650" r="10956" b="248"/>
          <a:stretch/>
        </p:blipFill>
        <p:spPr>
          <a:xfrm>
            <a:off x="1886857" y="201400"/>
            <a:ext cx="8882743" cy="5651484"/>
          </a:xfrm>
          <a:prstGeom prst="rect">
            <a:avLst/>
          </a:prstGeom>
        </p:spPr>
      </p:pic>
      <p:sp>
        <p:nvSpPr>
          <p:cNvPr id="21" name="Shape 536"/>
          <p:cNvSpPr/>
          <p:nvPr/>
        </p:nvSpPr>
        <p:spPr>
          <a:xfrm>
            <a:off x="0" y="4818503"/>
            <a:ext cx="12192000" cy="2010229"/>
          </a:xfrm>
          <a:prstGeom prst="rect">
            <a:avLst/>
          </a:prstGeom>
          <a:solidFill>
            <a:schemeClr val="accent2"/>
          </a:solidFill>
          <a:ln w="12700">
            <a:miter lim="400000"/>
          </a:ln>
        </p:spPr>
        <p:txBody>
          <a:bodyPr lIns="45719" rIns="45719" anchor="ctr"/>
          <a:lstStyle/>
          <a:p>
            <a:pPr algn="ctr">
              <a:defRPr>
                <a:solidFill>
                  <a:srgbClr val="FFFFFF"/>
                </a:solidFill>
              </a:defRPr>
            </a:pPr>
            <a:endParaRPr/>
          </a:p>
        </p:txBody>
      </p:sp>
      <p:sp>
        <p:nvSpPr>
          <p:cNvPr id="22" name="Rectangle 21"/>
          <p:cNvSpPr/>
          <p:nvPr/>
        </p:nvSpPr>
        <p:spPr>
          <a:xfrm>
            <a:off x="127562" y="4189186"/>
            <a:ext cx="4734724" cy="2186360"/>
          </a:xfrm>
          <a:prstGeom prst="rect">
            <a:avLst/>
          </a:prstGeom>
          <a:gradFill flip="none" rotWithShape="0">
            <a:gsLst>
              <a:gs pos="0">
                <a:srgbClr val="817E9A">
                  <a:alpha val="13000"/>
                </a:srgbClr>
              </a:gs>
              <a:gs pos="30000">
                <a:srgbClr val="2D1E42">
                  <a:alpha val="84000"/>
                </a:srgbClr>
              </a:gs>
            </a:gsLst>
            <a:lin ang="372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ource Sans Pro Light" charset="0"/>
            </a:endParaRPr>
          </a:p>
        </p:txBody>
      </p:sp>
      <p:sp>
        <p:nvSpPr>
          <p:cNvPr id="23" name="Rectangle 22"/>
          <p:cNvSpPr/>
          <p:nvPr/>
        </p:nvSpPr>
        <p:spPr>
          <a:xfrm>
            <a:off x="413045" y="4530417"/>
            <a:ext cx="4163757" cy="1503897"/>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p:cNvSpPr txBox="1"/>
          <p:nvPr/>
        </p:nvSpPr>
        <p:spPr>
          <a:xfrm>
            <a:off x="595086" y="4626899"/>
            <a:ext cx="3869128" cy="1421928"/>
          </a:xfrm>
          <a:prstGeom prst="rect">
            <a:avLst/>
          </a:prstGeom>
          <a:noFill/>
        </p:spPr>
        <p:txBody>
          <a:bodyPr wrap="square" rtlCol="0">
            <a:spAutoFit/>
          </a:bodyPr>
          <a:lstStyle/>
          <a:p>
            <a:pPr algn="ctr" rtl="1">
              <a:lnSpc>
                <a:spcPct val="90000"/>
              </a:lnSpc>
            </a:pPr>
            <a:r>
              <a:rPr lang="fa-IR" sz="2400" dirty="0">
                <a:solidFill>
                  <a:schemeClr val="bg1"/>
                </a:solidFill>
                <a:latin typeface="Source Sans Pro Light" panose="020B0403030403020204" pitchFamily="34" charset="0"/>
                <a:ea typeface="Montserrat Hairline" charset="0"/>
                <a:cs typeface="B Homa" panose="00000400000000000000" pitchFamily="2" charset="-78"/>
              </a:rPr>
              <a:t>استراتژی های بهبود شرایط </a:t>
            </a:r>
            <a:endParaRPr lang="en-US" sz="2400" dirty="0" smtClean="0">
              <a:solidFill>
                <a:schemeClr val="bg1"/>
              </a:solidFill>
              <a:latin typeface="Source Sans Pro Light" panose="020B0403030403020204" pitchFamily="34" charset="0"/>
              <a:ea typeface="Montserrat Hairline" charset="0"/>
              <a:cs typeface="B Homa" panose="00000400000000000000" pitchFamily="2" charset="-78"/>
            </a:endParaRPr>
          </a:p>
          <a:p>
            <a:pPr algn="ctr" rtl="1">
              <a:lnSpc>
                <a:spcPct val="90000"/>
              </a:lnSpc>
            </a:pPr>
            <a:r>
              <a:rPr lang="fa-IR" sz="2400" dirty="0" smtClean="0">
                <a:solidFill>
                  <a:schemeClr val="bg1"/>
                </a:solidFill>
                <a:latin typeface="Source Sans Pro Light" panose="020B0403030403020204" pitchFamily="34" charset="0"/>
                <a:ea typeface="Montserrat Hairline" charset="0"/>
                <a:cs typeface="B Homa" panose="00000400000000000000" pitchFamily="2" charset="-78"/>
              </a:rPr>
              <a:t>و </a:t>
            </a:r>
            <a:endParaRPr lang="en-US" sz="2400" dirty="0" smtClean="0">
              <a:solidFill>
                <a:schemeClr val="bg1"/>
              </a:solidFill>
              <a:latin typeface="Source Sans Pro Light" panose="020B0403030403020204" pitchFamily="34" charset="0"/>
              <a:ea typeface="Montserrat Hairline" charset="0"/>
              <a:cs typeface="B Homa" panose="00000400000000000000" pitchFamily="2" charset="-78"/>
            </a:endParaRPr>
          </a:p>
          <a:p>
            <a:pPr algn="just" rtl="1">
              <a:lnSpc>
                <a:spcPct val="90000"/>
              </a:lnSpc>
            </a:pPr>
            <a:r>
              <a:rPr lang="fa-IR" sz="2400" dirty="0" smtClean="0">
                <a:solidFill>
                  <a:schemeClr val="bg1"/>
                </a:solidFill>
                <a:latin typeface="Source Sans Pro Light" panose="020B0403030403020204" pitchFamily="34" charset="0"/>
                <a:ea typeface="Montserrat Hairline" charset="0"/>
                <a:cs typeface="B Homa" panose="00000400000000000000" pitchFamily="2" charset="-78"/>
              </a:rPr>
              <a:t>تعادل </a:t>
            </a:r>
            <a:r>
              <a:rPr lang="fa-IR" sz="2400" dirty="0">
                <a:solidFill>
                  <a:schemeClr val="bg1"/>
                </a:solidFill>
                <a:latin typeface="Source Sans Pro Light" panose="020B0403030403020204" pitchFamily="34" charset="0"/>
                <a:ea typeface="Montserrat Hairline" charset="0"/>
                <a:cs typeface="B Homa" panose="00000400000000000000" pitchFamily="2" charset="-78"/>
              </a:rPr>
              <a:t>بین شبکه حمل و نقل کالا و حمل و نقل کلی</a:t>
            </a:r>
            <a:endParaRPr lang="en-US" sz="2400" dirty="0">
              <a:solidFill>
                <a:schemeClr val="bg1"/>
              </a:solidFill>
              <a:latin typeface="Source Sans Pro Light" panose="020B0403030403020204" pitchFamily="34" charset="0"/>
              <a:ea typeface="Montserrat Hairline" charset="0"/>
              <a:cs typeface="B Homa" panose="00000400000000000000" pitchFamily="2" charset="-78"/>
            </a:endParaRPr>
          </a:p>
        </p:txBody>
      </p:sp>
      <p:sp>
        <p:nvSpPr>
          <p:cNvPr id="25" name="Rectangle 24"/>
          <p:cNvSpPr/>
          <p:nvPr/>
        </p:nvSpPr>
        <p:spPr>
          <a:xfrm>
            <a:off x="1683656" y="3740295"/>
            <a:ext cx="9289143" cy="267461"/>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64040151"/>
      </p:ext>
    </p:extLst>
  </p:cSld>
  <p:clrMapOvr>
    <a:masterClrMapping/>
  </p:clrMapOvr>
  <mc:AlternateContent xmlns:mc="http://schemas.openxmlformats.org/markup-compatibility/2006" xmlns:p14="http://schemas.microsoft.com/office/powerpoint/2010/main">
    <mc:Choice Requires="p14">
      <p:transition spd="med">
        <p14:pan dir="r"/>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fill="hold"/>
                                        <p:tgtEl>
                                          <p:spTgt spid="21"/>
                                        </p:tgtEl>
                                        <p:attrNameLst>
                                          <p:attrName>ppt_x</p:attrName>
                                        </p:attrNameLst>
                                      </p:cBhvr>
                                      <p:tavLst>
                                        <p:tav tm="0">
                                          <p:val>
                                            <p:strVal val="0-#ppt_w/2"/>
                                          </p:val>
                                        </p:tav>
                                        <p:tav tm="100000">
                                          <p:val>
                                            <p:strVal val="#ppt_x"/>
                                          </p:val>
                                        </p:tav>
                                      </p:tavLst>
                                    </p:anim>
                                    <p:anim calcmode="lin" valueType="num">
                                      <p:cBhvr additive="base">
                                        <p:cTn id="13" dur="500" fill="hold"/>
                                        <p:tgtEl>
                                          <p:spTgt spid="21"/>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additive="base">
                                        <p:cTn id="16" dur="1000" fill="hold"/>
                                        <p:tgtEl>
                                          <p:spTgt spid="22"/>
                                        </p:tgtEl>
                                        <p:attrNameLst>
                                          <p:attrName>ppt_x</p:attrName>
                                        </p:attrNameLst>
                                      </p:cBhvr>
                                      <p:tavLst>
                                        <p:tav tm="0">
                                          <p:val>
                                            <p:strVal val="0-#ppt_w/2"/>
                                          </p:val>
                                        </p:tav>
                                        <p:tav tm="100000">
                                          <p:val>
                                            <p:strVal val="#ppt_x"/>
                                          </p:val>
                                        </p:tav>
                                      </p:tavLst>
                                    </p:anim>
                                    <p:anim calcmode="lin" valueType="num">
                                      <p:cBhvr additive="base">
                                        <p:cTn id="17" dur="1000" fill="hold"/>
                                        <p:tgtEl>
                                          <p:spTgt spid="22"/>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1000" fill="hold"/>
                                        <p:tgtEl>
                                          <p:spTgt spid="23"/>
                                        </p:tgtEl>
                                        <p:attrNameLst>
                                          <p:attrName>ppt_x</p:attrName>
                                        </p:attrNameLst>
                                      </p:cBhvr>
                                      <p:tavLst>
                                        <p:tav tm="0">
                                          <p:val>
                                            <p:strVal val="#ppt_x"/>
                                          </p:val>
                                        </p:tav>
                                        <p:tav tm="100000">
                                          <p:val>
                                            <p:strVal val="#ppt_x"/>
                                          </p:val>
                                        </p:tav>
                                      </p:tavLst>
                                    </p:anim>
                                    <p:anim calcmode="lin" valueType="num">
                                      <p:cBhvr additive="base">
                                        <p:cTn id="22" dur="1000" fill="hold"/>
                                        <p:tgtEl>
                                          <p:spTgt spid="23"/>
                                        </p:tgtEl>
                                        <p:attrNameLst>
                                          <p:attrName>ppt_y</p:attrName>
                                        </p:attrNameLst>
                                      </p:cBhvr>
                                      <p:tavLst>
                                        <p:tav tm="0">
                                          <p:val>
                                            <p:strVal val="1+#ppt_h/2"/>
                                          </p:val>
                                        </p:tav>
                                        <p:tav tm="100000">
                                          <p:val>
                                            <p:strVal val="#ppt_y"/>
                                          </p:val>
                                        </p:tav>
                                      </p:tavLst>
                                    </p:anim>
                                  </p:childTnLst>
                                </p:cTn>
                              </p:par>
                              <p:par>
                                <p:cTn id="23" presetID="16" presetClass="entr" presetSubtype="21"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barn(inVertical)">
                                      <p:cBhvr>
                                        <p:cTn id="25" dur="1000"/>
                                        <p:tgtEl>
                                          <p:spTgt spid="24"/>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grpId="1" nodeType="clickEffect">
                                  <p:stCondLst>
                                    <p:cond delay="0"/>
                                  </p:stCondLst>
                                  <p:childTnLst>
                                    <p:animEffect transition="out" filter="fade">
                                      <p:cBhvr>
                                        <p:cTn id="29" dur="500"/>
                                        <p:tgtEl>
                                          <p:spTgt spid="22"/>
                                        </p:tgtEl>
                                      </p:cBhvr>
                                    </p:animEffect>
                                    <p:set>
                                      <p:cBhvr>
                                        <p:cTn id="30" dur="1" fill="hold">
                                          <p:stCondLst>
                                            <p:cond delay="499"/>
                                          </p:stCondLst>
                                        </p:cTn>
                                        <p:tgtEl>
                                          <p:spTgt spid="22"/>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23"/>
                                        </p:tgtEl>
                                      </p:cBhvr>
                                    </p:animEffect>
                                    <p:set>
                                      <p:cBhvr>
                                        <p:cTn id="33" dur="1" fill="hold">
                                          <p:stCondLst>
                                            <p:cond delay="499"/>
                                          </p:stCondLst>
                                        </p:cTn>
                                        <p:tgtEl>
                                          <p:spTgt spid="23"/>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24"/>
                                        </p:tgtEl>
                                      </p:cBhvr>
                                    </p:animEffect>
                                    <p:set>
                                      <p:cBhvr>
                                        <p:cTn id="36" dur="1" fill="hold">
                                          <p:stCondLst>
                                            <p:cond delay="499"/>
                                          </p:stCondLst>
                                        </p:cTn>
                                        <p:tgtEl>
                                          <p:spTgt spid="24"/>
                                        </p:tgtEl>
                                        <p:attrNameLst>
                                          <p:attrName>style.visibility</p:attrName>
                                        </p:attrNameLst>
                                      </p:cBhvr>
                                      <p:to>
                                        <p:strVal val="hidden"/>
                                      </p:to>
                                    </p:set>
                                  </p:childTnLst>
                                </p:cTn>
                              </p:par>
                              <p:par>
                                <p:cTn id="37" presetID="42" presetClass="exit" presetSubtype="0" fill="hold" grpId="1" nodeType="withEffect">
                                  <p:stCondLst>
                                    <p:cond delay="0"/>
                                  </p:stCondLst>
                                  <p:childTnLst>
                                    <p:animEffect transition="out" filter="fade">
                                      <p:cBhvr>
                                        <p:cTn id="38" dur="500"/>
                                        <p:tgtEl>
                                          <p:spTgt spid="21"/>
                                        </p:tgtEl>
                                      </p:cBhvr>
                                    </p:animEffect>
                                    <p:anim calcmode="lin" valueType="num">
                                      <p:cBhvr>
                                        <p:cTn id="39" dur="500"/>
                                        <p:tgtEl>
                                          <p:spTgt spid="21"/>
                                        </p:tgtEl>
                                        <p:attrNameLst>
                                          <p:attrName>ppt_x</p:attrName>
                                        </p:attrNameLst>
                                      </p:cBhvr>
                                      <p:tavLst>
                                        <p:tav tm="0">
                                          <p:val>
                                            <p:strVal val="ppt_x"/>
                                          </p:val>
                                        </p:tav>
                                        <p:tav tm="100000">
                                          <p:val>
                                            <p:strVal val="ppt_x"/>
                                          </p:val>
                                        </p:tav>
                                      </p:tavLst>
                                    </p:anim>
                                    <p:anim calcmode="lin" valueType="num">
                                      <p:cBhvr>
                                        <p:cTn id="40" dur="500"/>
                                        <p:tgtEl>
                                          <p:spTgt spid="21"/>
                                        </p:tgtEl>
                                        <p:attrNameLst>
                                          <p:attrName>ppt_y</p:attrName>
                                        </p:attrNameLst>
                                      </p:cBhvr>
                                      <p:tavLst>
                                        <p:tav tm="0">
                                          <p:val>
                                            <p:strVal val="ppt_y"/>
                                          </p:val>
                                        </p:tav>
                                        <p:tav tm="100000">
                                          <p:val>
                                            <p:strVal val="ppt_y+.1"/>
                                          </p:val>
                                        </p:tav>
                                      </p:tavLst>
                                    </p:anim>
                                    <p:set>
                                      <p:cBhvr>
                                        <p:cTn id="41" dur="1" fill="hold">
                                          <p:stCondLst>
                                            <p:cond delay="499"/>
                                          </p:stCondLst>
                                        </p:cTn>
                                        <p:tgtEl>
                                          <p:spTgt spid="21"/>
                                        </p:tgtEl>
                                        <p:attrNameLst>
                                          <p:attrName>style.visibility</p:attrName>
                                        </p:attrNameLst>
                                      </p:cBhvr>
                                      <p:to>
                                        <p:strVal val="hidden"/>
                                      </p:to>
                                    </p:set>
                                  </p:childTnLst>
                                </p:cTn>
                              </p:par>
                              <p:par>
                                <p:cTn id="42" presetID="10" presetClass="entr" presetSubtype="0" fill="hold" nodeType="with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fade">
                                      <p:cBhvr>
                                        <p:cTn id="44" dur="500"/>
                                        <p:tgtEl>
                                          <p:spTgt spid="6"/>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wipe(down)">
                                      <p:cBhvr>
                                        <p:cTn id="49"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1" grpId="0" animBg="1"/>
      <p:bldP spid="21" grpId="1" animBg="1"/>
      <p:bldP spid="22" grpId="0" animBg="1"/>
      <p:bldP spid="22" grpId="1" animBg="1"/>
      <p:bldP spid="23" grpId="0" animBg="1"/>
      <p:bldP spid="23" grpId="1" animBg="1"/>
      <p:bldP spid="24" grpId="0"/>
      <p:bldP spid="24" grpId="1"/>
      <p:bldP spid="2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idx="13"/>
          </p:nvPr>
        </p:nvPicPr>
        <p:blipFill>
          <a:blip r:embed="rId3">
            <a:extLst>
              <a:ext uri="{28A0092B-C50C-407E-A947-70E740481C1C}">
                <a14:useLocalDpi xmlns:a14="http://schemas.microsoft.com/office/drawing/2010/main" val="0"/>
              </a:ext>
            </a:extLst>
          </a:blip>
          <a:srcRect t="9365" b="9365"/>
          <a:stretch>
            <a:fillRect/>
          </a:stretch>
        </p:blipFill>
        <p:spPr/>
      </p:pic>
      <p:sp>
        <p:nvSpPr>
          <p:cNvPr id="11" name="Rectangle 10"/>
          <p:cNvSpPr/>
          <p:nvPr/>
        </p:nvSpPr>
        <p:spPr>
          <a:xfrm>
            <a:off x="-2037" y="0"/>
            <a:ext cx="12194037" cy="6858000"/>
          </a:xfrm>
          <a:prstGeom prst="rect">
            <a:avLst/>
          </a:prstGeom>
          <a:gradFill flip="none" rotWithShape="0">
            <a:gsLst>
              <a:gs pos="0">
                <a:srgbClr val="817E9A"/>
              </a:gs>
              <a:gs pos="30000">
                <a:srgbClr val="2D1E42">
                  <a:alpha val="84000"/>
                </a:srgbClr>
              </a:gs>
            </a:gsLst>
            <a:lin ang="372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ource Sans Pro Light" charset="0"/>
            </a:endParaRPr>
          </a:p>
        </p:txBody>
      </p:sp>
      <p:sp>
        <p:nvSpPr>
          <p:cNvPr id="12" name="Shape 537"/>
          <p:cNvSpPr/>
          <p:nvPr/>
        </p:nvSpPr>
        <p:spPr>
          <a:xfrm>
            <a:off x="1197751" y="2664924"/>
            <a:ext cx="10001737" cy="92589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p>
            <a:pPr algn="ctr">
              <a:lnSpc>
                <a:spcPts val="6500"/>
              </a:lnSpc>
              <a:defRPr sz="8800">
                <a:solidFill>
                  <a:srgbClr val="FFFFFF"/>
                </a:solidFill>
                <a:latin typeface="+mn-lt"/>
                <a:ea typeface="+mn-ea"/>
                <a:cs typeface="+mn-cs"/>
                <a:sym typeface="Helvetica"/>
              </a:defRPr>
            </a:pPr>
            <a:r>
              <a:rPr lang="fa-IR" sz="5400" b="1" dirty="0" smtClean="0">
                <a:solidFill>
                  <a:schemeClr val="bg1"/>
                </a:solidFill>
                <a:latin typeface="A Rezvan-fat" panose="01000500000000020002" pitchFamily="2" charset="-78"/>
                <a:cs typeface="A Rezvan-fat" panose="01000500000000020002" pitchFamily="2" charset="-78"/>
              </a:rPr>
              <a:t>برنامه ریزی حمل و نقل کالا</a:t>
            </a:r>
            <a:endParaRPr sz="5400" b="1" dirty="0">
              <a:solidFill>
                <a:schemeClr val="bg1"/>
              </a:solidFill>
              <a:latin typeface="A Rezvan-fat" panose="01000500000000020002" pitchFamily="2" charset="-78"/>
              <a:cs typeface="A Rezvan-fat" panose="01000500000000020002" pitchFamily="2" charset="-78"/>
            </a:endParaRPr>
          </a:p>
        </p:txBody>
      </p:sp>
      <p:sp>
        <p:nvSpPr>
          <p:cNvPr id="13" name="Shape 537"/>
          <p:cNvSpPr/>
          <p:nvPr/>
        </p:nvSpPr>
        <p:spPr>
          <a:xfrm>
            <a:off x="1355525" y="3294018"/>
            <a:ext cx="10001737" cy="92589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p>
            <a:pPr algn="ctr">
              <a:lnSpc>
                <a:spcPts val="6500"/>
              </a:lnSpc>
              <a:defRPr sz="8800">
                <a:solidFill>
                  <a:srgbClr val="FFFFFF"/>
                </a:solidFill>
                <a:latin typeface="+mn-lt"/>
                <a:ea typeface="+mn-ea"/>
                <a:cs typeface="+mn-cs"/>
                <a:sym typeface="Helvetica"/>
              </a:defRPr>
            </a:pPr>
            <a:r>
              <a:rPr lang="fa-IR" sz="2000" b="1" dirty="0">
                <a:solidFill>
                  <a:schemeClr val="bg1"/>
                </a:solidFill>
                <a:latin typeface="A Rezvan-fat" panose="01000500000000020002" pitchFamily="2" charset="-78"/>
                <a:cs typeface="B Homa" panose="00000400000000000000" pitchFamily="2" charset="-78"/>
              </a:rPr>
              <a:t>در ایالات متحده</a:t>
            </a:r>
          </a:p>
        </p:txBody>
      </p:sp>
    </p:spTree>
    <p:extLst>
      <p:ext uri="{BB962C8B-B14F-4D97-AF65-F5344CB8AC3E}">
        <p14:creationId xmlns:p14="http://schemas.microsoft.com/office/powerpoint/2010/main" val="202909033"/>
      </p:ext>
    </p:extLst>
  </p:cSld>
  <p:clrMapOvr>
    <a:masterClrMapping/>
  </p:clrMapOvr>
  <mc:AlternateContent xmlns:mc="http://schemas.openxmlformats.org/markup-compatibility/2006" xmlns:p14="http://schemas.microsoft.com/office/powerpoint/2010/main">
    <mc:Choice Requires="p14">
      <p:transition spd="med">
        <p14:pan dir="r"/>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1000"/>
                                        <p:tgtEl>
                                          <p:spTgt spid="12"/>
                                        </p:tgtEl>
                                      </p:cBhvr>
                                    </p:animEffect>
                                  </p:childTnLst>
                                </p:cTn>
                              </p:par>
                            </p:childTnLst>
                          </p:cTn>
                        </p:par>
                        <p:par>
                          <p:cTn id="8" fill="hold">
                            <p:stCondLst>
                              <p:cond delay="1000"/>
                            </p:stCondLst>
                            <p:childTnLst>
                              <p:par>
                                <p:cTn id="9" presetID="16" presetClass="entr" presetSubtype="2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barn(inVertical)">
                                      <p:cBhvr>
                                        <p:cTn id="11"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TextBox 109"/>
          <p:cNvSpPr txBox="1"/>
          <p:nvPr/>
        </p:nvSpPr>
        <p:spPr>
          <a:xfrm>
            <a:off x="435429" y="515564"/>
            <a:ext cx="11504671" cy="646331"/>
          </a:xfrm>
          <a:prstGeom prst="rect">
            <a:avLst/>
          </a:prstGeom>
          <a:noFill/>
        </p:spPr>
        <p:txBody>
          <a:bodyPr wrap="square" rtlCol="0">
            <a:spAutoFit/>
          </a:bodyPr>
          <a:lstStyle/>
          <a:p>
            <a:pPr algn="r" rtl="1"/>
            <a:r>
              <a:rPr lang="fa-IR" sz="3600" b="1" dirty="0">
                <a:latin typeface="A Rezvan-fat" panose="01000500000000020002" pitchFamily="2" charset="-78"/>
                <a:cs typeface="A Rezvan-fat" panose="01000500000000020002" pitchFamily="2" charset="-78"/>
              </a:rPr>
              <a:t>برخی برنامه های انجام شده توسط انجمن دولتی سن دیگو </a:t>
            </a:r>
            <a:r>
              <a:rPr lang="en-US" sz="3600" b="1" dirty="0">
                <a:latin typeface="Adobe Gothic Std B" panose="020B0800000000000000" pitchFamily="34" charset="-128"/>
                <a:ea typeface="Adobe Gothic Std B" panose="020B0800000000000000" pitchFamily="34" charset="-128"/>
                <a:cs typeface="A Rezvan-fat" panose="01000500000000020002" pitchFamily="2" charset="-78"/>
              </a:rPr>
              <a:t>SANDAG</a:t>
            </a:r>
          </a:p>
        </p:txBody>
      </p:sp>
      <p:sp>
        <p:nvSpPr>
          <p:cNvPr id="56" name="Freeform 55"/>
          <p:cNvSpPr/>
          <p:nvPr/>
        </p:nvSpPr>
        <p:spPr>
          <a:xfrm flipH="1" flipV="1">
            <a:off x="10240426" y="2190327"/>
            <a:ext cx="656157" cy="604695"/>
          </a:xfrm>
          <a:custGeom>
            <a:avLst/>
            <a:gdLst>
              <a:gd name="connsiteX0" fmla="*/ 971829 w 2671591"/>
              <a:gd name="connsiteY0" fmla="*/ 311 h 2234714"/>
              <a:gd name="connsiteX1" fmla="*/ 1658132 w 2671591"/>
              <a:gd name="connsiteY1" fmla="*/ 121675 h 2234714"/>
              <a:gd name="connsiteX2" fmla="*/ 2391482 w 2671591"/>
              <a:gd name="connsiteY2" fmla="*/ 570868 h 2234714"/>
              <a:gd name="connsiteX3" fmla="*/ 2671591 w 2671591"/>
              <a:gd name="connsiteY3" fmla="*/ 1127080 h 2234714"/>
              <a:gd name="connsiteX4" fmla="*/ 2398520 w 2671591"/>
              <a:gd name="connsiteY4" fmla="*/ 1555152 h 2234714"/>
              <a:gd name="connsiteX5" fmla="*/ 1656724 w 2671591"/>
              <a:gd name="connsiteY5" fmla="*/ 2040957 h 2234714"/>
              <a:gd name="connsiteX6" fmla="*/ 436351 w 2671591"/>
              <a:gd name="connsiteY6" fmla="*/ 2146567 h 2234714"/>
              <a:gd name="connsiteX7" fmla="*/ 0 w 2671591"/>
              <a:gd name="connsiteY7" fmla="*/ 1127080 h 2234714"/>
              <a:gd name="connsiteX8" fmla="*/ 453241 w 2671591"/>
              <a:gd name="connsiteY8" fmla="*/ 130124 h 2234714"/>
              <a:gd name="connsiteX9" fmla="*/ 971829 w 2671591"/>
              <a:gd name="connsiteY9" fmla="*/ 311 h 2234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71591" h="2234714">
                <a:moveTo>
                  <a:pt x="971829" y="311"/>
                </a:moveTo>
                <a:cubicBezTo>
                  <a:pt x="1208558" y="-4512"/>
                  <a:pt x="1452273" y="47220"/>
                  <a:pt x="1658132" y="121675"/>
                </a:cubicBezTo>
                <a:cubicBezTo>
                  <a:pt x="1922757" y="217427"/>
                  <a:pt x="2191606" y="370914"/>
                  <a:pt x="2391482" y="570868"/>
                </a:cubicBezTo>
                <a:cubicBezTo>
                  <a:pt x="2536463" y="715906"/>
                  <a:pt x="2671591" y="914452"/>
                  <a:pt x="2671591" y="1127080"/>
                </a:cubicBezTo>
                <a:cubicBezTo>
                  <a:pt x="2671591" y="1267893"/>
                  <a:pt x="2492828" y="1465031"/>
                  <a:pt x="2398520" y="1555152"/>
                </a:cubicBezTo>
                <a:cubicBezTo>
                  <a:pt x="2188790" y="1755106"/>
                  <a:pt x="1919942" y="1922674"/>
                  <a:pt x="1656724" y="2040957"/>
                </a:cubicBezTo>
                <a:cubicBezTo>
                  <a:pt x="1309052" y="2194443"/>
                  <a:pt x="796691" y="2329623"/>
                  <a:pt x="436351" y="2146567"/>
                </a:cubicBezTo>
                <a:cubicBezTo>
                  <a:pt x="71787" y="1960693"/>
                  <a:pt x="0" y="1496010"/>
                  <a:pt x="0" y="1127080"/>
                </a:cubicBezTo>
                <a:cubicBezTo>
                  <a:pt x="0" y="742660"/>
                  <a:pt x="95716" y="334303"/>
                  <a:pt x="453241" y="130124"/>
                </a:cubicBezTo>
                <a:cubicBezTo>
                  <a:pt x="607811" y="42027"/>
                  <a:pt x="787708" y="4063"/>
                  <a:pt x="971829" y="31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Shape 2540"/>
          <p:cNvSpPr/>
          <p:nvPr/>
        </p:nvSpPr>
        <p:spPr>
          <a:xfrm>
            <a:off x="10431345" y="2355515"/>
            <a:ext cx="274320" cy="274320"/>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Source Sans Pro Light" charset="0"/>
              <a:ea typeface="Source Sans Pro Light" charset="0"/>
              <a:cs typeface="Source Sans Pro Light" charset="0"/>
            </a:endParaRPr>
          </a:p>
        </p:txBody>
      </p:sp>
      <p:sp>
        <p:nvSpPr>
          <p:cNvPr id="2" name="Rectangle 1"/>
          <p:cNvSpPr/>
          <p:nvPr/>
        </p:nvSpPr>
        <p:spPr>
          <a:xfrm>
            <a:off x="5582500" y="2364641"/>
            <a:ext cx="4645824" cy="400110"/>
          </a:xfrm>
          <a:prstGeom prst="rect">
            <a:avLst/>
          </a:prstGeom>
        </p:spPr>
        <p:txBody>
          <a:bodyPr wrap="none">
            <a:spAutoFit/>
          </a:bodyPr>
          <a:lstStyle/>
          <a:p>
            <a:r>
              <a:rPr lang="en-US" sz="2000" b="1" dirty="0">
                <a:solidFill>
                  <a:srgbClr val="656D78"/>
                </a:solidFill>
                <a:latin typeface="Roboto Black" panose="02000000000000000000" pitchFamily="2" charset="0"/>
                <a:ea typeface="Roboto Black" panose="02000000000000000000" pitchFamily="2" charset="0"/>
                <a:cs typeface="Roboto Black" panose="02000000000000000000" pitchFamily="2" charset="0"/>
              </a:rPr>
              <a:t>State Route 11 and </a:t>
            </a:r>
            <a:r>
              <a:rPr lang="en-US" sz="2000" b="1" dirty="0" err="1">
                <a:solidFill>
                  <a:srgbClr val="656D78"/>
                </a:solidFill>
                <a:latin typeface="Roboto Black" panose="02000000000000000000" pitchFamily="2" charset="0"/>
                <a:ea typeface="Roboto Black" panose="02000000000000000000" pitchFamily="2" charset="0"/>
                <a:cs typeface="Roboto Black" panose="02000000000000000000" pitchFamily="2" charset="0"/>
              </a:rPr>
              <a:t>Otay</a:t>
            </a:r>
            <a:r>
              <a:rPr lang="en-US" sz="2000" b="1" dirty="0">
                <a:solidFill>
                  <a:srgbClr val="656D78"/>
                </a:solidFill>
                <a:latin typeface="Roboto Black" panose="02000000000000000000" pitchFamily="2" charset="0"/>
                <a:ea typeface="Roboto Black" panose="02000000000000000000" pitchFamily="2" charset="0"/>
                <a:cs typeface="Roboto Black" panose="02000000000000000000" pitchFamily="2" charset="0"/>
              </a:rPr>
              <a:t> Mesa East Port of Entry</a:t>
            </a:r>
          </a:p>
        </p:txBody>
      </p:sp>
      <p:sp>
        <p:nvSpPr>
          <p:cNvPr id="3" name="Rectangle 2"/>
          <p:cNvSpPr/>
          <p:nvPr/>
        </p:nvSpPr>
        <p:spPr>
          <a:xfrm>
            <a:off x="627883" y="1958476"/>
            <a:ext cx="4049486" cy="1200329"/>
          </a:xfrm>
          <a:prstGeom prst="rect">
            <a:avLst/>
          </a:prstGeom>
        </p:spPr>
        <p:txBody>
          <a:bodyPr wrap="square">
            <a:spAutoFit/>
          </a:bodyPr>
          <a:lstStyle/>
          <a:p>
            <a:pPr algn="just" rtl="1"/>
            <a:r>
              <a:rPr lang="fa-IR" sz="2400" dirty="0">
                <a:latin typeface="Source Sans Pro Light" panose="020B0403030403020204" pitchFamily="34" charset="0"/>
                <a:ea typeface="Montserrat Hairline" charset="0"/>
                <a:cs typeface="B Homa" panose="00000400000000000000" pitchFamily="2" charset="-78"/>
              </a:rPr>
              <a:t>این پروژه نوآورانه، </a:t>
            </a:r>
            <a:r>
              <a:rPr lang="fa-IR" sz="2400" dirty="0">
                <a:solidFill>
                  <a:schemeClr val="accent2"/>
                </a:solidFill>
                <a:latin typeface="Source Sans Pro Light" panose="020B0403030403020204" pitchFamily="34" charset="0"/>
                <a:ea typeface="Montserrat Hairline" charset="0"/>
                <a:cs typeface="B Homa" panose="00000400000000000000" pitchFamily="2" charset="-78"/>
              </a:rPr>
              <a:t>حرکت موثر افراد، کالاها و خدمات بین ایالات متحده و مکزیک</a:t>
            </a:r>
            <a:r>
              <a:rPr lang="fa-IR" sz="2400" dirty="0">
                <a:latin typeface="Source Sans Pro Light" panose="020B0403030403020204" pitchFamily="34" charset="0"/>
                <a:ea typeface="Montserrat Hairline" charset="0"/>
                <a:cs typeface="B Homa" panose="00000400000000000000" pitchFamily="2" charset="-78"/>
              </a:rPr>
              <a:t> را بهبود می بخشد.</a:t>
            </a:r>
          </a:p>
        </p:txBody>
      </p:sp>
      <p:sp>
        <p:nvSpPr>
          <p:cNvPr id="62" name="Freeform 61"/>
          <p:cNvSpPr/>
          <p:nvPr/>
        </p:nvSpPr>
        <p:spPr>
          <a:xfrm flipH="1" flipV="1">
            <a:off x="10240426" y="3843709"/>
            <a:ext cx="656157" cy="604695"/>
          </a:xfrm>
          <a:custGeom>
            <a:avLst/>
            <a:gdLst>
              <a:gd name="connsiteX0" fmla="*/ 971829 w 2671591"/>
              <a:gd name="connsiteY0" fmla="*/ 311 h 2234714"/>
              <a:gd name="connsiteX1" fmla="*/ 1658132 w 2671591"/>
              <a:gd name="connsiteY1" fmla="*/ 121675 h 2234714"/>
              <a:gd name="connsiteX2" fmla="*/ 2391482 w 2671591"/>
              <a:gd name="connsiteY2" fmla="*/ 570868 h 2234714"/>
              <a:gd name="connsiteX3" fmla="*/ 2671591 w 2671591"/>
              <a:gd name="connsiteY3" fmla="*/ 1127080 h 2234714"/>
              <a:gd name="connsiteX4" fmla="*/ 2398520 w 2671591"/>
              <a:gd name="connsiteY4" fmla="*/ 1555152 h 2234714"/>
              <a:gd name="connsiteX5" fmla="*/ 1656724 w 2671591"/>
              <a:gd name="connsiteY5" fmla="*/ 2040957 h 2234714"/>
              <a:gd name="connsiteX6" fmla="*/ 436351 w 2671591"/>
              <a:gd name="connsiteY6" fmla="*/ 2146567 h 2234714"/>
              <a:gd name="connsiteX7" fmla="*/ 0 w 2671591"/>
              <a:gd name="connsiteY7" fmla="*/ 1127080 h 2234714"/>
              <a:gd name="connsiteX8" fmla="*/ 453241 w 2671591"/>
              <a:gd name="connsiteY8" fmla="*/ 130124 h 2234714"/>
              <a:gd name="connsiteX9" fmla="*/ 971829 w 2671591"/>
              <a:gd name="connsiteY9" fmla="*/ 311 h 2234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71591" h="2234714">
                <a:moveTo>
                  <a:pt x="971829" y="311"/>
                </a:moveTo>
                <a:cubicBezTo>
                  <a:pt x="1208558" y="-4512"/>
                  <a:pt x="1452273" y="47220"/>
                  <a:pt x="1658132" y="121675"/>
                </a:cubicBezTo>
                <a:cubicBezTo>
                  <a:pt x="1922757" y="217427"/>
                  <a:pt x="2191606" y="370914"/>
                  <a:pt x="2391482" y="570868"/>
                </a:cubicBezTo>
                <a:cubicBezTo>
                  <a:pt x="2536463" y="715906"/>
                  <a:pt x="2671591" y="914452"/>
                  <a:pt x="2671591" y="1127080"/>
                </a:cubicBezTo>
                <a:cubicBezTo>
                  <a:pt x="2671591" y="1267893"/>
                  <a:pt x="2492828" y="1465031"/>
                  <a:pt x="2398520" y="1555152"/>
                </a:cubicBezTo>
                <a:cubicBezTo>
                  <a:pt x="2188790" y="1755106"/>
                  <a:pt x="1919942" y="1922674"/>
                  <a:pt x="1656724" y="2040957"/>
                </a:cubicBezTo>
                <a:cubicBezTo>
                  <a:pt x="1309052" y="2194443"/>
                  <a:pt x="796691" y="2329623"/>
                  <a:pt x="436351" y="2146567"/>
                </a:cubicBezTo>
                <a:cubicBezTo>
                  <a:pt x="71787" y="1960693"/>
                  <a:pt x="0" y="1496010"/>
                  <a:pt x="0" y="1127080"/>
                </a:cubicBezTo>
                <a:cubicBezTo>
                  <a:pt x="0" y="742660"/>
                  <a:pt x="95716" y="334303"/>
                  <a:pt x="453241" y="130124"/>
                </a:cubicBezTo>
                <a:cubicBezTo>
                  <a:pt x="607811" y="42027"/>
                  <a:pt x="787708" y="4063"/>
                  <a:pt x="971829" y="31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Shape 2540"/>
          <p:cNvSpPr/>
          <p:nvPr/>
        </p:nvSpPr>
        <p:spPr>
          <a:xfrm>
            <a:off x="10431345" y="4008897"/>
            <a:ext cx="274320" cy="274320"/>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Source Sans Pro Light" charset="0"/>
              <a:ea typeface="Source Sans Pro Light" charset="0"/>
              <a:cs typeface="Source Sans Pro Light" charset="0"/>
            </a:endParaRPr>
          </a:p>
        </p:txBody>
      </p:sp>
      <p:sp>
        <p:nvSpPr>
          <p:cNvPr id="64" name="Rectangle 63"/>
          <p:cNvSpPr/>
          <p:nvPr/>
        </p:nvSpPr>
        <p:spPr>
          <a:xfrm>
            <a:off x="5677959" y="3972816"/>
            <a:ext cx="4539578" cy="707886"/>
          </a:xfrm>
          <a:prstGeom prst="rect">
            <a:avLst/>
          </a:prstGeom>
        </p:spPr>
        <p:txBody>
          <a:bodyPr wrap="square">
            <a:spAutoFit/>
          </a:bodyPr>
          <a:lstStyle/>
          <a:p>
            <a:r>
              <a:rPr lang="en-US" sz="2000" b="1" dirty="0">
                <a:solidFill>
                  <a:srgbClr val="656D78"/>
                </a:solidFill>
                <a:latin typeface="Roboto Black" panose="02000000000000000000" pitchFamily="2" charset="0"/>
                <a:ea typeface="Roboto Black" panose="02000000000000000000" pitchFamily="2" charset="0"/>
                <a:cs typeface="Roboto Black" panose="02000000000000000000" pitchFamily="2" charset="0"/>
              </a:rPr>
              <a:t>Analysis of Freeway Operational Strategies Related to the Use of Managed Lanes by Trucks</a:t>
            </a:r>
          </a:p>
        </p:txBody>
      </p:sp>
      <p:sp>
        <p:nvSpPr>
          <p:cNvPr id="65" name="Freeform 64"/>
          <p:cNvSpPr/>
          <p:nvPr/>
        </p:nvSpPr>
        <p:spPr>
          <a:xfrm flipH="1" flipV="1">
            <a:off x="10240426" y="5608441"/>
            <a:ext cx="656157" cy="604695"/>
          </a:xfrm>
          <a:custGeom>
            <a:avLst/>
            <a:gdLst>
              <a:gd name="connsiteX0" fmla="*/ 971829 w 2671591"/>
              <a:gd name="connsiteY0" fmla="*/ 311 h 2234714"/>
              <a:gd name="connsiteX1" fmla="*/ 1658132 w 2671591"/>
              <a:gd name="connsiteY1" fmla="*/ 121675 h 2234714"/>
              <a:gd name="connsiteX2" fmla="*/ 2391482 w 2671591"/>
              <a:gd name="connsiteY2" fmla="*/ 570868 h 2234714"/>
              <a:gd name="connsiteX3" fmla="*/ 2671591 w 2671591"/>
              <a:gd name="connsiteY3" fmla="*/ 1127080 h 2234714"/>
              <a:gd name="connsiteX4" fmla="*/ 2398520 w 2671591"/>
              <a:gd name="connsiteY4" fmla="*/ 1555152 h 2234714"/>
              <a:gd name="connsiteX5" fmla="*/ 1656724 w 2671591"/>
              <a:gd name="connsiteY5" fmla="*/ 2040957 h 2234714"/>
              <a:gd name="connsiteX6" fmla="*/ 436351 w 2671591"/>
              <a:gd name="connsiteY6" fmla="*/ 2146567 h 2234714"/>
              <a:gd name="connsiteX7" fmla="*/ 0 w 2671591"/>
              <a:gd name="connsiteY7" fmla="*/ 1127080 h 2234714"/>
              <a:gd name="connsiteX8" fmla="*/ 453241 w 2671591"/>
              <a:gd name="connsiteY8" fmla="*/ 130124 h 2234714"/>
              <a:gd name="connsiteX9" fmla="*/ 971829 w 2671591"/>
              <a:gd name="connsiteY9" fmla="*/ 311 h 2234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71591" h="2234714">
                <a:moveTo>
                  <a:pt x="971829" y="311"/>
                </a:moveTo>
                <a:cubicBezTo>
                  <a:pt x="1208558" y="-4512"/>
                  <a:pt x="1452273" y="47220"/>
                  <a:pt x="1658132" y="121675"/>
                </a:cubicBezTo>
                <a:cubicBezTo>
                  <a:pt x="1922757" y="217427"/>
                  <a:pt x="2191606" y="370914"/>
                  <a:pt x="2391482" y="570868"/>
                </a:cubicBezTo>
                <a:cubicBezTo>
                  <a:pt x="2536463" y="715906"/>
                  <a:pt x="2671591" y="914452"/>
                  <a:pt x="2671591" y="1127080"/>
                </a:cubicBezTo>
                <a:cubicBezTo>
                  <a:pt x="2671591" y="1267893"/>
                  <a:pt x="2492828" y="1465031"/>
                  <a:pt x="2398520" y="1555152"/>
                </a:cubicBezTo>
                <a:cubicBezTo>
                  <a:pt x="2188790" y="1755106"/>
                  <a:pt x="1919942" y="1922674"/>
                  <a:pt x="1656724" y="2040957"/>
                </a:cubicBezTo>
                <a:cubicBezTo>
                  <a:pt x="1309052" y="2194443"/>
                  <a:pt x="796691" y="2329623"/>
                  <a:pt x="436351" y="2146567"/>
                </a:cubicBezTo>
                <a:cubicBezTo>
                  <a:pt x="71787" y="1960693"/>
                  <a:pt x="0" y="1496010"/>
                  <a:pt x="0" y="1127080"/>
                </a:cubicBezTo>
                <a:cubicBezTo>
                  <a:pt x="0" y="742660"/>
                  <a:pt x="95716" y="334303"/>
                  <a:pt x="453241" y="130124"/>
                </a:cubicBezTo>
                <a:cubicBezTo>
                  <a:pt x="607811" y="42027"/>
                  <a:pt x="787708" y="4063"/>
                  <a:pt x="971829" y="31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Shape 2540"/>
          <p:cNvSpPr/>
          <p:nvPr/>
        </p:nvSpPr>
        <p:spPr>
          <a:xfrm>
            <a:off x="10431345" y="5773629"/>
            <a:ext cx="274320" cy="274320"/>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Source Sans Pro Light" charset="0"/>
              <a:ea typeface="Source Sans Pro Light" charset="0"/>
              <a:cs typeface="Source Sans Pro Light" charset="0"/>
            </a:endParaRPr>
          </a:p>
        </p:txBody>
      </p:sp>
      <p:sp>
        <p:nvSpPr>
          <p:cNvPr id="67" name="Rectangle 66"/>
          <p:cNvSpPr/>
          <p:nvPr/>
        </p:nvSpPr>
        <p:spPr>
          <a:xfrm>
            <a:off x="6946843" y="5773629"/>
            <a:ext cx="2985113" cy="400110"/>
          </a:xfrm>
          <a:prstGeom prst="rect">
            <a:avLst/>
          </a:prstGeom>
        </p:spPr>
        <p:txBody>
          <a:bodyPr wrap="none">
            <a:spAutoFit/>
          </a:bodyPr>
          <a:lstStyle/>
          <a:p>
            <a:r>
              <a:rPr lang="en-US" sz="2000" b="1" dirty="0">
                <a:solidFill>
                  <a:srgbClr val="656D78"/>
                </a:solidFill>
                <a:latin typeface="Roboto Black" panose="02000000000000000000" pitchFamily="2" charset="0"/>
                <a:ea typeface="Roboto Black" panose="02000000000000000000" pitchFamily="2" charset="0"/>
                <a:cs typeface="Roboto Black" panose="02000000000000000000" pitchFamily="2" charset="0"/>
              </a:rPr>
              <a:t>Freight Gateway Study Update</a:t>
            </a:r>
          </a:p>
        </p:txBody>
      </p:sp>
      <p:sp>
        <p:nvSpPr>
          <p:cNvPr id="68" name="Rectangle 67"/>
          <p:cNvSpPr/>
          <p:nvPr/>
        </p:nvSpPr>
        <p:spPr>
          <a:xfrm>
            <a:off x="627883" y="3724901"/>
            <a:ext cx="4049486" cy="1200329"/>
          </a:xfrm>
          <a:prstGeom prst="rect">
            <a:avLst/>
          </a:prstGeom>
        </p:spPr>
        <p:txBody>
          <a:bodyPr wrap="square">
            <a:spAutoFit/>
          </a:bodyPr>
          <a:lstStyle/>
          <a:p>
            <a:pPr algn="r" rtl="1"/>
            <a:r>
              <a:rPr lang="fa-IR" sz="2400" dirty="0">
                <a:latin typeface="Source Sans Pro Light" panose="020B0403030403020204" pitchFamily="34" charset="0"/>
                <a:ea typeface="Montserrat Hairline" charset="0"/>
                <a:cs typeface="B Homa" panose="00000400000000000000" pitchFamily="2" charset="-78"/>
              </a:rPr>
              <a:t>تجزیه و تحلیل استراتژی های مختلف برای </a:t>
            </a:r>
            <a:r>
              <a:rPr lang="fa-IR" sz="2400" dirty="0">
                <a:solidFill>
                  <a:schemeClr val="accent2"/>
                </a:solidFill>
                <a:latin typeface="Source Sans Pro Light" panose="020B0403030403020204" pitchFamily="34" charset="0"/>
                <a:ea typeface="Montserrat Hairline" charset="0"/>
                <a:cs typeface="B Homa" panose="00000400000000000000" pitchFamily="2" charset="-78"/>
              </a:rPr>
              <a:t>جمع آوری و مدیریت کامیون ها در بزرگراه های منطقه</a:t>
            </a:r>
            <a:r>
              <a:rPr lang="fa-IR" sz="2400" dirty="0">
                <a:latin typeface="Source Sans Pro Light" panose="020B0403030403020204" pitchFamily="34" charset="0"/>
                <a:ea typeface="Montserrat Hairline" charset="0"/>
                <a:cs typeface="B Homa" panose="00000400000000000000" pitchFamily="2" charset="-78"/>
              </a:rPr>
              <a:t>.</a:t>
            </a:r>
          </a:p>
        </p:txBody>
      </p:sp>
      <p:sp>
        <p:nvSpPr>
          <p:cNvPr id="69" name="Rectangle 68"/>
          <p:cNvSpPr/>
          <p:nvPr/>
        </p:nvSpPr>
        <p:spPr>
          <a:xfrm>
            <a:off x="627883" y="5567311"/>
            <a:ext cx="4049486" cy="830997"/>
          </a:xfrm>
          <a:prstGeom prst="rect">
            <a:avLst/>
          </a:prstGeom>
        </p:spPr>
        <p:txBody>
          <a:bodyPr wrap="square">
            <a:spAutoFit/>
          </a:bodyPr>
          <a:lstStyle/>
          <a:p>
            <a:pPr algn="r" rtl="1"/>
            <a:r>
              <a:rPr lang="fa-IR" sz="2400" dirty="0">
                <a:latin typeface="Source Sans Pro Light" panose="020B0403030403020204" pitchFamily="34" charset="0"/>
                <a:ea typeface="Montserrat Hairline" charset="0"/>
                <a:cs typeface="B Homa" panose="00000400000000000000" pitchFamily="2" charset="-78"/>
              </a:rPr>
              <a:t>پیش بینی  </a:t>
            </a:r>
            <a:r>
              <a:rPr lang="fa-IR" sz="2400" dirty="0">
                <a:solidFill>
                  <a:schemeClr val="accent2"/>
                </a:solidFill>
                <a:latin typeface="Source Sans Pro Light" panose="020B0403030403020204" pitchFamily="34" charset="0"/>
                <a:ea typeface="Montserrat Hairline" charset="0"/>
                <a:cs typeface="B Homa" panose="00000400000000000000" pitchFamily="2" charset="-78"/>
              </a:rPr>
              <a:t>نحوه جریان حمل و نقل کالا در منطقه سن دیگو </a:t>
            </a:r>
            <a:r>
              <a:rPr lang="fa-IR" sz="2400" dirty="0">
                <a:latin typeface="Source Sans Pro Light" panose="020B0403030403020204" pitchFamily="34" charset="0"/>
                <a:ea typeface="Montserrat Hairline" charset="0"/>
                <a:cs typeface="B Homa" panose="00000400000000000000" pitchFamily="2" charset="-78"/>
              </a:rPr>
              <a:t>در افق 2050</a:t>
            </a:r>
          </a:p>
        </p:txBody>
      </p:sp>
    </p:spTree>
    <p:extLst>
      <p:ext uri="{BB962C8B-B14F-4D97-AF65-F5344CB8AC3E}">
        <p14:creationId xmlns:p14="http://schemas.microsoft.com/office/powerpoint/2010/main" val="28884954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10"/>
                                        </p:tgtEl>
                                        <p:attrNameLst>
                                          <p:attrName>style.visibility</p:attrName>
                                        </p:attrNameLst>
                                      </p:cBhvr>
                                      <p:to>
                                        <p:strVal val="visible"/>
                                      </p:to>
                                    </p:set>
                                    <p:anim calcmode="lin" valueType="num">
                                      <p:cBhvr additive="base">
                                        <p:cTn id="7" dur="1000" fill="hold"/>
                                        <p:tgtEl>
                                          <p:spTgt spid="110"/>
                                        </p:tgtEl>
                                        <p:attrNameLst>
                                          <p:attrName>ppt_x</p:attrName>
                                        </p:attrNameLst>
                                      </p:cBhvr>
                                      <p:tavLst>
                                        <p:tav tm="0">
                                          <p:val>
                                            <p:strVal val="#ppt_x"/>
                                          </p:val>
                                        </p:tav>
                                        <p:tav tm="100000">
                                          <p:val>
                                            <p:strVal val="#ppt_x"/>
                                          </p:val>
                                        </p:tav>
                                      </p:tavLst>
                                    </p:anim>
                                    <p:anim calcmode="lin" valueType="num">
                                      <p:cBhvr additive="base">
                                        <p:cTn id="8" dur="1000" fill="hold"/>
                                        <p:tgtEl>
                                          <p:spTgt spid="110"/>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fade">
                                      <p:cBhvr>
                                        <p:cTn id="13" dur="1000"/>
                                        <p:tgtEl>
                                          <p:spTgt spid="5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7"/>
                                        </p:tgtEl>
                                        <p:attrNameLst>
                                          <p:attrName>style.visibility</p:attrName>
                                        </p:attrNameLst>
                                      </p:cBhvr>
                                      <p:to>
                                        <p:strVal val="visible"/>
                                      </p:to>
                                    </p:set>
                                    <p:animEffect transition="in" filter="fade">
                                      <p:cBhvr>
                                        <p:cTn id="16" dur="500"/>
                                        <p:tgtEl>
                                          <p:spTgt spid="57"/>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10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down)">
                                      <p:cBhvr>
                                        <p:cTn id="25" dur="500"/>
                                        <p:tgtEl>
                                          <p:spTgt spid="3"/>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62"/>
                                        </p:tgtEl>
                                        <p:attrNameLst>
                                          <p:attrName>style.visibility</p:attrName>
                                        </p:attrNameLst>
                                      </p:cBhvr>
                                      <p:to>
                                        <p:strVal val="visible"/>
                                      </p:to>
                                    </p:set>
                                    <p:animEffect transition="in" filter="fade">
                                      <p:cBhvr>
                                        <p:cTn id="30" dur="1000"/>
                                        <p:tgtEl>
                                          <p:spTgt spid="6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63"/>
                                        </p:tgtEl>
                                        <p:attrNameLst>
                                          <p:attrName>style.visibility</p:attrName>
                                        </p:attrNameLst>
                                      </p:cBhvr>
                                      <p:to>
                                        <p:strVal val="visible"/>
                                      </p:to>
                                    </p:set>
                                    <p:animEffect transition="in" filter="fade">
                                      <p:cBhvr>
                                        <p:cTn id="33" dur="1000"/>
                                        <p:tgtEl>
                                          <p:spTgt spid="63"/>
                                        </p:tgtEl>
                                      </p:cBhvr>
                                    </p:animEffect>
                                  </p:childTnLst>
                                </p:cTn>
                              </p:par>
                            </p:childTnLst>
                          </p:cTn>
                        </p:par>
                        <p:par>
                          <p:cTn id="34" fill="hold">
                            <p:stCondLst>
                              <p:cond delay="1000"/>
                            </p:stCondLst>
                            <p:childTnLst>
                              <p:par>
                                <p:cTn id="35" presetID="10" presetClass="entr" presetSubtype="0" fill="hold" grpId="0" nodeType="afterEffect">
                                  <p:stCondLst>
                                    <p:cond delay="0"/>
                                  </p:stCondLst>
                                  <p:childTnLst>
                                    <p:set>
                                      <p:cBhvr>
                                        <p:cTn id="36" dur="1" fill="hold">
                                          <p:stCondLst>
                                            <p:cond delay="0"/>
                                          </p:stCondLst>
                                        </p:cTn>
                                        <p:tgtEl>
                                          <p:spTgt spid="64"/>
                                        </p:tgtEl>
                                        <p:attrNameLst>
                                          <p:attrName>style.visibility</p:attrName>
                                        </p:attrNameLst>
                                      </p:cBhvr>
                                      <p:to>
                                        <p:strVal val="visible"/>
                                      </p:to>
                                    </p:set>
                                    <p:animEffect transition="in" filter="fade">
                                      <p:cBhvr>
                                        <p:cTn id="37" dur="1000"/>
                                        <p:tgtEl>
                                          <p:spTgt spid="6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68"/>
                                        </p:tgtEl>
                                        <p:attrNameLst>
                                          <p:attrName>style.visibility</p:attrName>
                                        </p:attrNameLst>
                                      </p:cBhvr>
                                      <p:to>
                                        <p:strVal val="visible"/>
                                      </p:to>
                                    </p:set>
                                    <p:animEffect transition="in" filter="wipe(down)">
                                      <p:cBhvr>
                                        <p:cTn id="42" dur="500"/>
                                        <p:tgtEl>
                                          <p:spTgt spid="68"/>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65"/>
                                        </p:tgtEl>
                                        <p:attrNameLst>
                                          <p:attrName>style.visibility</p:attrName>
                                        </p:attrNameLst>
                                      </p:cBhvr>
                                      <p:to>
                                        <p:strVal val="visible"/>
                                      </p:to>
                                    </p:set>
                                    <p:animEffect transition="in" filter="fade">
                                      <p:cBhvr>
                                        <p:cTn id="47" dur="1000"/>
                                        <p:tgtEl>
                                          <p:spTgt spid="6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66"/>
                                        </p:tgtEl>
                                        <p:attrNameLst>
                                          <p:attrName>style.visibility</p:attrName>
                                        </p:attrNameLst>
                                      </p:cBhvr>
                                      <p:to>
                                        <p:strVal val="visible"/>
                                      </p:to>
                                    </p:set>
                                    <p:animEffect transition="in" filter="fade">
                                      <p:cBhvr>
                                        <p:cTn id="50" dur="1000"/>
                                        <p:tgtEl>
                                          <p:spTgt spid="66"/>
                                        </p:tgtEl>
                                      </p:cBhvr>
                                    </p:animEffect>
                                  </p:childTnLst>
                                </p:cTn>
                              </p:par>
                            </p:childTnLst>
                          </p:cTn>
                        </p:par>
                        <p:par>
                          <p:cTn id="51" fill="hold">
                            <p:stCondLst>
                              <p:cond delay="1000"/>
                            </p:stCondLst>
                            <p:childTnLst>
                              <p:par>
                                <p:cTn id="52" presetID="10" presetClass="entr" presetSubtype="0" fill="hold" grpId="0" nodeType="afterEffect">
                                  <p:stCondLst>
                                    <p:cond delay="0"/>
                                  </p:stCondLst>
                                  <p:childTnLst>
                                    <p:set>
                                      <p:cBhvr>
                                        <p:cTn id="53" dur="1" fill="hold">
                                          <p:stCondLst>
                                            <p:cond delay="0"/>
                                          </p:stCondLst>
                                        </p:cTn>
                                        <p:tgtEl>
                                          <p:spTgt spid="67"/>
                                        </p:tgtEl>
                                        <p:attrNameLst>
                                          <p:attrName>style.visibility</p:attrName>
                                        </p:attrNameLst>
                                      </p:cBhvr>
                                      <p:to>
                                        <p:strVal val="visible"/>
                                      </p:to>
                                    </p:set>
                                    <p:animEffect transition="in" filter="fade">
                                      <p:cBhvr>
                                        <p:cTn id="54" dur="1000"/>
                                        <p:tgtEl>
                                          <p:spTgt spid="67"/>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grpId="0" nodeType="clickEffect">
                                  <p:stCondLst>
                                    <p:cond delay="0"/>
                                  </p:stCondLst>
                                  <p:childTnLst>
                                    <p:set>
                                      <p:cBhvr>
                                        <p:cTn id="58" dur="1" fill="hold">
                                          <p:stCondLst>
                                            <p:cond delay="0"/>
                                          </p:stCondLst>
                                        </p:cTn>
                                        <p:tgtEl>
                                          <p:spTgt spid="69"/>
                                        </p:tgtEl>
                                        <p:attrNameLst>
                                          <p:attrName>style.visibility</p:attrName>
                                        </p:attrNameLst>
                                      </p:cBhvr>
                                      <p:to>
                                        <p:strVal val="visible"/>
                                      </p:to>
                                    </p:set>
                                    <p:animEffect transition="in" filter="wipe(down)">
                                      <p:cBhvr>
                                        <p:cTn id="5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p:bldP spid="56" grpId="0" animBg="1"/>
      <p:bldP spid="57" grpId="0" animBg="1"/>
      <p:bldP spid="2" grpId="0"/>
      <p:bldP spid="3" grpId="0"/>
      <p:bldP spid="62" grpId="0" animBg="1"/>
      <p:bldP spid="63" grpId="0" animBg="1"/>
      <p:bldP spid="64" grpId="0"/>
      <p:bldP spid="65" grpId="0" animBg="1"/>
      <p:bldP spid="66" grpId="0" animBg="1"/>
      <p:bldP spid="67" grpId="0"/>
      <p:bldP spid="68" grpId="0"/>
      <p:bldP spid="6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826030" y="4030873"/>
            <a:ext cx="2597150" cy="1848066"/>
            <a:chOff x="797001" y="4625959"/>
            <a:chExt cx="2597150" cy="1848066"/>
          </a:xfrm>
        </p:grpSpPr>
        <p:sp>
          <p:nvSpPr>
            <p:cNvPr id="7" name="Rectangle 1"/>
            <p:cNvSpPr>
              <a:spLocks/>
            </p:cNvSpPr>
            <p:nvPr/>
          </p:nvSpPr>
          <p:spPr bwMode="auto">
            <a:xfrm>
              <a:off x="797001" y="4911925"/>
              <a:ext cx="2590800" cy="1562100"/>
            </a:xfrm>
            <a:prstGeom prst="rect">
              <a:avLst/>
            </a:prstGeom>
            <a:solidFill>
              <a:schemeClr val="accent1"/>
            </a:solidFill>
            <a:ln w="25400">
              <a:noFill/>
              <a:miter lim="800000"/>
              <a:headEnd/>
              <a:tailEnd/>
            </a:ln>
          </p:spPr>
          <p:txBody>
            <a:bodyPr lIns="0" tIns="0" rIns="0" bIns="0"/>
            <a:lstStyle/>
            <a:p>
              <a:endParaRPr lang="en-US" sz="1400"/>
            </a:p>
          </p:txBody>
        </p:sp>
        <p:sp>
          <p:nvSpPr>
            <p:cNvPr id="8" name="Freeform 2"/>
            <p:cNvSpPr>
              <a:spLocks/>
            </p:cNvSpPr>
            <p:nvPr/>
          </p:nvSpPr>
          <p:spPr bwMode="auto">
            <a:xfrm>
              <a:off x="2682951" y="5756475"/>
              <a:ext cx="711200" cy="717550"/>
            </a:xfrm>
            <a:custGeom>
              <a:avLst/>
              <a:gdLst>
                <a:gd name="T0" fmla="*/ 0 w 21600"/>
                <a:gd name="T1" fmla="*/ 0 h 21600"/>
                <a:gd name="T2" fmla="*/ 1422400 w 21600"/>
                <a:gd name="T3" fmla="*/ 0 h 21600"/>
                <a:gd name="T4" fmla="*/ 1422400 w 21600"/>
                <a:gd name="T5" fmla="*/ 143510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lnTo>
                    <a:pt x="21600" y="0"/>
                  </a:lnTo>
                  <a:lnTo>
                    <a:pt x="21600" y="21600"/>
                  </a:lnTo>
                  <a:lnTo>
                    <a:pt x="0" y="0"/>
                  </a:lnTo>
                  <a:close/>
                  <a:moveTo>
                    <a:pt x="0" y="0"/>
                  </a:moveTo>
                </a:path>
              </a:pathLst>
            </a:custGeom>
            <a:solidFill>
              <a:schemeClr val="accent1">
                <a:lumMod val="50000"/>
              </a:schemeClr>
            </a:solidFill>
            <a:ln>
              <a:noFill/>
            </a:ln>
            <a:extLst>
              <a:ext uri="{91240B29-F687-4f45-9708-019B960494DF}">
                <a14:hiddenLine xmlns=""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1400"/>
            </a:p>
          </p:txBody>
        </p:sp>
        <p:sp>
          <p:nvSpPr>
            <p:cNvPr id="9" name="Isosceles Triangle 8"/>
            <p:cNvSpPr/>
            <p:nvPr/>
          </p:nvSpPr>
          <p:spPr>
            <a:xfrm>
              <a:off x="2391901" y="4625959"/>
              <a:ext cx="255211" cy="255211"/>
            </a:xfrm>
            <a:prstGeom prst="triangle">
              <a:avLst>
                <a:gd name="adj" fmla="val 100000"/>
              </a:avLst>
            </a:prstGeom>
            <a:solidFill>
              <a:schemeClr val="accent1"/>
            </a:solidFill>
            <a:ln>
              <a:noFill/>
            </a:ln>
          </p:spPr>
          <p:style>
            <a:lnRef idx="2">
              <a:scrgbClr r="0" g="0" b="0"/>
            </a:lnRef>
            <a:fillRef idx="1">
              <a:scrgbClr r="0" g="0" b="0"/>
            </a:fillRef>
            <a:effectRef idx="0">
              <a:schemeClr val="accent4">
                <a:hueOff val="651056"/>
                <a:satOff val="-5209"/>
                <a:lumOff val="-1814"/>
                <a:alphaOff val="0"/>
              </a:schemeClr>
            </a:effectRef>
            <a:fontRef idx="minor">
              <a:schemeClr val="lt1"/>
            </a:fontRef>
          </p:style>
        </p:sp>
      </p:grpSp>
      <p:grpSp>
        <p:nvGrpSpPr>
          <p:cNvPr id="13" name="Group 12"/>
          <p:cNvGrpSpPr/>
          <p:nvPr/>
        </p:nvGrpSpPr>
        <p:grpSpPr>
          <a:xfrm>
            <a:off x="2711980" y="3293024"/>
            <a:ext cx="2597150" cy="1868365"/>
            <a:chOff x="2682951" y="3888110"/>
            <a:chExt cx="2597150" cy="1868365"/>
          </a:xfrm>
        </p:grpSpPr>
        <p:sp>
          <p:nvSpPr>
            <p:cNvPr id="14" name="Rectangle 4"/>
            <p:cNvSpPr>
              <a:spLocks/>
            </p:cNvSpPr>
            <p:nvPr/>
          </p:nvSpPr>
          <p:spPr bwMode="auto">
            <a:xfrm>
              <a:off x="2682951" y="4194375"/>
              <a:ext cx="2590800" cy="1562100"/>
            </a:xfrm>
            <a:prstGeom prst="rect">
              <a:avLst/>
            </a:prstGeom>
            <a:solidFill>
              <a:schemeClr val="accent2"/>
            </a:solidFill>
            <a:ln w="25400">
              <a:noFill/>
              <a:miter lim="800000"/>
              <a:headEnd/>
              <a:tailEnd/>
            </a:ln>
          </p:spPr>
          <p:txBody>
            <a:bodyPr lIns="0" tIns="0" rIns="0" bIns="0"/>
            <a:lstStyle/>
            <a:p>
              <a:endParaRPr lang="en-US" sz="1400"/>
            </a:p>
          </p:txBody>
        </p:sp>
        <p:sp>
          <p:nvSpPr>
            <p:cNvPr id="15" name="Freeform 5"/>
            <p:cNvSpPr>
              <a:spLocks/>
            </p:cNvSpPr>
            <p:nvPr/>
          </p:nvSpPr>
          <p:spPr bwMode="auto">
            <a:xfrm>
              <a:off x="4568901" y="5038925"/>
              <a:ext cx="711200" cy="717550"/>
            </a:xfrm>
            <a:custGeom>
              <a:avLst/>
              <a:gdLst>
                <a:gd name="T0" fmla="*/ 0 w 21600"/>
                <a:gd name="T1" fmla="*/ 0 h 21600"/>
                <a:gd name="T2" fmla="*/ 1422400 w 21600"/>
                <a:gd name="T3" fmla="*/ 0 h 21600"/>
                <a:gd name="T4" fmla="*/ 1422400 w 21600"/>
                <a:gd name="T5" fmla="*/ 143510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lnTo>
                    <a:pt x="21600" y="0"/>
                  </a:lnTo>
                  <a:lnTo>
                    <a:pt x="21600" y="21600"/>
                  </a:lnTo>
                  <a:lnTo>
                    <a:pt x="0" y="0"/>
                  </a:lnTo>
                  <a:close/>
                  <a:moveTo>
                    <a:pt x="0" y="0"/>
                  </a:moveTo>
                </a:path>
              </a:pathLst>
            </a:custGeom>
            <a:solidFill>
              <a:schemeClr val="accent2">
                <a:lumMod val="75000"/>
              </a:schemeClr>
            </a:solidFill>
            <a:ln>
              <a:noFill/>
            </a:ln>
            <a:extLst>
              <a:ext uri="{91240B29-F687-4f45-9708-019B960494DF}">
                <a14:hiddenLine xmlns=""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1400"/>
            </a:p>
          </p:txBody>
        </p:sp>
        <p:sp>
          <p:nvSpPr>
            <p:cNvPr id="16" name="Isosceles Triangle 15"/>
            <p:cNvSpPr/>
            <p:nvPr/>
          </p:nvSpPr>
          <p:spPr>
            <a:xfrm>
              <a:off x="4256130" y="3888110"/>
              <a:ext cx="255211" cy="255211"/>
            </a:xfrm>
            <a:prstGeom prst="triangle">
              <a:avLst>
                <a:gd name="adj" fmla="val 100000"/>
              </a:avLst>
            </a:prstGeom>
            <a:solidFill>
              <a:schemeClr val="accent2"/>
            </a:solidFill>
            <a:ln>
              <a:noFill/>
            </a:ln>
          </p:spPr>
          <p:style>
            <a:lnRef idx="2">
              <a:scrgbClr r="0" g="0" b="0"/>
            </a:lnRef>
            <a:fillRef idx="1">
              <a:schemeClr val="accent4">
                <a:hueOff val="1953167"/>
                <a:satOff val="-15628"/>
                <a:lumOff val="-5442"/>
                <a:alphaOff val="0"/>
              </a:schemeClr>
            </a:fillRef>
            <a:effectRef idx="0">
              <a:schemeClr val="accent4">
                <a:hueOff val="1953167"/>
                <a:satOff val="-15628"/>
                <a:lumOff val="-5442"/>
                <a:alphaOff val="0"/>
              </a:schemeClr>
            </a:effectRef>
            <a:fontRef idx="minor">
              <a:schemeClr val="lt1"/>
            </a:fontRef>
          </p:style>
        </p:sp>
      </p:grpSp>
      <p:grpSp>
        <p:nvGrpSpPr>
          <p:cNvPr id="20" name="Group 19"/>
          <p:cNvGrpSpPr/>
          <p:nvPr/>
        </p:nvGrpSpPr>
        <p:grpSpPr>
          <a:xfrm>
            <a:off x="4604280" y="2585805"/>
            <a:ext cx="2590800" cy="1858034"/>
            <a:chOff x="4575251" y="3180891"/>
            <a:chExt cx="2590800" cy="1858034"/>
          </a:xfrm>
        </p:grpSpPr>
        <p:sp>
          <p:nvSpPr>
            <p:cNvPr id="21" name="Rectangle 20"/>
            <p:cNvSpPr>
              <a:spLocks/>
            </p:cNvSpPr>
            <p:nvPr/>
          </p:nvSpPr>
          <p:spPr bwMode="auto">
            <a:xfrm>
              <a:off x="4575251" y="3476825"/>
              <a:ext cx="2590800" cy="1562100"/>
            </a:xfrm>
            <a:prstGeom prst="rect">
              <a:avLst/>
            </a:prstGeom>
            <a:solidFill>
              <a:schemeClr val="accent3"/>
            </a:solidFill>
            <a:ln w="25400">
              <a:noFill/>
              <a:miter lim="800000"/>
              <a:headEnd/>
              <a:tailEnd/>
            </a:ln>
          </p:spPr>
          <p:txBody>
            <a:bodyPr lIns="0" tIns="0" rIns="0" bIns="0"/>
            <a:lstStyle/>
            <a:p>
              <a:endParaRPr lang="en-US" sz="1400"/>
            </a:p>
          </p:txBody>
        </p:sp>
        <p:sp>
          <p:nvSpPr>
            <p:cNvPr id="22" name="Freeform 21"/>
            <p:cNvSpPr>
              <a:spLocks/>
            </p:cNvSpPr>
            <p:nvPr/>
          </p:nvSpPr>
          <p:spPr bwMode="auto">
            <a:xfrm>
              <a:off x="6448501" y="4321375"/>
              <a:ext cx="711200" cy="717550"/>
            </a:xfrm>
            <a:custGeom>
              <a:avLst/>
              <a:gdLst>
                <a:gd name="T0" fmla="*/ 0 w 21600"/>
                <a:gd name="T1" fmla="*/ 0 h 21600"/>
                <a:gd name="T2" fmla="*/ 1422400 w 21600"/>
                <a:gd name="T3" fmla="*/ 0 h 21600"/>
                <a:gd name="T4" fmla="*/ 1422400 w 21600"/>
                <a:gd name="T5" fmla="*/ 143510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lnTo>
                    <a:pt x="21600" y="0"/>
                  </a:lnTo>
                  <a:lnTo>
                    <a:pt x="21600" y="21600"/>
                  </a:lnTo>
                  <a:lnTo>
                    <a:pt x="0" y="0"/>
                  </a:lnTo>
                  <a:close/>
                  <a:moveTo>
                    <a:pt x="0" y="0"/>
                  </a:moveTo>
                </a:path>
              </a:pathLst>
            </a:custGeom>
            <a:solidFill>
              <a:schemeClr val="accent3">
                <a:lumMod val="75000"/>
              </a:schemeClr>
            </a:solidFill>
            <a:ln>
              <a:noFill/>
            </a:ln>
            <a:extLst>
              <a:ext uri="{91240B29-F687-4f45-9708-019B960494DF}">
                <a14:hiddenLine xmlns=""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1400"/>
            </a:p>
          </p:txBody>
        </p:sp>
        <p:sp>
          <p:nvSpPr>
            <p:cNvPr id="23" name="Isosceles Triangle 22"/>
            <p:cNvSpPr/>
            <p:nvPr/>
          </p:nvSpPr>
          <p:spPr>
            <a:xfrm>
              <a:off x="6142763" y="3180891"/>
              <a:ext cx="255211" cy="255211"/>
            </a:xfrm>
            <a:prstGeom prst="triangle">
              <a:avLst>
                <a:gd name="adj" fmla="val 100000"/>
              </a:avLst>
            </a:prstGeom>
            <a:solidFill>
              <a:schemeClr val="accent3"/>
            </a:solidFill>
            <a:ln>
              <a:noFill/>
            </a:ln>
          </p:spPr>
          <p:style>
            <a:lnRef idx="2">
              <a:scrgbClr r="0" g="0" b="0"/>
            </a:lnRef>
            <a:fillRef idx="1">
              <a:schemeClr val="accent4">
                <a:hueOff val="3255278"/>
                <a:satOff val="-26046"/>
                <a:lumOff val="-9069"/>
                <a:alphaOff val="0"/>
              </a:schemeClr>
            </a:fillRef>
            <a:effectRef idx="0">
              <a:schemeClr val="accent4">
                <a:hueOff val="3255278"/>
                <a:satOff val="-26046"/>
                <a:lumOff val="-9069"/>
                <a:alphaOff val="0"/>
              </a:schemeClr>
            </a:effectRef>
            <a:fontRef idx="minor">
              <a:schemeClr val="lt1"/>
            </a:fontRef>
          </p:style>
        </p:sp>
      </p:grpSp>
      <p:grpSp>
        <p:nvGrpSpPr>
          <p:cNvPr id="27" name="Group 26"/>
          <p:cNvGrpSpPr/>
          <p:nvPr/>
        </p:nvGrpSpPr>
        <p:grpSpPr>
          <a:xfrm>
            <a:off x="6477530" y="1877071"/>
            <a:ext cx="2590800" cy="1855568"/>
            <a:chOff x="6448501" y="2472157"/>
            <a:chExt cx="2590800" cy="1855568"/>
          </a:xfrm>
        </p:grpSpPr>
        <p:sp>
          <p:nvSpPr>
            <p:cNvPr id="28" name="Rectangle 27"/>
            <p:cNvSpPr>
              <a:spLocks/>
            </p:cNvSpPr>
            <p:nvPr/>
          </p:nvSpPr>
          <p:spPr bwMode="auto">
            <a:xfrm>
              <a:off x="6448501" y="2765625"/>
              <a:ext cx="2590800" cy="1562100"/>
            </a:xfrm>
            <a:prstGeom prst="rect">
              <a:avLst/>
            </a:prstGeom>
            <a:solidFill>
              <a:schemeClr val="accent4"/>
            </a:solidFill>
            <a:ln w="25400">
              <a:noFill/>
              <a:miter lim="800000"/>
              <a:headEnd/>
              <a:tailEnd/>
            </a:ln>
          </p:spPr>
          <p:txBody>
            <a:bodyPr lIns="0" tIns="0" rIns="0" bIns="0"/>
            <a:lstStyle/>
            <a:p>
              <a:endParaRPr lang="en-US" sz="1400"/>
            </a:p>
          </p:txBody>
        </p:sp>
        <p:sp>
          <p:nvSpPr>
            <p:cNvPr id="29" name="Freeform 28"/>
            <p:cNvSpPr>
              <a:spLocks/>
            </p:cNvSpPr>
            <p:nvPr/>
          </p:nvSpPr>
          <p:spPr bwMode="auto">
            <a:xfrm>
              <a:off x="8328101" y="3597475"/>
              <a:ext cx="711200" cy="717550"/>
            </a:xfrm>
            <a:custGeom>
              <a:avLst/>
              <a:gdLst>
                <a:gd name="T0" fmla="*/ 0 w 21600"/>
                <a:gd name="T1" fmla="*/ 0 h 21600"/>
                <a:gd name="T2" fmla="*/ 1422400 w 21600"/>
                <a:gd name="T3" fmla="*/ 0 h 21600"/>
                <a:gd name="T4" fmla="*/ 1422400 w 21600"/>
                <a:gd name="T5" fmla="*/ 143510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lnTo>
                    <a:pt x="21600" y="0"/>
                  </a:lnTo>
                  <a:lnTo>
                    <a:pt x="21600" y="21600"/>
                  </a:lnTo>
                  <a:lnTo>
                    <a:pt x="0" y="0"/>
                  </a:lnTo>
                  <a:close/>
                  <a:moveTo>
                    <a:pt x="0" y="0"/>
                  </a:moveTo>
                </a:path>
              </a:pathLst>
            </a:custGeom>
            <a:solidFill>
              <a:schemeClr val="accent4">
                <a:lumMod val="75000"/>
              </a:schemeClr>
            </a:solidFill>
            <a:ln>
              <a:noFill/>
            </a:ln>
            <a:extLst>
              <a:ext uri="{91240B29-F687-4f45-9708-019B960494DF}">
                <a14:hiddenLine xmlns=""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1400"/>
            </a:p>
          </p:txBody>
        </p:sp>
        <p:sp>
          <p:nvSpPr>
            <p:cNvPr id="30" name="Isosceles Triangle 29"/>
            <p:cNvSpPr/>
            <p:nvPr/>
          </p:nvSpPr>
          <p:spPr>
            <a:xfrm>
              <a:off x="8022218" y="2472157"/>
              <a:ext cx="255211" cy="255211"/>
            </a:xfrm>
            <a:prstGeom prst="triangle">
              <a:avLst>
                <a:gd name="adj" fmla="val 100000"/>
              </a:avLst>
            </a:prstGeom>
            <a:solidFill>
              <a:schemeClr val="accent4"/>
            </a:solidFill>
            <a:ln>
              <a:noFill/>
            </a:ln>
          </p:spPr>
          <p:style>
            <a:lnRef idx="2">
              <a:scrgbClr r="0" g="0" b="0"/>
            </a:lnRef>
            <a:fillRef idx="1">
              <a:scrgbClr r="0" g="0" b="0"/>
            </a:fillRef>
            <a:effectRef idx="0">
              <a:schemeClr val="accent4">
                <a:hueOff val="4557389"/>
                <a:satOff val="-36465"/>
                <a:lumOff val="-12697"/>
                <a:alphaOff val="0"/>
              </a:schemeClr>
            </a:effectRef>
            <a:fontRef idx="minor">
              <a:schemeClr val="lt1"/>
            </a:fontRef>
          </p:style>
        </p:sp>
      </p:grpSp>
      <p:sp>
        <p:nvSpPr>
          <p:cNvPr id="35" name="AutoShape 13"/>
          <p:cNvSpPr>
            <a:spLocks/>
          </p:cNvSpPr>
          <p:nvPr/>
        </p:nvSpPr>
        <p:spPr bwMode="auto">
          <a:xfrm>
            <a:off x="8357130" y="1116439"/>
            <a:ext cx="3200400" cy="2228850"/>
          </a:xfrm>
          <a:prstGeom prst="rightArrow">
            <a:avLst>
              <a:gd name="adj1" fmla="val 69463"/>
              <a:gd name="adj2" fmla="val 28319"/>
            </a:avLst>
          </a:prstGeom>
          <a:solidFill>
            <a:schemeClr val="accent5"/>
          </a:solidFill>
          <a:ln w="25400">
            <a:noFill/>
            <a:miter lim="800000"/>
            <a:headEnd/>
            <a:tailEnd/>
          </a:ln>
        </p:spPr>
        <p:txBody>
          <a:bodyPr lIns="0" tIns="0" rIns="0" bIns="0"/>
          <a:lstStyle/>
          <a:p>
            <a:endParaRPr lang="en-US" sz="1400"/>
          </a:p>
        </p:txBody>
      </p:sp>
      <p:sp>
        <p:nvSpPr>
          <p:cNvPr id="39" name="Rectangle 38"/>
          <p:cNvSpPr/>
          <p:nvPr/>
        </p:nvSpPr>
        <p:spPr>
          <a:xfrm>
            <a:off x="1022155" y="4897834"/>
            <a:ext cx="1526380" cy="400110"/>
          </a:xfrm>
          <a:prstGeom prst="rect">
            <a:avLst/>
          </a:prstGeom>
        </p:spPr>
        <p:txBody>
          <a:bodyPr wrap="none">
            <a:spAutoFit/>
          </a:bodyPr>
          <a:lstStyle/>
          <a:p>
            <a:r>
              <a:rPr lang="fa-IR" sz="2000" b="1" dirty="0">
                <a:solidFill>
                  <a:schemeClr val="bg1"/>
                </a:solidFill>
                <a:latin typeface="A Rezvan-fat" panose="01000500000000020002" pitchFamily="2" charset="-78"/>
                <a:cs typeface="B Homa" panose="00000400000000000000" pitchFamily="2" charset="-78"/>
              </a:rPr>
              <a:t>ساختار سازمانی</a:t>
            </a:r>
            <a:endParaRPr lang="en-US" sz="2000" b="1" dirty="0">
              <a:solidFill>
                <a:schemeClr val="bg1"/>
              </a:solidFill>
              <a:latin typeface="A Rezvan-fat" panose="01000500000000020002" pitchFamily="2" charset="-78"/>
              <a:cs typeface="B Homa" panose="00000400000000000000" pitchFamily="2" charset="-78"/>
            </a:endParaRPr>
          </a:p>
        </p:txBody>
      </p:sp>
      <p:sp>
        <p:nvSpPr>
          <p:cNvPr id="40" name="Rectangle 39"/>
          <p:cNvSpPr/>
          <p:nvPr/>
        </p:nvSpPr>
        <p:spPr>
          <a:xfrm>
            <a:off x="2996446" y="4074033"/>
            <a:ext cx="1553630" cy="707886"/>
          </a:xfrm>
          <a:prstGeom prst="rect">
            <a:avLst/>
          </a:prstGeom>
        </p:spPr>
        <p:txBody>
          <a:bodyPr wrap="none">
            <a:spAutoFit/>
          </a:bodyPr>
          <a:lstStyle/>
          <a:p>
            <a:pPr algn="ctr"/>
            <a:r>
              <a:rPr lang="fa-IR" sz="2000" b="1" dirty="0" smtClean="0">
                <a:solidFill>
                  <a:schemeClr val="bg1"/>
                </a:solidFill>
                <a:latin typeface="A Rezvan-fat" panose="01000500000000020002" pitchFamily="2" charset="-78"/>
                <a:cs typeface="B Homa" panose="00000400000000000000" pitchFamily="2" charset="-78"/>
              </a:rPr>
              <a:t>اهداف و</a:t>
            </a:r>
          </a:p>
          <a:p>
            <a:pPr algn="ctr"/>
            <a:r>
              <a:rPr lang="fa-IR" sz="2000" b="1" dirty="0" smtClean="0">
                <a:solidFill>
                  <a:schemeClr val="bg1"/>
                </a:solidFill>
                <a:latin typeface="A Rezvan-fat" panose="01000500000000020002" pitchFamily="2" charset="-78"/>
                <a:cs typeface="B Homa" panose="00000400000000000000" pitchFamily="2" charset="-78"/>
              </a:rPr>
              <a:t> سنجش عملکرد</a:t>
            </a:r>
            <a:endParaRPr lang="en-US" sz="2000" b="1" dirty="0">
              <a:solidFill>
                <a:schemeClr val="bg1"/>
              </a:solidFill>
              <a:latin typeface="A Rezvan-fat" panose="01000500000000020002" pitchFamily="2" charset="-78"/>
              <a:cs typeface="B Homa" panose="00000400000000000000" pitchFamily="2" charset="-78"/>
            </a:endParaRPr>
          </a:p>
        </p:txBody>
      </p:sp>
      <p:sp>
        <p:nvSpPr>
          <p:cNvPr id="41" name="Rectangle 40"/>
          <p:cNvSpPr/>
          <p:nvPr/>
        </p:nvSpPr>
        <p:spPr>
          <a:xfrm>
            <a:off x="4953530" y="3462734"/>
            <a:ext cx="1436612" cy="400110"/>
          </a:xfrm>
          <a:prstGeom prst="rect">
            <a:avLst/>
          </a:prstGeom>
        </p:spPr>
        <p:txBody>
          <a:bodyPr wrap="none">
            <a:spAutoFit/>
          </a:bodyPr>
          <a:lstStyle/>
          <a:p>
            <a:pPr algn="ctr"/>
            <a:r>
              <a:rPr lang="fa-IR" sz="2000" b="1" dirty="0" smtClean="0">
                <a:solidFill>
                  <a:schemeClr val="bg1"/>
                </a:solidFill>
                <a:latin typeface="A Rezvan-fat" panose="01000500000000020002" pitchFamily="2" charset="-78"/>
                <a:cs typeface="B Homa" panose="00000400000000000000" pitchFamily="2" charset="-78"/>
              </a:rPr>
              <a:t>طراحی سیستم</a:t>
            </a:r>
            <a:endParaRPr lang="en-US" sz="2000" b="1" dirty="0">
              <a:solidFill>
                <a:schemeClr val="bg1"/>
              </a:solidFill>
              <a:latin typeface="A Rezvan-fat" panose="01000500000000020002" pitchFamily="2" charset="-78"/>
              <a:cs typeface="B Homa" panose="00000400000000000000" pitchFamily="2" charset="-78"/>
            </a:endParaRPr>
          </a:p>
        </p:txBody>
      </p:sp>
      <p:sp>
        <p:nvSpPr>
          <p:cNvPr id="42" name="Rectangle 41"/>
          <p:cNvSpPr/>
          <p:nvPr/>
        </p:nvSpPr>
        <p:spPr>
          <a:xfrm>
            <a:off x="6876894" y="2622889"/>
            <a:ext cx="1301958" cy="707886"/>
          </a:xfrm>
          <a:prstGeom prst="rect">
            <a:avLst/>
          </a:prstGeom>
        </p:spPr>
        <p:txBody>
          <a:bodyPr wrap="none">
            <a:spAutoFit/>
          </a:bodyPr>
          <a:lstStyle/>
          <a:p>
            <a:pPr algn="ctr"/>
            <a:r>
              <a:rPr lang="fa-IR" sz="2000" b="1" dirty="0" smtClean="0">
                <a:solidFill>
                  <a:schemeClr val="bg1"/>
                </a:solidFill>
                <a:latin typeface="A Rezvan-fat" panose="01000500000000020002" pitchFamily="2" charset="-78"/>
                <a:cs typeface="B Homa" panose="00000400000000000000" pitchFamily="2" charset="-78"/>
              </a:rPr>
              <a:t>جمع آوری و </a:t>
            </a:r>
          </a:p>
          <a:p>
            <a:pPr algn="ctr"/>
            <a:r>
              <a:rPr lang="fa-IR" sz="2000" b="1" dirty="0" smtClean="0">
                <a:solidFill>
                  <a:schemeClr val="bg1"/>
                </a:solidFill>
                <a:latin typeface="A Rezvan-fat" panose="01000500000000020002" pitchFamily="2" charset="-78"/>
                <a:cs typeface="B Homa" panose="00000400000000000000" pitchFamily="2" charset="-78"/>
              </a:rPr>
              <a:t>آنالیز داده ها</a:t>
            </a:r>
            <a:endParaRPr lang="en-US" sz="2000" b="1" dirty="0">
              <a:solidFill>
                <a:schemeClr val="bg1"/>
              </a:solidFill>
              <a:latin typeface="A Rezvan-fat" panose="01000500000000020002" pitchFamily="2" charset="-78"/>
              <a:cs typeface="B Homa" panose="00000400000000000000" pitchFamily="2" charset="-78"/>
            </a:endParaRPr>
          </a:p>
        </p:txBody>
      </p:sp>
      <p:sp>
        <p:nvSpPr>
          <p:cNvPr id="43" name="Rectangle 42"/>
          <p:cNvSpPr/>
          <p:nvPr/>
        </p:nvSpPr>
        <p:spPr>
          <a:xfrm>
            <a:off x="8996767" y="2004676"/>
            <a:ext cx="1569661" cy="523220"/>
          </a:xfrm>
          <a:prstGeom prst="rect">
            <a:avLst/>
          </a:prstGeom>
        </p:spPr>
        <p:txBody>
          <a:bodyPr wrap="none">
            <a:spAutoFit/>
          </a:bodyPr>
          <a:lstStyle/>
          <a:p>
            <a:pPr algn="ctr"/>
            <a:r>
              <a:rPr lang="fa-IR" sz="2800" b="1" dirty="0" smtClean="0">
                <a:solidFill>
                  <a:schemeClr val="bg1"/>
                </a:solidFill>
                <a:latin typeface="A Rezvan-fat" panose="01000500000000020002" pitchFamily="2" charset="-78"/>
                <a:cs typeface="B Homa" panose="00000400000000000000" pitchFamily="2" charset="-78"/>
              </a:rPr>
              <a:t>طراحی مدل</a:t>
            </a:r>
            <a:endParaRPr lang="en-US" sz="2800" b="1" dirty="0">
              <a:solidFill>
                <a:schemeClr val="bg1"/>
              </a:solidFill>
              <a:latin typeface="A Rezvan-fat" panose="01000500000000020002" pitchFamily="2" charset="-78"/>
              <a:cs typeface="B Homa" panose="00000400000000000000" pitchFamily="2" charset="-78"/>
            </a:endParaRPr>
          </a:p>
        </p:txBody>
      </p:sp>
      <p:sp>
        <p:nvSpPr>
          <p:cNvPr id="44" name="Shape 1120"/>
          <p:cNvSpPr/>
          <p:nvPr/>
        </p:nvSpPr>
        <p:spPr>
          <a:xfrm>
            <a:off x="9533134" y="114010"/>
            <a:ext cx="1033294" cy="144654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sz="11500" b="1">
                <a:solidFill>
                  <a:srgbClr val="FFFFFF"/>
                </a:solidFill>
                <a:latin typeface="Helvetica Neue"/>
                <a:ea typeface="Helvetica Neue"/>
                <a:cs typeface="Helvetica Neue"/>
                <a:sym typeface="Helvetica Neue"/>
              </a:defRPr>
            </a:lvl1pPr>
          </a:lstStyle>
          <a:p>
            <a:r>
              <a:rPr lang="en-US" sz="8800" dirty="0" smtClean="0">
                <a:solidFill>
                  <a:schemeClr val="tx1"/>
                </a:solidFill>
                <a:latin typeface="Source Sans Pro" panose="020B0503030403020204" pitchFamily="34" charset="0"/>
              </a:rPr>
              <a:t>5</a:t>
            </a:r>
            <a:r>
              <a:rPr lang="fa-IR" sz="8800" dirty="0" smtClean="0">
                <a:solidFill>
                  <a:schemeClr val="tx1"/>
                </a:solidFill>
                <a:latin typeface="Source Sans Pro" panose="020B0503030403020204" pitchFamily="34" charset="0"/>
              </a:rPr>
              <a:t>.</a:t>
            </a:r>
            <a:endParaRPr sz="8800" dirty="0">
              <a:solidFill>
                <a:schemeClr val="tx1"/>
              </a:solidFill>
              <a:latin typeface="Source Sans Pro" panose="020B0503030403020204" pitchFamily="34" charset="0"/>
            </a:endParaRPr>
          </a:p>
        </p:txBody>
      </p:sp>
      <p:sp>
        <p:nvSpPr>
          <p:cNvPr id="45" name="Shape 1120"/>
          <p:cNvSpPr/>
          <p:nvPr/>
        </p:nvSpPr>
        <p:spPr>
          <a:xfrm>
            <a:off x="7653293" y="3704702"/>
            <a:ext cx="1033294" cy="144654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sz="11500" b="1">
                <a:solidFill>
                  <a:srgbClr val="FFFFFF"/>
                </a:solidFill>
                <a:latin typeface="Helvetica Neue"/>
                <a:ea typeface="Helvetica Neue"/>
                <a:cs typeface="Helvetica Neue"/>
                <a:sym typeface="Helvetica Neue"/>
              </a:defRPr>
            </a:lvl1pPr>
          </a:lstStyle>
          <a:p>
            <a:r>
              <a:rPr lang="en-US" sz="8800" dirty="0" smtClean="0">
                <a:solidFill>
                  <a:schemeClr val="tx1"/>
                </a:solidFill>
                <a:latin typeface="Source Sans Pro" panose="020B0503030403020204" pitchFamily="34" charset="0"/>
              </a:rPr>
              <a:t>4</a:t>
            </a:r>
            <a:r>
              <a:rPr lang="fa-IR" sz="8800" dirty="0" smtClean="0">
                <a:solidFill>
                  <a:schemeClr val="tx1"/>
                </a:solidFill>
                <a:latin typeface="Source Sans Pro" panose="020B0503030403020204" pitchFamily="34" charset="0"/>
              </a:rPr>
              <a:t>.</a:t>
            </a:r>
            <a:endParaRPr sz="8800" dirty="0">
              <a:solidFill>
                <a:schemeClr val="tx1"/>
              </a:solidFill>
              <a:latin typeface="Source Sans Pro" panose="020B0503030403020204" pitchFamily="34" charset="0"/>
            </a:endParaRPr>
          </a:p>
        </p:txBody>
      </p:sp>
      <p:sp>
        <p:nvSpPr>
          <p:cNvPr id="46" name="Shape 1120"/>
          <p:cNvSpPr/>
          <p:nvPr/>
        </p:nvSpPr>
        <p:spPr>
          <a:xfrm>
            <a:off x="5111396" y="1544446"/>
            <a:ext cx="1033294" cy="144654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sz="11500" b="1">
                <a:solidFill>
                  <a:srgbClr val="FFFFFF"/>
                </a:solidFill>
                <a:latin typeface="Helvetica Neue"/>
                <a:ea typeface="Helvetica Neue"/>
                <a:cs typeface="Helvetica Neue"/>
                <a:sym typeface="Helvetica Neue"/>
              </a:defRPr>
            </a:lvl1pPr>
          </a:lstStyle>
          <a:p>
            <a:r>
              <a:rPr lang="en-US" sz="8800" dirty="0" smtClean="0">
                <a:solidFill>
                  <a:schemeClr val="tx1"/>
                </a:solidFill>
                <a:latin typeface="Source Sans Pro" panose="020B0503030403020204" pitchFamily="34" charset="0"/>
              </a:rPr>
              <a:t>3</a:t>
            </a:r>
            <a:r>
              <a:rPr lang="fa-IR" sz="8800" dirty="0" smtClean="0">
                <a:solidFill>
                  <a:schemeClr val="tx1"/>
                </a:solidFill>
                <a:latin typeface="Source Sans Pro" panose="020B0503030403020204" pitchFamily="34" charset="0"/>
              </a:rPr>
              <a:t>.</a:t>
            </a:r>
            <a:endParaRPr sz="8800" dirty="0">
              <a:solidFill>
                <a:schemeClr val="tx1"/>
              </a:solidFill>
              <a:latin typeface="Source Sans Pro" panose="020B0503030403020204" pitchFamily="34" charset="0"/>
            </a:endParaRPr>
          </a:p>
        </p:txBody>
      </p:sp>
      <p:sp>
        <p:nvSpPr>
          <p:cNvPr id="47" name="Shape 1120"/>
          <p:cNvSpPr/>
          <p:nvPr/>
        </p:nvSpPr>
        <p:spPr>
          <a:xfrm>
            <a:off x="1220473" y="2879312"/>
            <a:ext cx="1033294" cy="144654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sz="11500" b="1">
                <a:solidFill>
                  <a:srgbClr val="FFFFFF"/>
                </a:solidFill>
                <a:latin typeface="Helvetica Neue"/>
                <a:ea typeface="Helvetica Neue"/>
                <a:cs typeface="Helvetica Neue"/>
                <a:sym typeface="Helvetica Neue"/>
              </a:defRPr>
            </a:lvl1pPr>
          </a:lstStyle>
          <a:p>
            <a:r>
              <a:rPr lang="en-US" sz="8800" dirty="0" smtClean="0">
                <a:solidFill>
                  <a:schemeClr val="tx1"/>
                </a:solidFill>
                <a:latin typeface="Source Sans Pro" panose="020B0503030403020204" pitchFamily="34" charset="0"/>
              </a:rPr>
              <a:t>1</a:t>
            </a:r>
            <a:r>
              <a:rPr lang="fa-IR" sz="8800" dirty="0" smtClean="0">
                <a:solidFill>
                  <a:schemeClr val="tx1"/>
                </a:solidFill>
                <a:latin typeface="Source Sans Pro" panose="020B0503030403020204" pitchFamily="34" charset="0"/>
              </a:rPr>
              <a:t>.</a:t>
            </a:r>
            <a:endParaRPr sz="8800" dirty="0">
              <a:solidFill>
                <a:schemeClr val="tx1"/>
              </a:solidFill>
              <a:latin typeface="Source Sans Pro" panose="020B0503030403020204" pitchFamily="34" charset="0"/>
            </a:endParaRPr>
          </a:p>
        </p:txBody>
      </p:sp>
      <p:sp>
        <p:nvSpPr>
          <p:cNvPr id="48" name="Shape 1120"/>
          <p:cNvSpPr/>
          <p:nvPr/>
        </p:nvSpPr>
        <p:spPr>
          <a:xfrm>
            <a:off x="3926918" y="5216698"/>
            <a:ext cx="1033294" cy="144654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sz="11500" b="1">
                <a:solidFill>
                  <a:srgbClr val="FFFFFF"/>
                </a:solidFill>
                <a:latin typeface="Helvetica Neue"/>
                <a:ea typeface="Helvetica Neue"/>
                <a:cs typeface="Helvetica Neue"/>
                <a:sym typeface="Helvetica Neue"/>
              </a:defRPr>
            </a:lvl1pPr>
          </a:lstStyle>
          <a:p>
            <a:r>
              <a:rPr lang="en-US" sz="8800" dirty="0" smtClean="0">
                <a:solidFill>
                  <a:schemeClr val="tx1"/>
                </a:solidFill>
                <a:latin typeface="Source Sans Pro" panose="020B0503030403020204" pitchFamily="34" charset="0"/>
              </a:rPr>
              <a:t>2</a:t>
            </a:r>
            <a:r>
              <a:rPr lang="fa-IR" sz="8800" dirty="0" smtClean="0">
                <a:solidFill>
                  <a:schemeClr val="tx1"/>
                </a:solidFill>
                <a:latin typeface="Source Sans Pro" panose="020B0503030403020204" pitchFamily="34" charset="0"/>
              </a:rPr>
              <a:t>.</a:t>
            </a:r>
            <a:endParaRPr sz="8800" dirty="0">
              <a:solidFill>
                <a:schemeClr val="tx1"/>
              </a:solidFill>
              <a:latin typeface="Source Sans Pro" panose="020B0503030403020204" pitchFamily="34" charset="0"/>
            </a:endParaRPr>
          </a:p>
        </p:txBody>
      </p:sp>
    </p:spTree>
    <p:extLst>
      <p:ext uri="{BB962C8B-B14F-4D97-AF65-F5344CB8AC3E}">
        <p14:creationId xmlns:p14="http://schemas.microsoft.com/office/powerpoint/2010/main" val="2408461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47"/>
                                        </p:tgtEl>
                                        <p:attrNameLst>
                                          <p:attrName>style.visibility</p:attrName>
                                        </p:attrNameLst>
                                      </p:cBhvr>
                                      <p:to>
                                        <p:strVal val="visible"/>
                                      </p:to>
                                    </p:set>
                                    <p:anim calcmode="lin" valueType="num">
                                      <p:cBhvr additive="base">
                                        <p:cTn id="12" dur="500" fill="hold"/>
                                        <p:tgtEl>
                                          <p:spTgt spid="47"/>
                                        </p:tgtEl>
                                        <p:attrNameLst>
                                          <p:attrName>ppt_x</p:attrName>
                                        </p:attrNameLst>
                                      </p:cBhvr>
                                      <p:tavLst>
                                        <p:tav tm="0">
                                          <p:val>
                                            <p:strVal val="#ppt_x"/>
                                          </p:val>
                                        </p:tav>
                                        <p:tav tm="100000">
                                          <p:val>
                                            <p:strVal val="#ppt_x"/>
                                          </p:val>
                                        </p:tav>
                                      </p:tavLst>
                                    </p:anim>
                                    <p:anim calcmode="lin" valueType="num">
                                      <p:cBhvr additive="base">
                                        <p:cTn id="13" dur="500" fill="hold"/>
                                        <p:tgtEl>
                                          <p:spTgt spid="4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48"/>
                                        </p:tgtEl>
                                        <p:attrNameLst>
                                          <p:attrName>style.visibility</p:attrName>
                                        </p:attrNameLst>
                                      </p:cBhvr>
                                      <p:to>
                                        <p:strVal val="visible"/>
                                      </p:to>
                                    </p:set>
                                    <p:anim calcmode="lin" valueType="num">
                                      <p:cBhvr additive="base">
                                        <p:cTn id="22" dur="500" fill="hold"/>
                                        <p:tgtEl>
                                          <p:spTgt spid="48"/>
                                        </p:tgtEl>
                                        <p:attrNameLst>
                                          <p:attrName>ppt_x</p:attrName>
                                        </p:attrNameLst>
                                      </p:cBhvr>
                                      <p:tavLst>
                                        <p:tav tm="0">
                                          <p:val>
                                            <p:strVal val="#ppt_x"/>
                                          </p:val>
                                        </p:tav>
                                        <p:tav tm="100000">
                                          <p:val>
                                            <p:strVal val="#ppt_x"/>
                                          </p:val>
                                        </p:tav>
                                      </p:tavLst>
                                    </p:anim>
                                    <p:anim calcmode="lin" valueType="num">
                                      <p:cBhvr additive="base">
                                        <p:cTn id="23" dur="500" fill="hold"/>
                                        <p:tgtEl>
                                          <p:spTgt spid="48"/>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ppt_x"/>
                                          </p:val>
                                        </p:tav>
                                        <p:tav tm="100000">
                                          <p:val>
                                            <p:strVal val="#ppt_x"/>
                                          </p:val>
                                        </p:tav>
                                      </p:tavLst>
                                    </p:anim>
                                    <p:anim calcmode="lin" valueType="num">
                                      <p:cBhvr additive="base">
                                        <p:cTn id="28" dur="500" fill="hold"/>
                                        <p:tgtEl>
                                          <p:spTgt spid="20"/>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46"/>
                                        </p:tgtEl>
                                        <p:attrNameLst>
                                          <p:attrName>style.visibility</p:attrName>
                                        </p:attrNameLst>
                                      </p:cBhvr>
                                      <p:to>
                                        <p:strVal val="visible"/>
                                      </p:to>
                                    </p:set>
                                    <p:anim calcmode="lin" valueType="num">
                                      <p:cBhvr additive="base">
                                        <p:cTn id="32" dur="500" fill="hold"/>
                                        <p:tgtEl>
                                          <p:spTgt spid="46"/>
                                        </p:tgtEl>
                                        <p:attrNameLst>
                                          <p:attrName>ppt_x</p:attrName>
                                        </p:attrNameLst>
                                      </p:cBhvr>
                                      <p:tavLst>
                                        <p:tav tm="0">
                                          <p:val>
                                            <p:strVal val="#ppt_x"/>
                                          </p:val>
                                        </p:tav>
                                        <p:tav tm="100000">
                                          <p:val>
                                            <p:strVal val="#ppt_x"/>
                                          </p:val>
                                        </p:tav>
                                      </p:tavLst>
                                    </p:anim>
                                    <p:anim calcmode="lin" valueType="num">
                                      <p:cBhvr additive="base">
                                        <p:cTn id="33" dur="500" fill="hold"/>
                                        <p:tgtEl>
                                          <p:spTgt spid="46"/>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500" fill="hold"/>
                                        <p:tgtEl>
                                          <p:spTgt spid="27"/>
                                        </p:tgtEl>
                                        <p:attrNameLst>
                                          <p:attrName>ppt_x</p:attrName>
                                        </p:attrNameLst>
                                      </p:cBhvr>
                                      <p:tavLst>
                                        <p:tav tm="0">
                                          <p:val>
                                            <p:strVal val="#ppt_x"/>
                                          </p:val>
                                        </p:tav>
                                        <p:tav tm="100000">
                                          <p:val>
                                            <p:strVal val="#ppt_x"/>
                                          </p:val>
                                        </p:tav>
                                      </p:tavLst>
                                    </p:anim>
                                    <p:anim calcmode="lin" valueType="num">
                                      <p:cBhvr additive="base">
                                        <p:cTn id="38" dur="500" fill="hold"/>
                                        <p:tgtEl>
                                          <p:spTgt spid="27"/>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45"/>
                                        </p:tgtEl>
                                        <p:attrNameLst>
                                          <p:attrName>style.visibility</p:attrName>
                                        </p:attrNameLst>
                                      </p:cBhvr>
                                      <p:to>
                                        <p:strVal val="visible"/>
                                      </p:to>
                                    </p:set>
                                    <p:anim calcmode="lin" valueType="num">
                                      <p:cBhvr additive="base">
                                        <p:cTn id="42" dur="500" fill="hold"/>
                                        <p:tgtEl>
                                          <p:spTgt spid="45"/>
                                        </p:tgtEl>
                                        <p:attrNameLst>
                                          <p:attrName>ppt_x</p:attrName>
                                        </p:attrNameLst>
                                      </p:cBhvr>
                                      <p:tavLst>
                                        <p:tav tm="0">
                                          <p:val>
                                            <p:strVal val="#ppt_x"/>
                                          </p:val>
                                        </p:tav>
                                        <p:tav tm="100000">
                                          <p:val>
                                            <p:strVal val="#ppt_x"/>
                                          </p:val>
                                        </p:tav>
                                      </p:tavLst>
                                    </p:anim>
                                    <p:anim calcmode="lin" valueType="num">
                                      <p:cBhvr additive="base">
                                        <p:cTn id="43" dur="500" fill="hold"/>
                                        <p:tgtEl>
                                          <p:spTgt spid="45"/>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35"/>
                                        </p:tgtEl>
                                        <p:attrNameLst>
                                          <p:attrName>style.visibility</p:attrName>
                                        </p:attrNameLst>
                                      </p:cBhvr>
                                      <p:to>
                                        <p:strVal val="visible"/>
                                      </p:to>
                                    </p:set>
                                    <p:anim calcmode="lin" valueType="num">
                                      <p:cBhvr additive="base">
                                        <p:cTn id="47" dur="500" fill="hold"/>
                                        <p:tgtEl>
                                          <p:spTgt spid="35"/>
                                        </p:tgtEl>
                                        <p:attrNameLst>
                                          <p:attrName>ppt_x</p:attrName>
                                        </p:attrNameLst>
                                      </p:cBhvr>
                                      <p:tavLst>
                                        <p:tav tm="0">
                                          <p:val>
                                            <p:strVal val="#ppt_x"/>
                                          </p:val>
                                        </p:tav>
                                        <p:tav tm="100000">
                                          <p:val>
                                            <p:strVal val="#ppt_x"/>
                                          </p:val>
                                        </p:tav>
                                      </p:tavLst>
                                    </p:anim>
                                    <p:anim calcmode="lin" valueType="num">
                                      <p:cBhvr additive="base">
                                        <p:cTn id="48" dur="500" fill="hold"/>
                                        <p:tgtEl>
                                          <p:spTgt spid="35"/>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44"/>
                                        </p:tgtEl>
                                        <p:attrNameLst>
                                          <p:attrName>style.visibility</p:attrName>
                                        </p:attrNameLst>
                                      </p:cBhvr>
                                      <p:to>
                                        <p:strVal val="visible"/>
                                      </p:to>
                                    </p:set>
                                    <p:anim calcmode="lin" valueType="num">
                                      <p:cBhvr additive="base">
                                        <p:cTn id="52" dur="500" fill="hold"/>
                                        <p:tgtEl>
                                          <p:spTgt spid="44"/>
                                        </p:tgtEl>
                                        <p:attrNameLst>
                                          <p:attrName>ppt_x</p:attrName>
                                        </p:attrNameLst>
                                      </p:cBhvr>
                                      <p:tavLst>
                                        <p:tav tm="0">
                                          <p:val>
                                            <p:strVal val="#ppt_x"/>
                                          </p:val>
                                        </p:tav>
                                        <p:tav tm="100000">
                                          <p:val>
                                            <p:strVal val="#ppt_x"/>
                                          </p:val>
                                        </p:tav>
                                      </p:tavLst>
                                    </p:anim>
                                    <p:anim calcmode="lin" valueType="num">
                                      <p:cBhvr additive="base">
                                        <p:cTn id="53"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44" grpId="0"/>
      <p:bldP spid="45" grpId="0"/>
      <p:bldP spid="46" grpId="0"/>
      <p:bldP spid="47" grpId="0"/>
      <p:bldP spid="4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hape 536"/>
          <p:cNvSpPr/>
          <p:nvPr/>
        </p:nvSpPr>
        <p:spPr>
          <a:xfrm>
            <a:off x="6096000" y="2"/>
            <a:ext cx="6096000" cy="6858000"/>
          </a:xfrm>
          <a:prstGeom prst="rect">
            <a:avLst/>
          </a:prstGeom>
          <a:solidFill>
            <a:schemeClr val="accent2"/>
          </a:solidFill>
          <a:ln w="12700">
            <a:miter lim="400000"/>
          </a:ln>
        </p:spPr>
        <p:txBody>
          <a:bodyPr lIns="45719" rIns="45719" anchor="ctr"/>
          <a:lstStyle/>
          <a:p>
            <a:pPr algn="ctr">
              <a:defRPr>
                <a:solidFill>
                  <a:srgbClr val="FFFFFF"/>
                </a:solidFill>
              </a:defRPr>
            </a:pPr>
            <a:endParaRPr/>
          </a:p>
        </p:txBody>
      </p:sp>
      <p:sp>
        <p:nvSpPr>
          <p:cNvPr id="32" name="Rectangle 31"/>
          <p:cNvSpPr/>
          <p:nvPr/>
        </p:nvSpPr>
        <p:spPr>
          <a:xfrm>
            <a:off x="359791" y="332297"/>
            <a:ext cx="11472420" cy="6193411"/>
          </a:xfrm>
          <a:prstGeom prst="rect">
            <a:avLst/>
          </a:prstGeom>
          <a:gradFill flip="none" rotWithShape="0">
            <a:gsLst>
              <a:gs pos="0">
                <a:srgbClr val="817E9A"/>
              </a:gs>
              <a:gs pos="30000">
                <a:srgbClr val="2D1E42">
                  <a:alpha val="84000"/>
                </a:srgbClr>
              </a:gs>
            </a:gsLst>
            <a:lin ang="372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ource Sans Pro Light" charset="0"/>
            </a:endParaRPr>
          </a:p>
        </p:txBody>
      </p:sp>
      <p:sp>
        <p:nvSpPr>
          <p:cNvPr id="29" name="TextBox 28"/>
          <p:cNvSpPr txBox="1"/>
          <p:nvPr/>
        </p:nvSpPr>
        <p:spPr>
          <a:xfrm>
            <a:off x="6096000" y="2591107"/>
            <a:ext cx="4741015" cy="1200329"/>
          </a:xfrm>
          <a:prstGeom prst="rect">
            <a:avLst/>
          </a:prstGeom>
          <a:noFill/>
        </p:spPr>
        <p:txBody>
          <a:bodyPr wrap="square" rtlCol="0">
            <a:spAutoFit/>
          </a:bodyPr>
          <a:lstStyle/>
          <a:p>
            <a:pPr algn="r" rtl="1"/>
            <a:r>
              <a:rPr lang="fa-IR" sz="3600" b="1" dirty="0" smtClean="0">
                <a:solidFill>
                  <a:schemeClr val="bg1"/>
                </a:solidFill>
                <a:latin typeface="A Rezvan-fat" panose="01000500000000020002" pitchFamily="2" charset="-78"/>
                <a:cs typeface="A Rezvan-fat" panose="01000500000000020002" pitchFamily="2" charset="-78"/>
              </a:rPr>
              <a:t>اقدامات در راستای تشکیل ساختار ساماندهی شده</a:t>
            </a:r>
            <a:endParaRPr lang="en-US" sz="3600" b="1" dirty="0">
              <a:solidFill>
                <a:schemeClr val="bg1"/>
              </a:solidFill>
              <a:latin typeface="Adobe Gothic Std B" panose="020B0800000000000000" pitchFamily="34" charset="-128"/>
              <a:ea typeface="Adobe Gothic Std B" panose="020B0800000000000000" pitchFamily="34" charset="-128"/>
              <a:cs typeface="A Rezvan-fat" panose="01000500000000020002" pitchFamily="2" charset="-78"/>
            </a:endParaRPr>
          </a:p>
        </p:txBody>
      </p:sp>
      <p:sp>
        <p:nvSpPr>
          <p:cNvPr id="30" name="Rectangle 29"/>
          <p:cNvSpPr/>
          <p:nvPr/>
        </p:nvSpPr>
        <p:spPr>
          <a:xfrm>
            <a:off x="6821712" y="2469339"/>
            <a:ext cx="4316607" cy="1443864"/>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649446" y="891638"/>
            <a:ext cx="5196114" cy="461665"/>
          </a:xfrm>
          <a:prstGeom prst="rect">
            <a:avLst/>
          </a:prstGeom>
        </p:spPr>
        <p:txBody>
          <a:bodyPr wrap="square">
            <a:spAutoFit/>
          </a:bodyPr>
          <a:lstStyle/>
          <a:p>
            <a:pPr algn="just" rtl="1"/>
            <a:r>
              <a:rPr lang="en-US" sz="2400" dirty="0">
                <a:solidFill>
                  <a:schemeClr val="bg1"/>
                </a:solidFill>
                <a:latin typeface="Adobe Gothic Std B" panose="020B0800000000000000" pitchFamily="34" charset="-128"/>
                <a:ea typeface="Adobe Gothic Std B" panose="020B0800000000000000" pitchFamily="34" charset="-128"/>
              </a:rPr>
              <a:t>Atlanta Freight Advisory Task Force</a:t>
            </a:r>
            <a:endParaRPr lang="fa-IR" sz="2400" dirty="0">
              <a:solidFill>
                <a:schemeClr val="bg1"/>
              </a:solidFill>
              <a:latin typeface="Adobe Gothic Std B" panose="020B0800000000000000" pitchFamily="34" charset="-128"/>
              <a:ea typeface="Adobe Gothic Std B" panose="020B0800000000000000" pitchFamily="34" charset="-128"/>
              <a:cs typeface="B Homa" panose="00000400000000000000" pitchFamily="2" charset="-78"/>
            </a:endParaRPr>
          </a:p>
        </p:txBody>
      </p:sp>
      <p:sp>
        <p:nvSpPr>
          <p:cNvPr id="36" name="Rectangle 35"/>
          <p:cNvSpPr/>
          <p:nvPr/>
        </p:nvSpPr>
        <p:spPr>
          <a:xfrm>
            <a:off x="860669" y="3137724"/>
            <a:ext cx="4734451" cy="830997"/>
          </a:xfrm>
          <a:prstGeom prst="rect">
            <a:avLst/>
          </a:prstGeom>
        </p:spPr>
        <p:txBody>
          <a:bodyPr wrap="square">
            <a:spAutoFit/>
          </a:bodyPr>
          <a:lstStyle/>
          <a:p>
            <a:pPr algn="ctr" rtl="1"/>
            <a:r>
              <a:rPr lang="en-US" sz="2400" dirty="0">
                <a:solidFill>
                  <a:schemeClr val="bg1"/>
                </a:solidFill>
                <a:latin typeface="Adobe Gothic Std B" panose="020B0800000000000000" pitchFamily="34" charset="-128"/>
                <a:ea typeface="Adobe Gothic Std B" panose="020B0800000000000000" pitchFamily="34" charset="-128"/>
              </a:rPr>
              <a:t>Albany, New York, Goods Movement Advisory Committee</a:t>
            </a:r>
            <a:endParaRPr lang="fa-IR" sz="2400" dirty="0">
              <a:solidFill>
                <a:schemeClr val="bg1"/>
              </a:solidFill>
              <a:latin typeface="Adobe Gothic Std B" panose="020B0800000000000000" pitchFamily="34" charset="-128"/>
              <a:ea typeface="Adobe Gothic Std B" panose="020B0800000000000000" pitchFamily="34" charset="-128"/>
            </a:endParaRPr>
          </a:p>
        </p:txBody>
      </p:sp>
      <p:sp>
        <p:nvSpPr>
          <p:cNvPr id="37" name="Rectangle 36"/>
          <p:cNvSpPr/>
          <p:nvPr/>
        </p:nvSpPr>
        <p:spPr>
          <a:xfrm>
            <a:off x="880277" y="5368421"/>
            <a:ext cx="4734451" cy="769441"/>
          </a:xfrm>
          <a:prstGeom prst="rect">
            <a:avLst/>
          </a:prstGeom>
        </p:spPr>
        <p:txBody>
          <a:bodyPr wrap="square">
            <a:spAutoFit/>
          </a:bodyPr>
          <a:lstStyle/>
          <a:p>
            <a:pPr algn="ctr" rtl="1"/>
            <a:r>
              <a:rPr lang="en-US" sz="2000" dirty="0">
                <a:solidFill>
                  <a:schemeClr val="bg1"/>
                </a:solidFill>
                <a:latin typeface="Adobe Gothic Std B" panose="020B0800000000000000" pitchFamily="34" charset="-128"/>
                <a:ea typeface="Adobe Gothic Std B" panose="020B0800000000000000" pitchFamily="34" charset="-128"/>
              </a:rPr>
              <a:t>Oregon Freight Advisory Committee</a:t>
            </a:r>
            <a:endParaRPr lang="fa-IR" sz="2000" dirty="0">
              <a:solidFill>
                <a:schemeClr val="bg1"/>
              </a:solidFill>
              <a:latin typeface="Adobe Gothic Std B" panose="020B0800000000000000" pitchFamily="34" charset="-128"/>
              <a:ea typeface="Adobe Gothic Std B" panose="020B0800000000000000" pitchFamily="34" charset="-128"/>
            </a:endParaRPr>
          </a:p>
          <a:p>
            <a:pPr algn="ctr" rtl="1"/>
            <a:r>
              <a:rPr lang="fa-IR" sz="2400" dirty="0" smtClean="0">
                <a:solidFill>
                  <a:schemeClr val="bg1"/>
                </a:solidFill>
                <a:cs typeface="B Homa" panose="00000400000000000000" pitchFamily="2" charset="-78"/>
              </a:rPr>
              <a:t>(</a:t>
            </a:r>
            <a:r>
              <a:rPr lang="fa-IR" sz="2400" dirty="0">
                <a:solidFill>
                  <a:schemeClr val="bg1"/>
                </a:solidFill>
                <a:cs typeface="B Homa" panose="00000400000000000000" pitchFamily="2" charset="-78"/>
              </a:rPr>
              <a:t>کمیته مشورتی حمل و نقل اورگان)</a:t>
            </a:r>
            <a:endParaRPr lang="fa-IR" sz="2400" dirty="0">
              <a:solidFill>
                <a:schemeClr val="bg1"/>
              </a:solidFill>
              <a:latin typeface="Source Sans Pro Light" panose="020B0403030403020204" pitchFamily="34" charset="0"/>
              <a:ea typeface="Montserrat Hairline" charset="0"/>
              <a:cs typeface="B Homa" panose="00000400000000000000" pitchFamily="2" charset="-78"/>
            </a:endParaRPr>
          </a:p>
        </p:txBody>
      </p:sp>
      <p:sp>
        <p:nvSpPr>
          <p:cNvPr id="43" name="Shape 1120"/>
          <p:cNvSpPr/>
          <p:nvPr/>
        </p:nvSpPr>
        <p:spPr>
          <a:xfrm>
            <a:off x="8707024" y="5496248"/>
            <a:ext cx="545981" cy="110799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sz="11500" b="1">
                <a:solidFill>
                  <a:srgbClr val="FFFFFF"/>
                </a:solidFill>
                <a:latin typeface="Helvetica Neue"/>
                <a:ea typeface="Helvetica Neue"/>
                <a:cs typeface="Helvetica Neue"/>
                <a:sym typeface="Helvetica Neue"/>
              </a:defRPr>
            </a:lvl1pPr>
          </a:lstStyle>
          <a:p>
            <a:r>
              <a:rPr lang="en-US" sz="6600" dirty="0" smtClean="0">
                <a:solidFill>
                  <a:schemeClr val="bg1"/>
                </a:solidFill>
                <a:latin typeface="Source Sans Pro" panose="020B0503030403020204" pitchFamily="34" charset="0"/>
              </a:rPr>
              <a:t>1</a:t>
            </a:r>
            <a:endParaRPr sz="6600" dirty="0">
              <a:solidFill>
                <a:schemeClr val="bg1"/>
              </a:solidFill>
              <a:latin typeface="Source Sans Pro" panose="020B0503030403020204" pitchFamily="34" charset="0"/>
            </a:endParaRPr>
          </a:p>
        </p:txBody>
      </p:sp>
    </p:spTree>
    <p:extLst>
      <p:ext uri="{BB962C8B-B14F-4D97-AF65-F5344CB8AC3E}">
        <p14:creationId xmlns:p14="http://schemas.microsoft.com/office/powerpoint/2010/main" val="1139474716"/>
      </p:ext>
    </p:extLst>
  </p:cSld>
  <p:clrMapOvr>
    <a:masterClrMapping/>
  </p:clrMapOvr>
  <mc:AlternateContent xmlns:mc="http://schemas.openxmlformats.org/markup-compatibility/2006" xmlns:p14="http://schemas.microsoft.com/office/powerpoint/2010/main">
    <mc:Choice Requires="p14">
      <p:transition spd="med">
        <p14:pan dir="r"/>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0-#ppt_w/2"/>
                                          </p:val>
                                        </p:tav>
                                        <p:tav tm="100000">
                                          <p:val>
                                            <p:strVal val="#ppt_x"/>
                                          </p:val>
                                        </p:tav>
                                      </p:tavLst>
                                    </p:anim>
                                    <p:anim calcmode="lin" valueType="num">
                                      <p:cBhvr additive="base">
                                        <p:cTn id="13" dur="500" fill="hold"/>
                                        <p:tgtEl>
                                          <p:spTgt spid="3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cBhvr additive="base">
                                        <p:cTn id="17" dur="500" fill="hold"/>
                                        <p:tgtEl>
                                          <p:spTgt spid="43"/>
                                        </p:tgtEl>
                                        <p:attrNameLst>
                                          <p:attrName>ppt_x</p:attrName>
                                        </p:attrNameLst>
                                      </p:cBhvr>
                                      <p:tavLst>
                                        <p:tav tm="0">
                                          <p:val>
                                            <p:strVal val="#ppt_x"/>
                                          </p:val>
                                        </p:tav>
                                        <p:tav tm="100000">
                                          <p:val>
                                            <p:strVal val="#ppt_x"/>
                                          </p:val>
                                        </p:tav>
                                      </p:tavLst>
                                    </p:anim>
                                    <p:anim calcmode="lin" valueType="num">
                                      <p:cBhvr additive="base">
                                        <p:cTn id="18" dur="500" fill="hold"/>
                                        <p:tgtEl>
                                          <p:spTgt spid="4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additive="base">
                                        <p:cTn id="22" dur="1000" fill="hold"/>
                                        <p:tgtEl>
                                          <p:spTgt spid="29"/>
                                        </p:tgtEl>
                                        <p:attrNameLst>
                                          <p:attrName>ppt_x</p:attrName>
                                        </p:attrNameLst>
                                      </p:cBhvr>
                                      <p:tavLst>
                                        <p:tav tm="0">
                                          <p:val>
                                            <p:strVal val="#ppt_x"/>
                                          </p:val>
                                        </p:tav>
                                        <p:tav tm="100000">
                                          <p:val>
                                            <p:strVal val="#ppt_x"/>
                                          </p:val>
                                        </p:tav>
                                      </p:tavLst>
                                    </p:anim>
                                    <p:anim calcmode="lin" valueType="num">
                                      <p:cBhvr additive="base">
                                        <p:cTn id="23" dur="1000" fill="hold"/>
                                        <p:tgtEl>
                                          <p:spTgt spid="29"/>
                                        </p:tgtEl>
                                        <p:attrNameLst>
                                          <p:attrName>ppt_y</p:attrName>
                                        </p:attrNameLst>
                                      </p:cBhvr>
                                      <p:tavLst>
                                        <p:tav tm="0">
                                          <p:val>
                                            <p:strVal val="0-#ppt_h/2"/>
                                          </p:val>
                                        </p:tav>
                                        <p:tav tm="100000">
                                          <p:val>
                                            <p:strVal val="#ppt_y"/>
                                          </p:val>
                                        </p:tav>
                                      </p:tavLst>
                                    </p:anim>
                                  </p:childTnLst>
                                </p:cTn>
                              </p:par>
                            </p:childTnLst>
                          </p:cTn>
                        </p:par>
                        <p:par>
                          <p:cTn id="24" fill="hold">
                            <p:stCondLst>
                              <p:cond delay="2500"/>
                            </p:stCondLst>
                            <p:childTnLst>
                              <p:par>
                                <p:cTn id="25" presetID="2" presetClass="entr" presetSubtype="4"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1000" fill="hold"/>
                                        <p:tgtEl>
                                          <p:spTgt spid="30"/>
                                        </p:tgtEl>
                                        <p:attrNameLst>
                                          <p:attrName>ppt_x</p:attrName>
                                        </p:attrNameLst>
                                      </p:cBhvr>
                                      <p:tavLst>
                                        <p:tav tm="0">
                                          <p:val>
                                            <p:strVal val="#ppt_x"/>
                                          </p:val>
                                        </p:tav>
                                        <p:tav tm="100000">
                                          <p:val>
                                            <p:strVal val="#ppt_x"/>
                                          </p:val>
                                        </p:tav>
                                      </p:tavLst>
                                    </p:anim>
                                    <p:anim calcmode="lin" valueType="num">
                                      <p:cBhvr additive="base">
                                        <p:cTn id="28" dur="10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wipe(down)">
                                      <p:cBhvr>
                                        <p:cTn id="33" dur="500"/>
                                        <p:tgtEl>
                                          <p:spTgt spid="31"/>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wipe(down)">
                                      <p:cBhvr>
                                        <p:cTn id="38" dur="500"/>
                                        <p:tgtEl>
                                          <p:spTgt spid="36"/>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wipe(down)">
                                      <p:cBhvr>
                                        <p:cTn id="43"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32" grpId="0" animBg="1"/>
      <p:bldP spid="29" grpId="0"/>
      <p:bldP spid="30" grpId="0" animBg="1"/>
      <p:bldP spid="31" grpId="0"/>
      <p:bldP spid="36" grpId="0"/>
      <p:bldP spid="37" grpId="0"/>
      <p:bldP spid="4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hape 536"/>
          <p:cNvSpPr/>
          <p:nvPr/>
        </p:nvSpPr>
        <p:spPr>
          <a:xfrm>
            <a:off x="0" y="5312228"/>
            <a:ext cx="12192000" cy="1545773"/>
          </a:xfrm>
          <a:prstGeom prst="rect">
            <a:avLst/>
          </a:prstGeom>
          <a:solidFill>
            <a:schemeClr val="accent2"/>
          </a:solidFill>
          <a:ln w="12700">
            <a:miter lim="400000"/>
          </a:ln>
        </p:spPr>
        <p:txBody>
          <a:bodyPr lIns="45719" rIns="45719" anchor="ctr"/>
          <a:lstStyle/>
          <a:p>
            <a:pPr algn="ctr">
              <a:defRPr>
                <a:solidFill>
                  <a:srgbClr val="FFFFFF"/>
                </a:solidFill>
              </a:defRPr>
            </a:pPr>
            <a:endParaRPr/>
          </a:p>
        </p:txBody>
      </p:sp>
      <p:sp>
        <p:nvSpPr>
          <p:cNvPr id="8" name="Rectangle 7"/>
          <p:cNvSpPr/>
          <p:nvPr/>
        </p:nvSpPr>
        <p:spPr>
          <a:xfrm>
            <a:off x="1574800" y="4513942"/>
            <a:ext cx="9042400" cy="2098851"/>
          </a:xfrm>
          <a:prstGeom prst="rect">
            <a:avLst/>
          </a:prstGeom>
          <a:gradFill flip="none" rotWithShape="0">
            <a:gsLst>
              <a:gs pos="0">
                <a:srgbClr val="817E9A"/>
              </a:gs>
              <a:gs pos="30000">
                <a:srgbClr val="2D1E42">
                  <a:alpha val="84000"/>
                </a:srgbClr>
              </a:gs>
            </a:gsLst>
            <a:lin ang="372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ource Sans Pro Light" charset="0"/>
            </a:endParaRPr>
          </a:p>
        </p:txBody>
      </p:sp>
      <p:sp>
        <p:nvSpPr>
          <p:cNvPr id="9" name="TextBox 8"/>
          <p:cNvSpPr txBox="1"/>
          <p:nvPr/>
        </p:nvSpPr>
        <p:spPr>
          <a:xfrm>
            <a:off x="3497943" y="4828980"/>
            <a:ext cx="4741015" cy="1200329"/>
          </a:xfrm>
          <a:prstGeom prst="rect">
            <a:avLst/>
          </a:prstGeom>
          <a:noFill/>
        </p:spPr>
        <p:txBody>
          <a:bodyPr wrap="square" rtlCol="0">
            <a:spAutoFit/>
          </a:bodyPr>
          <a:lstStyle/>
          <a:p>
            <a:pPr algn="r" rtl="1"/>
            <a:r>
              <a:rPr lang="fa-IR" sz="3600" b="1" dirty="0" smtClean="0">
                <a:solidFill>
                  <a:schemeClr val="bg1"/>
                </a:solidFill>
                <a:latin typeface="A Rezvan-fat" panose="01000500000000020002" pitchFamily="2" charset="-78"/>
                <a:cs typeface="A Rezvan-fat" panose="01000500000000020002" pitchFamily="2" charset="-78"/>
              </a:rPr>
              <a:t>برخی اهداف کلی و عملیاتی در برنامه ریزی حمل و نقل کالا</a:t>
            </a:r>
            <a:endParaRPr lang="en-US" sz="3600" b="1" dirty="0">
              <a:solidFill>
                <a:schemeClr val="bg1"/>
              </a:solidFill>
              <a:latin typeface="Adobe Gothic Std B" panose="020B0800000000000000" pitchFamily="34" charset="-128"/>
              <a:ea typeface="Adobe Gothic Std B" panose="020B0800000000000000" pitchFamily="34" charset="-128"/>
              <a:cs typeface="A Rezvan-fat" panose="01000500000000020002" pitchFamily="2" charset="-78"/>
            </a:endParaRPr>
          </a:p>
        </p:txBody>
      </p:sp>
      <p:sp>
        <p:nvSpPr>
          <p:cNvPr id="10" name="Rectangle 9"/>
          <p:cNvSpPr/>
          <p:nvPr/>
        </p:nvSpPr>
        <p:spPr>
          <a:xfrm>
            <a:off x="4093026" y="4707213"/>
            <a:ext cx="4316607" cy="1443864"/>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406399" y="1298939"/>
            <a:ext cx="10472057" cy="461665"/>
          </a:xfrm>
          <a:prstGeom prst="rect">
            <a:avLst/>
          </a:prstGeom>
        </p:spPr>
        <p:txBody>
          <a:bodyPr wrap="square">
            <a:spAutoFit/>
          </a:bodyPr>
          <a:lstStyle/>
          <a:p>
            <a:pPr algn="r" rtl="1"/>
            <a:r>
              <a:rPr lang="en-US" sz="2400" dirty="0">
                <a:latin typeface="Adobe Gothic Std B" panose="020B0800000000000000" pitchFamily="34" charset="-128"/>
                <a:ea typeface="Adobe Gothic Std B" panose="020B0800000000000000" pitchFamily="34" charset="-128"/>
              </a:rPr>
              <a:t>New York City [New York Metropolitan Transportation Council, 2015]</a:t>
            </a:r>
            <a:endParaRPr lang="fa-IR" sz="2400" dirty="0">
              <a:latin typeface="Adobe Gothic Std B" panose="020B0800000000000000" pitchFamily="34" charset="-128"/>
              <a:ea typeface="Adobe Gothic Std B" panose="020B0800000000000000" pitchFamily="34" charset="-128"/>
            </a:endParaRPr>
          </a:p>
        </p:txBody>
      </p:sp>
      <p:sp>
        <p:nvSpPr>
          <p:cNvPr id="14" name="Rectangle 13"/>
          <p:cNvSpPr/>
          <p:nvPr/>
        </p:nvSpPr>
        <p:spPr>
          <a:xfrm>
            <a:off x="174172" y="2208069"/>
            <a:ext cx="9666514" cy="400110"/>
          </a:xfrm>
          <a:prstGeom prst="rect">
            <a:avLst/>
          </a:prstGeom>
        </p:spPr>
        <p:txBody>
          <a:bodyPr wrap="square">
            <a:spAutoFit/>
          </a:bodyPr>
          <a:lstStyle/>
          <a:p>
            <a:pPr algn="r" rtl="1"/>
            <a:r>
              <a:rPr lang="fa-IR" sz="2000" dirty="0">
                <a:cs typeface="B Homa" panose="00000400000000000000" pitchFamily="2" charset="-78"/>
              </a:rPr>
              <a:t>بهبود </a:t>
            </a:r>
            <a:r>
              <a:rPr lang="fa-IR" sz="2000" dirty="0" smtClean="0">
                <a:cs typeface="B Homa" panose="00000400000000000000" pitchFamily="2" charset="-78"/>
              </a:rPr>
              <a:t>وضعیت حمل </a:t>
            </a:r>
            <a:r>
              <a:rPr lang="fa-IR" sz="2000" dirty="0">
                <a:cs typeface="B Homa" panose="00000400000000000000" pitchFamily="2" charset="-78"/>
              </a:rPr>
              <a:t>و نقل </a:t>
            </a:r>
            <a:r>
              <a:rPr lang="fa-IR" sz="2000" dirty="0" smtClean="0">
                <a:cs typeface="B Homa" panose="00000400000000000000" pitchFamily="2" charset="-78"/>
              </a:rPr>
              <a:t>کالا با </a:t>
            </a:r>
            <a:r>
              <a:rPr lang="fa-IR" sz="2000" dirty="0">
                <a:cs typeface="B Homa" panose="00000400000000000000" pitchFamily="2" charset="-78"/>
              </a:rPr>
              <a:t>از </a:t>
            </a:r>
            <a:r>
              <a:rPr lang="fa-IR" sz="2000" dirty="0">
                <a:solidFill>
                  <a:srgbClr val="F44336"/>
                </a:solidFill>
                <a:cs typeface="B Homa" panose="00000400000000000000" pitchFamily="2" charset="-78"/>
              </a:rPr>
              <a:t>بین بردن مقررات و محدودیت های </a:t>
            </a:r>
            <a:r>
              <a:rPr lang="fa-IR" sz="2000" dirty="0" smtClean="0">
                <a:solidFill>
                  <a:srgbClr val="F44336"/>
                </a:solidFill>
                <a:cs typeface="B Homa" panose="00000400000000000000" pitchFamily="2" charset="-78"/>
              </a:rPr>
              <a:t>دولتی سنگین</a:t>
            </a:r>
            <a:endParaRPr lang="fa-IR" sz="2000" dirty="0">
              <a:solidFill>
                <a:srgbClr val="F44336"/>
              </a:solidFill>
              <a:latin typeface="Adobe Gothic Std B" panose="020B0800000000000000" pitchFamily="34" charset="-128"/>
              <a:ea typeface="Adobe Gothic Std B" panose="020B0800000000000000" pitchFamily="34" charset="-128"/>
              <a:cs typeface="B Homa" panose="00000400000000000000" pitchFamily="2" charset="-78"/>
            </a:endParaRPr>
          </a:p>
        </p:txBody>
      </p:sp>
      <p:sp>
        <p:nvSpPr>
          <p:cNvPr id="15" name="Rectangle 14"/>
          <p:cNvSpPr/>
          <p:nvPr/>
        </p:nvSpPr>
        <p:spPr>
          <a:xfrm>
            <a:off x="1035193" y="2853387"/>
            <a:ext cx="9666514" cy="400110"/>
          </a:xfrm>
          <a:prstGeom prst="rect">
            <a:avLst/>
          </a:prstGeom>
        </p:spPr>
        <p:txBody>
          <a:bodyPr wrap="square">
            <a:spAutoFit/>
          </a:bodyPr>
          <a:lstStyle/>
          <a:p>
            <a:pPr algn="ctr" rtl="1"/>
            <a:r>
              <a:rPr lang="fa-IR" sz="2000" dirty="0">
                <a:solidFill>
                  <a:srgbClr val="F44336"/>
                </a:solidFill>
                <a:cs typeface="B Homa" panose="00000400000000000000" pitchFamily="2" charset="-78"/>
              </a:rPr>
              <a:t>بهبود زیرساخت های فیزیکی</a:t>
            </a:r>
            <a:r>
              <a:rPr lang="fa-IR" sz="2000" dirty="0">
                <a:cs typeface="B Homa" panose="00000400000000000000" pitchFamily="2" charset="-78"/>
              </a:rPr>
              <a:t> سیستم حمل و نقل</a:t>
            </a:r>
          </a:p>
        </p:txBody>
      </p:sp>
      <p:sp>
        <p:nvSpPr>
          <p:cNvPr id="16" name="Rectangle 15"/>
          <p:cNvSpPr/>
          <p:nvPr/>
        </p:nvSpPr>
        <p:spPr>
          <a:xfrm>
            <a:off x="406399" y="3550337"/>
            <a:ext cx="9666514" cy="400110"/>
          </a:xfrm>
          <a:prstGeom prst="rect">
            <a:avLst/>
          </a:prstGeom>
        </p:spPr>
        <p:txBody>
          <a:bodyPr wrap="square">
            <a:spAutoFit/>
          </a:bodyPr>
          <a:lstStyle/>
          <a:p>
            <a:pPr algn="r" rtl="1"/>
            <a:r>
              <a:rPr lang="fa-IR" sz="2000" dirty="0">
                <a:solidFill>
                  <a:srgbClr val="F44336"/>
                </a:solidFill>
                <a:cs typeface="B Homa" panose="00000400000000000000" pitchFamily="2" charset="-78"/>
              </a:rPr>
              <a:t>ارتقاء قابلیت اطمینان کلی حمل و نقل کالا </a:t>
            </a:r>
            <a:r>
              <a:rPr lang="fa-IR" sz="2000" dirty="0">
                <a:cs typeface="B Homa" panose="00000400000000000000" pitchFamily="2" charset="-78"/>
              </a:rPr>
              <a:t>در منطقه با تشویق حمل و نقل چند منظوره کالا</a:t>
            </a:r>
          </a:p>
        </p:txBody>
      </p:sp>
      <p:sp>
        <p:nvSpPr>
          <p:cNvPr id="33" name="Rectangle 32"/>
          <p:cNvSpPr/>
          <p:nvPr/>
        </p:nvSpPr>
        <p:spPr>
          <a:xfrm>
            <a:off x="3272966" y="1451339"/>
            <a:ext cx="6778172" cy="461665"/>
          </a:xfrm>
          <a:prstGeom prst="rect">
            <a:avLst/>
          </a:prstGeom>
        </p:spPr>
        <p:txBody>
          <a:bodyPr wrap="square">
            <a:spAutoFit/>
          </a:bodyPr>
          <a:lstStyle/>
          <a:p>
            <a:pPr algn="ctr" rtl="1"/>
            <a:r>
              <a:rPr lang="en-US" sz="2400" dirty="0">
                <a:latin typeface="Adobe Gothic Std B" panose="020B0800000000000000" pitchFamily="34" charset="-128"/>
                <a:ea typeface="Adobe Gothic Std B" panose="020B0800000000000000" pitchFamily="34" charset="-128"/>
              </a:rPr>
              <a:t>San Diego [SANDAG, 2014]</a:t>
            </a:r>
            <a:endParaRPr lang="fa-IR" sz="2400" dirty="0">
              <a:latin typeface="Adobe Gothic Std B" panose="020B0800000000000000" pitchFamily="34" charset="-128"/>
              <a:ea typeface="Adobe Gothic Std B" panose="020B0800000000000000" pitchFamily="34" charset="-128"/>
            </a:endParaRPr>
          </a:p>
        </p:txBody>
      </p:sp>
      <p:sp>
        <p:nvSpPr>
          <p:cNvPr id="34" name="Rectangle 33"/>
          <p:cNvSpPr/>
          <p:nvPr/>
        </p:nvSpPr>
        <p:spPr>
          <a:xfrm>
            <a:off x="326572" y="2360469"/>
            <a:ext cx="9666514" cy="400110"/>
          </a:xfrm>
          <a:prstGeom prst="rect">
            <a:avLst/>
          </a:prstGeom>
        </p:spPr>
        <p:txBody>
          <a:bodyPr wrap="square">
            <a:spAutoFit/>
          </a:bodyPr>
          <a:lstStyle/>
          <a:p>
            <a:pPr algn="r" rtl="1"/>
            <a:r>
              <a:rPr lang="fa-IR" sz="2000" dirty="0">
                <a:cs typeface="B Homa" panose="00000400000000000000" pitchFamily="2" charset="-78"/>
              </a:rPr>
              <a:t>افزایش رشد اقتصادی و رونق اقتصادی پشتیبانی کننده از کسب و کار</a:t>
            </a:r>
          </a:p>
        </p:txBody>
      </p:sp>
      <p:sp>
        <p:nvSpPr>
          <p:cNvPr id="35" name="Rectangle 34"/>
          <p:cNvSpPr/>
          <p:nvPr/>
        </p:nvSpPr>
        <p:spPr>
          <a:xfrm>
            <a:off x="1187593" y="3005787"/>
            <a:ext cx="9666514" cy="400110"/>
          </a:xfrm>
          <a:prstGeom prst="rect">
            <a:avLst/>
          </a:prstGeom>
        </p:spPr>
        <p:txBody>
          <a:bodyPr wrap="square">
            <a:spAutoFit/>
          </a:bodyPr>
          <a:lstStyle/>
          <a:p>
            <a:pPr algn="r" rtl="1"/>
            <a:r>
              <a:rPr lang="fa-IR" sz="2000" dirty="0">
                <a:cs typeface="B Homa" panose="00000400000000000000" pitchFamily="2" charset="-78"/>
              </a:rPr>
              <a:t>کاهش اثرات زیست محیطی و اجتماعی از عملیات حرکتی کالاها برای ایجاد جوامع سالم و یک محیط تمیز</a:t>
            </a:r>
          </a:p>
        </p:txBody>
      </p:sp>
      <p:sp>
        <p:nvSpPr>
          <p:cNvPr id="36" name="Rectangle 35"/>
          <p:cNvSpPr/>
          <p:nvPr/>
        </p:nvSpPr>
        <p:spPr>
          <a:xfrm>
            <a:off x="558799" y="3702737"/>
            <a:ext cx="9666514" cy="400110"/>
          </a:xfrm>
          <a:prstGeom prst="rect">
            <a:avLst/>
          </a:prstGeom>
        </p:spPr>
        <p:txBody>
          <a:bodyPr wrap="square">
            <a:spAutoFit/>
          </a:bodyPr>
          <a:lstStyle/>
          <a:p>
            <a:pPr algn="r" rtl="1"/>
            <a:r>
              <a:rPr lang="fa-IR" sz="2000" dirty="0">
                <a:cs typeface="B Homa" panose="00000400000000000000" pitchFamily="2" charset="-78"/>
              </a:rPr>
              <a:t>فراهم آوردن امکانات ایمن، قابل اعتماد، کارآمد و به خوبی نگهداری کالا</a:t>
            </a:r>
          </a:p>
        </p:txBody>
      </p:sp>
      <p:sp>
        <p:nvSpPr>
          <p:cNvPr id="37" name="Shape 1120"/>
          <p:cNvSpPr/>
          <p:nvPr/>
        </p:nvSpPr>
        <p:spPr>
          <a:xfrm>
            <a:off x="9984433" y="5597080"/>
            <a:ext cx="545981" cy="110799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sz="11500" b="1">
                <a:solidFill>
                  <a:srgbClr val="FFFFFF"/>
                </a:solidFill>
                <a:latin typeface="Helvetica Neue"/>
                <a:ea typeface="Helvetica Neue"/>
                <a:cs typeface="Helvetica Neue"/>
                <a:sym typeface="Helvetica Neue"/>
              </a:defRPr>
            </a:lvl1pPr>
          </a:lstStyle>
          <a:p>
            <a:r>
              <a:rPr lang="en-US" sz="6600" dirty="0" smtClean="0">
                <a:solidFill>
                  <a:schemeClr val="bg1"/>
                </a:solidFill>
                <a:latin typeface="Source Sans Pro" panose="020B0503030403020204" pitchFamily="34" charset="0"/>
              </a:rPr>
              <a:t>2</a:t>
            </a:r>
            <a:endParaRPr sz="6600" dirty="0">
              <a:solidFill>
                <a:schemeClr val="bg1"/>
              </a:solidFill>
              <a:latin typeface="Source Sans Pro" panose="020B0503030403020204" pitchFamily="34" charset="0"/>
            </a:endParaRPr>
          </a:p>
        </p:txBody>
      </p:sp>
    </p:spTree>
    <p:extLst>
      <p:ext uri="{BB962C8B-B14F-4D97-AF65-F5344CB8AC3E}">
        <p14:creationId xmlns:p14="http://schemas.microsoft.com/office/powerpoint/2010/main" val="223856561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0-#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additive="base">
                                        <p:cTn id="17" dur="500" fill="hold"/>
                                        <p:tgtEl>
                                          <p:spTgt spid="37"/>
                                        </p:tgtEl>
                                        <p:attrNameLst>
                                          <p:attrName>ppt_x</p:attrName>
                                        </p:attrNameLst>
                                      </p:cBhvr>
                                      <p:tavLst>
                                        <p:tav tm="0">
                                          <p:val>
                                            <p:strVal val="#ppt_x"/>
                                          </p:val>
                                        </p:tav>
                                        <p:tav tm="100000">
                                          <p:val>
                                            <p:strVal val="#ppt_x"/>
                                          </p:val>
                                        </p:tav>
                                      </p:tavLst>
                                    </p:anim>
                                    <p:anim calcmode="lin" valueType="num">
                                      <p:cBhvr additive="base">
                                        <p:cTn id="18" dur="500" fill="hold"/>
                                        <p:tgtEl>
                                          <p:spTgt spid="37"/>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1000" fill="hold"/>
                                        <p:tgtEl>
                                          <p:spTgt spid="9"/>
                                        </p:tgtEl>
                                        <p:attrNameLst>
                                          <p:attrName>ppt_x</p:attrName>
                                        </p:attrNameLst>
                                      </p:cBhvr>
                                      <p:tavLst>
                                        <p:tav tm="0">
                                          <p:val>
                                            <p:strVal val="#ppt_x"/>
                                          </p:val>
                                        </p:tav>
                                        <p:tav tm="100000">
                                          <p:val>
                                            <p:strVal val="#ppt_x"/>
                                          </p:val>
                                        </p:tav>
                                      </p:tavLst>
                                    </p:anim>
                                    <p:anim calcmode="lin" valueType="num">
                                      <p:cBhvr additive="base">
                                        <p:cTn id="23" dur="1000" fill="hold"/>
                                        <p:tgtEl>
                                          <p:spTgt spid="9"/>
                                        </p:tgtEl>
                                        <p:attrNameLst>
                                          <p:attrName>ppt_y</p:attrName>
                                        </p:attrNameLst>
                                      </p:cBhvr>
                                      <p:tavLst>
                                        <p:tav tm="0">
                                          <p:val>
                                            <p:strVal val="0-#ppt_h/2"/>
                                          </p:val>
                                        </p:tav>
                                        <p:tav tm="100000">
                                          <p:val>
                                            <p:strVal val="#ppt_y"/>
                                          </p:val>
                                        </p:tav>
                                      </p:tavLst>
                                    </p:anim>
                                  </p:childTnLst>
                                </p:cTn>
                              </p:par>
                            </p:childTnLst>
                          </p:cTn>
                        </p:par>
                        <p:par>
                          <p:cTn id="24" fill="hold">
                            <p:stCondLst>
                              <p:cond delay="2500"/>
                            </p:stCondLst>
                            <p:childTnLst>
                              <p:par>
                                <p:cTn id="25" presetID="2" presetClass="entr" presetSubtype="4"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1000" fill="hold"/>
                                        <p:tgtEl>
                                          <p:spTgt spid="10"/>
                                        </p:tgtEl>
                                        <p:attrNameLst>
                                          <p:attrName>ppt_x</p:attrName>
                                        </p:attrNameLst>
                                      </p:cBhvr>
                                      <p:tavLst>
                                        <p:tav tm="0">
                                          <p:val>
                                            <p:strVal val="#ppt_x"/>
                                          </p:val>
                                        </p:tav>
                                        <p:tav tm="100000">
                                          <p:val>
                                            <p:strVal val="#ppt_x"/>
                                          </p:val>
                                        </p:tav>
                                      </p:tavLst>
                                    </p:anim>
                                    <p:anim calcmode="lin" valueType="num">
                                      <p:cBhvr additive="base">
                                        <p:cTn id="28"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down)">
                                      <p:cBhvr>
                                        <p:cTn id="33" dur="500"/>
                                        <p:tgtEl>
                                          <p:spTgt spid="13"/>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xit" presetSubtype="0" fill="hold" grpId="1" nodeType="clickEffect">
                                  <p:stCondLst>
                                    <p:cond delay="0"/>
                                  </p:stCondLst>
                                  <p:childTnLst>
                                    <p:animEffect transition="out" filter="fade">
                                      <p:cBhvr>
                                        <p:cTn id="52" dur="500"/>
                                        <p:tgtEl>
                                          <p:spTgt spid="13"/>
                                        </p:tgtEl>
                                      </p:cBhvr>
                                    </p:animEffect>
                                    <p:set>
                                      <p:cBhvr>
                                        <p:cTn id="53" dur="1" fill="hold">
                                          <p:stCondLst>
                                            <p:cond delay="499"/>
                                          </p:stCondLst>
                                        </p:cTn>
                                        <p:tgtEl>
                                          <p:spTgt spid="13"/>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14"/>
                                        </p:tgtEl>
                                      </p:cBhvr>
                                    </p:animEffect>
                                    <p:set>
                                      <p:cBhvr>
                                        <p:cTn id="56" dur="1" fill="hold">
                                          <p:stCondLst>
                                            <p:cond delay="499"/>
                                          </p:stCondLst>
                                        </p:cTn>
                                        <p:tgtEl>
                                          <p:spTgt spid="14"/>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500"/>
                                        <p:tgtEl>
                                          <p:spTgt spid="15"/>
                                        </p:tgtEl>
                                      </p:cBhvr>
                                    </p:animEffect>
                                    <p:set>
                                      <p:cBhvr>
                                        <p:cTn id="59" dur="1" fill="hold">
                                          <p:stCondLst>
                                            <p:cond delay="499"/>
                                          </p:stCondLst>
                                        </p:cTn>
                                        <p:tgtEl>
                                          <p:spTgt spid="15"/>
                                        </p:tgtEl>
                                        <p:attrNameLst>
                                          <p:attrName>style.visibility</p:attrName>
                                        </p:attrNameLst>
                                      </p:cBhvr>
                                      <p:to>
                                        <p:strVal val="hidden"/>
                                      </p:to>
                                    </p:set>
                                  </p:childTnLst>
                                </p:cTn>
                              </p:par>
                              <p:par>
                                <p:cTn id="60" presetID="10" presetClass="exit" presetSubtype="0" fill="hold" grpId="1" nodeType="withEffect">
                                  <p:stCondLst>
                                    <p:cond delay="0"/>
                                  </p:stCondLst>
                                  <p:childTnLst>
                                    <p:animEffect transition="out" filter="fade">
                                      <p:cBhvr>
                                        <p:cTn id="61" dur="500"/>
                                        <p:tgtEl>
                                          <p:spTgt spid="16"/>
                                        </p:tgtEl>
                                      </p:cBhvr>
                                    </p:animEffect>
                                    <p:set>
                                      <p:cBhvr>
                                        <p:cTn id="62" dur="1" fill="hold">
                                          <p:stCondLst>
                                            <p:cond delay="499"/>
                                          </p:stCondLst>
                                        </p:cTn>
                                        <p:tgtEl>
                                          <p:spTgt spid="16"/>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wipe(down)">
                                      <p:cBhvr>
                                        <p:cTn id="67" dur="500"/>
                                        <p:tgtEl>
                                          <p:spTgt spid="33"/>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34"/>
                                        </p:tgtEl>
                                        <p:attrNameLst>
                                          <p:attrName>style.visibility</p:attrName>
                                        </p:attrNameLst>
                                      </p:cBhvr>
                                      <p:to>
                                        <p:strVal val="visible"/>
                                      </p:to>
                                    </p:set>
                                    <p:animEffect transition="in" filter="fade">
                                      <p:cBhvr>
                                        <p:cTn id="72" dur="500"/>
                                        <p:tgtEl>
                                          <p:spTgt spid="34"/>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35"/>
                                        </p:tgtEl>
                                        <p:attrNameLst>
                                          <p:attrName>style.visibility</p:attrName>
                                        </p:attrNameLst>
                                      </p:cBhvr>
                                      <p:to>
                                        <p:strVal val="visible"/>
                                      </p:to>
                                    </p:set>
                                    <p:animEffect transition="in" filter="fade">
                                      <p:cBhvr>
                                        <p:cTn id="77" dur="500"/>
                                        <p:tgtEl>
                                          <p:spTgt spid="35"/>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36"/>
                                        </p:tgtEl>
                                        <p:attrNameLst>
                                          <p:attrName>style.visibility</p:attrName>
                                        </p:attrNameLst>
                                      </p:cBhvr>
                                      <p:to>
                                        <p:strVal val="visible"/>
                                      </p:to>
                                    </p:set>
                                    <p:animEffect transition="in" filter="fade">
                                      <p:cBhvr>
                                        <p:cTn id="8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animBg="1"/>
      <p:bldP spid="13" grpId="0"/>
      <p:bldP spid="13" grpId="1"/>
      <p:bldP spid="14" grpId="0"/>
      <p:bldP spid="14" grpId="1"/>
      <p:bldP spid="15" grpId="0"/>
      <p:bldP spid="15" grpId="1"/>
      <p:bldP spid="16" grpId="0"/>
      <p:bldP spid="16" grpId="1"/>
      <p:bldP spid="33" grpId="0"/>
      <p:bldP spid="34" grpId="0"/>
      <p:bldP spid="35" grpId="0"/>
      <p:bldP spid="36" grpId="0"/>
      <p:bldP spid="3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hape 536"/>
          <p:cNvSpPr/>
          <p:nvPr/>
        </p:nvSpPr>
        <p:spPr>
          <a:xfrm>
            <a:off x="0" y="0"/>
            <a:ext cx="12192000" cy="3429000"/>
          </a:xfrm>
          <a:prstGeom prst="rect">
            <a:avLst/>
          </a:prstGeom>
          <a:solidFill>
            <a:schemeClr val="accent2"/>
          </a:solidFill>
          <a:ln w="12700">
            <a:miter lim="400000"/>
          </a:ln>
        </p:spPr>
        <p:txBody>
          <a:bodyPr lIns="45719" rIns="45719" anchor="ctr"/>
          <a:lstStyle/>
          <a:p>
            <a:pPr algn="ctr">
              <a:defRPr>
                <a:solidFill>
                  <a:srgbClr val="FFFFFF"/>
                </a:solidFill>
              </a:defRPr>
            </a:pPr>
            <a:endParaRPr/>
          </a:p>
        </p:txBody>
      </p:sp>
      <p:pic>
        <p:nvPicPr>
          <p:cNvPr id="4" name="Picture Placeholder 3"/>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6958" b="16958"/>
          <a:stretch>
            <a:fillRect/>
          </a:stretch>
        </p:blipFill>
        <p:spPr/>
      </p:pic>
      <p:sp>
        <p:nvSpPr>
          <p:cNvPr id="5" name="Rectangle 4"/>
          <p:cNvSpPr/>
          <p:nvPr/>
        </p:nvSpPr>
        <p:spPr>
          <a:xfrm>
            <a:off x="606216" y="1"/>
            <a:ext cx="11006137" cy="4364183"/>
          </a:xfrm>
          <a:prstGeom prst="rect">
            <a:avLst/>
          </a:prstGeom>
          <a:gradFill flip="none" rotWithShape="0">
            <a:gsLst>
              <a:gs pos="0">
                <a:srgbClr val="817E9A">
                  <a:alpha val="13000"/>
                </a:srgbClr>
              </a:gs>
              <a:gs pos="30000">
                <a:srgbClr val="2D1E42">
                  <a:alpha val="84000"/>
                </a:srgbClr>
              </a:gs>
            </a:gsLst>
            <a:lin ang="372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ource Sans Pro Light" charset="0"/>
            </a:endParaRPr>
          </a:p>
        </p:txBody>
      </p:sp>
      <p:sp>
        <p:nvSpPr>
          <p:cNvPr id="12" name="Rectangle 11"/>
          <p:cNvSpPr/>
          <p:nvPr/>
        </p:nvSpPr>
        <p:spPr>
          <a:xfrm>
            <a:off x="1529863" y="685911"/>
            <a:ext cx="9144000" cy="2775568"/>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2514232" y="1581861"/>
            <a:ext cx="7376747" cy="701731"/>
          </a:xfrm>
          <a:prstGeom prst="rect">
            <a:avLst/>
          </a:prstGeom>
          <a:noFill/>
        </p:spPr>
        <p:txBody>
          <a:bodyPr wrap="square" rtlCol="0">
            <a:spAutoFit/>
          </a:bodyPr>
          <a:lstStyle/>
          <a:p>
            <a:pPr algn="ctr">
              <a:lnSpc>
                <a:spcPct val="90000"/>
              </a:lnSpc>
            </a:pPr>
            <a:r>
              <a:rPr lang="fa-IR" sz="4400" b="1" dirty="0">
                <a:solidFill>
                  <a:schemeClr val="bg1"/>
                </a:solidFill>
                <a:latin typeface="A Rezvan-fat" panose="01000500000000020002" pitchFamily="2" charset="-78"/>
                <a:cs typeface="A Rezvan-fat" panose="01000500000000020002" pitchFamily="2" charset="-78"/>
              </a:rPr>
              <a:t>بررسی مدهای مختلف جریان کالا</a:t>
            </a:r>
            <a:endParaRPr lang="en-US" sz="4400" b="1" dirty="0">
              <a:solidFill>
                <a:schemeClr val="bg1"/>
              </a:solidFill>
              <a:latin typeface="A Rezvan-fat" panose="01000500000000020002" pitchFamily="2" charset="-78"/>
              <a:cs typeface="A Rezvan-fat" panose="01000500000000020002" pitchFamily="2" charset="-78"/>
            </a:endParaRPr>
          </a:p>
        </p:txBody>
      </p:sp>
      <p:sp>
        <p:nvSpPr>
          <p:cNvPr id="11" name="TextBox 10"/>
          <p:cNvSpPr txBox="1"/>
          <p:nvPr/>
        </p:nvSpPr>
        <p:spPr>
          <a:xfrm>
            <a:off x="2403537" y="2300519"/>
            <a:ext cx="7376747" cy="313932"/>
          </a:xfrm>
          <a:prstGeom prst="rect">
            <a:avLst/>
          </a:prstGeom>
          <a:noFill/>
        </p:spPr>
        <p:txBody>
          <a:bodyPr wrap="square" rtlCol="0">
            <a:spAutoFit/>
          </a:bodyPr>
          <a:lstStyle/>
          <a:p>
            <a:pPr algn="ctr">
              <a:lnSpc>
                <a:spcPct val="90000"/>
              </a:lnSpc>
            </a:pPr>
            <a:r>
              <a:rPr lang="fa-IR" sz="1600" b="1" dirty="0">
                <a:solidFill>
                  <a:schemeClr val="bg1"/>
                </a:solidFill>
                <a:latin typeface="A Rezvan-fat" panose="01000500000000020002" pitchFamily="2" charset="-78"/>
                <a:cs typeface="B Homa" panose="00000400000000000000" pitchFamily="2" charset="-78"/>
              </a:rPr>
              <a:t>در ایالات متحده آمریکا</a:t>
            </a:r>
            <a:endParaRPr lang="en-US" sz="1600" b="1" dirty="0">
              <a:solidFill>
                <a:schemeClr val="bg1"/>
              </a:solidFill>
              <a:latin typeface="A Rezvan-fat" panose="01000500000000020002" pitchFamily="2" charset="-78"/>
              <a:cs typeface="B Homa" panose="00000400000000000000" pitchFamily="2" charset="-78"/>
            </a:endParaRPr>
          </a:p>
        </p:txBody>
      </p:sp>
      <p:sp>
        <p:nvSpPr>
          <p:cNvPr id="18" name="Shape 1450"/>
          <p:cNvSpPr/>
          <p:nvPr/>
        </p:nvSpPr>
        <p:spPr>
          <a:xfrm>
            <a:off x="1529863" y="4742005"/>
            <a:ext cx="1371600" cy="1371600"/>
          </a:xfrm>
          <a:prstGeom prst="wedgeRoundRectCallout">
            <a:avLst/>
          </a:prstGeom>
          <a:ln>
            <a:noFill/>
          </a:ln>
          <a:effectLst>
            <a:outerShdw blurRad="228600" dist="101600" dir="2700000" algn="tl" rotWithShape="0">
              <a:prstClr val="black">
                <a:alpha val="5000"/>
              </a:prstClr>
            </a:outerShdw>
          </a:effectLst>
        </p:spPr>
        <p:style>
          <a:lnRef idx="1">
            <a:schemeClr val="accent1"/>
          </a:lnRef>
          <a:fillRef idx="3">
            <a:schemeClr val="accent1"/>
          </a:fillRef>
          <a:effectRef idx="2">
            <a:schemeClr val="accent1"/>
          </a:effectRef>
          <a:fontRef idx="minor">
            <a:schemeClr val="lt1"/>
          </a:fontRef>
        </p:style>
        <p:txBody>
          <a:bodyPr lIns="50800" tIns="50800" rIns="50800" bIns="50800" anchor="ctr"/>
          <a:lstStyle/>
          <a:p>
            <a:pPr lvl="0" algn="ctr"/>
            <a:r>
              <a:rPr lang="en-US" sz="7200" b="1" dirty="0">
                <a:solidFill>
                  <a:schemeClr val="bg1"/>
                </a:solidFill>
                <a:latin typeface="Source Sans Pro" panose="020B0503030403020204" pitchFamily="34" charset="0"/>
              </a:rPr>
              <a:t>T</a:t>
            </a:r>
            <a:endParaRPr b="1" dirty="0">
              <a:solidFill>
                <a:schemeClr val="bg1"/>
              </a:solidFill>
              <a:latin typeface="Source Sans Pro" panose="020B0503030403020204" pitchFamily="34" charset="0"/>
            </a:endParaRPr>
          </a:p>
        </p:txBody>
      </p:sp>
      <p:sp>
        <p:nvSpPr>
          <p:cNvPr id="19" name="Shape 1451"/>
          <p:cNvSpPr/>
          <p:nvPr/>
        </p:nvSpPr>
        <p:spPr>
          <a:xfrm>
            <a:off x="3330264" y="4726753"/>
            <a:ext cx="1371600" cy="1371600"/>
          </a:xfrm>
          <a:prstGeom prst="wedgeRoundRectCallout">
            <a:avLst/>
          </a:prstGeom>
          <a:ln>
            <a:noFill/>
          </a:ln>
          <a:effectLst>
            <a:outerShdw blurRad="228600" dist="101600" dir="2700000" algn="tl" rotWithShape="0">
              <a:prstClr val="black">
                <a:alpha val="5000"/>
              </a:prstClr>
            </a:outerShdw>
          </a:effectLst>
        </p:spPr>
        <p:style>
          <a:lnRef idx="1">
            <a:schemeClr val="accent2"/>
          </a:lnRef>
          <a:fillRef idx="3">
            <a:schemeClr val="accent2"/>
          </a:fillRef>
          <a:effectRef idx="2">
            <a:schemeClr val="accent2"/>
          </a:effectRef>
          <a:fontRef idx="minor">
            <a:schemeClr val="lt1"/>
          </a:fontRef>
        </p:style>
        <p:txBody>
          <a:bodyPr lIns="50800" tIns="50800" rIns="50800" bIns="50800" anchor="ctr"/>
          <a:lstStyle/>
          <a:p>
            <a:pPr lvl="0" algn="ctr"/>
            <a:r>
              <a:rPr lang="en-US" sz="7200" b="1" dirty="0">
                <a:solidFill>
                  <a:schemeClr val="bg1"/>
                </a:solidFill>
                <a:latin typeface="Source Sans Pro" panose="020B0503030403020204" pitchFamily="34" charset="0"/>
              </a:rPr>
              <a:t>R</a:t>
            </a:r>
          </a:p>
        </p:txBody>
      </p:sp>
      <p:sp>
        <p:nvSpPr>
          <p:cNvPr id="20" name="Shape 1452"/>
          <p:cNvSpPr/>
          <p:nvPr/>
        </p:nvSpPr>
        <p:spPr>
          <a:xfrm>
            <a:off x="5130667" y="4742005"/>
            <a:ext cx="1371600" cy="1371600"/>
          </a:xfrm>
          <a:prstGeom prst="wedgeRoundRectCallout">
            <a:avLst/>
          </a:prstGeom>
          <a:ln>
            <a:noFill/>
          </a:ln>
          <a:effectLst>
            <a:outerShdw blurRad="228600" dist="101600" dir="2700000" algn="tl" rotWithShape="0">
              <a:prstClr val="black">
                <a:alpha val="5000"/>
              </a:prstClr>
            </a:outerShdw>
          </a:effectLst>
        </p:spPr>
        <p:style>
          <a:lnRef idx="1">
            <a:schemeClr val="accent3"/>
          </a:lnRef>
          <a:fillRef idx="3">
            <a:schemeClr val="accent3"/>
          </a:fillRef>
          <a:effectRef idx="2">
            <a:schemeClr val="accent3"/>
          </a:effectRef>
          <a:fontRef idx="minor">
            <a:schemeClr val="lt1"/>
          </a:fontRef>
        </p:style>
        <p:txBody>
          <a:bodyPr lIns="50800" tIns="50800" rIns="50800" bIns="50800" anchor="ctr"/>
          <a:lstStyle/>
          <a:p>
            <a:pPr lvl="0" algn="ctr"/>
            <a:r>
              <a:rPr lang="en-US" sz="7200" b="1" dirty="0">
                <a:solidFill>
                  <a:schemeClr val="bg1"/>
                </a:solidFill>
                <a:latin typeface="Source Sans Pro" panose="020B0503030403020204" pitchFamily="34" charset="0"/>
              </a:rPr>
              <a:t>W</a:t>
            </a:r>
            <a:endParaRPr sz="7200" dirty="0"/>
          </a:p>
        </p:txBody>
      </p:sp>
      <p:sp>
        <p:nvSpPr>
          <p:cNvPr id="21" name="Shape 1453"/>
          <p:cNvSpPr/>
          <p:nvPr/>
        </p:nvSpPr>
        <p:spPr>
          <a:xfrm>
            <a:off x="6931068" y="4742005"/>
            <a:ext cx="1371600" cy="1371600"/>
          </a:xfrm>
          <a:prstGeom prst="wedgeRoundRectCallout">
            <a:avLst/>
          </a:prstGeom>
          <a:ln>
            <a:noFill/>
          </a:ln>
          <a:effectLst>
            <a:outerShdw blurRad="228600" dist="101600" dir="2700000" algn="tl" rotWithShape="0">
              <a:prstClr val="black">
                <a:alpha val="5000"/>
              </a:prstClr>
            </a:outerShdw>
          </a:effectLst>
        </p:spPr>
        <p:style>
          <a:lnRef idx="1">
            <a:schemeClr val="accent4"/>
          </a:lnRef>
          <a:fillRef idx="3">
            <a:schemeClr val="accent4"/>
          </a:fillRef>
          <a:effectRef idx="2">
            <a:schemeClr val="accent4"/>
          </a:effectRef>
          <a:fontRef idx="minor">
            <a:schemeClr val="lt1"/>
          </a:fontRef>
        </p:style>
        <p:txBody>
          <a:bodyPr lIns="50800" tIns="50800" rIns="50800" bIns="50800" anchor="ctr"/>
          <a:lstStyle/>
          <a:p>
            <a:pPr lvl="0" algn="ctr"/>
            <a:r>
              <a:rPr lang="en-US" sz="7200" b="1" dirty="0">
                <a:solidFill>
                  <a:schemeClr val="bg1"/>
                </a:solidFill>
                <a:latin typeface="Source Sans Pro" panose="020B0503030403020204" pitchFamily="34" charset="0"/>
              </a:rPr>
              <a:t>A</a:t>
            </a:r>
            <a:endParaRPr sz="7200" dirty="0"/>
          </a:p>
        </p:txBody>
      </p:sp>
      <p:sp>
        <p:nvSpPr>
          <p:cNvPr id="22" name="Shape 1454"/>
          <p:cNvSpPr/>
          <p:nvPr/>
        </p:nvSpPr>
        <p:spPr>
          <a:xfrm>
            <a:off x="8731471" y="4742005"/>
            <a:ext cx="1371600" cy="1371600"/>
          </a:xfrm>
          <a:prstGeom prst="wedgeRoundRectCallout">
            <a:avLst/>
          </a:prstGeom>
          <a:ln>
            <a:noFill/>
          </a:ln>
          <a:effectLst>
            <a:outerShdw blurRad="228600" dist="101600" dir="2700000" algn="tl" rotWithShape="0">
              <a:prstClr val="black">
                <a:alpha val="5000"/>
              </a:prstClr>
            </a:outerShdw>
          </a:effectLst>
        </p:spPr>
        <p:style>
          <a:lnRef idx="1">
            <a:schemeClr val="accent5"/>
          </a:lnRef>
          <a:fillRef idx="3">
            <a:schemeClr val="accent5"/>
          </a:fillRef>
          <a:effectRef idx="2">
            <a:schemeClr val="accent5"/>
          </a:effectRef>
          <a:fontRef idx="minor">
            <a:schemeClr val="lt1"/>
          </a:fontRef>
        </p:style>
        <p:txBody>
          <a:bodyPr lIns="50800" tIns="50800" rIns="50800" bIns="50800" anchor="ctr"/>
          <a:lstStyle/>
          <a:p>
            <a:pPr lvl="0" algn="ctr"/>
            <a:r>
              <a:rPr lang="en-US" sz="7200" b="1" dirty="0">
                <a:solidFill>
                  <a:schemeClr val="bg1"/>
                </a:solidFill>
                <a:latin typeface="Source Sans Pro" panose="020B0503030403020204" pitchFamily="34" charset="0"/>
              </a:rPr>
              <a:t>P</a:t>
            </a:r>
            <a:endParaRPr sz="7200" dirty="0"/>
          </a:p>
        </p:txBody>
      </p:sp>
      <p:sp>
        <p:nvSpPr>
          <p:cNvPr id="23" name="Subtitle 2"/>
          <p:cNvSpPr txBox="1">
            <a:spLocks/>
          </p:cNvSpPr>
          <p:nvPr/>
        </p:nvSpPr>
        <p:spPr>
          <a:xfrm>
            <a:off x="1518993" y="6237522"/>
            <a:ext cx="995241" cy="553980"/>
          </a:xfrm>
          <a:prstGeom prst="rect">
            <a:avLst/>
          </a:prstGeom>
        </p:spPr>
        <p:txBody>
          <a:bodyPr vert="horz" wrap="square" lIns="91423" tIns="45711" rIns="91423" bIns="45711"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rtl="1">
              <a:lnSpc>
                <a:spcPct val="150000"/>
              </a:lnSpc>
            </a:pPr>
            <a:r>
              <a:rPr lang="en-US" sz="2000" dirty="0">
                <a:solidFill>
                  <a:schemeClr val="tx2"/>
                </a:solidFill>
                <a:latin typeface="Adobe Gothic Std B" panose="020B0800000000000000" pitchFamily="34" charset="-128"/>
                <a:ea typeface="Adobe Gothic Std B" panose="020B0800000000000000" pitchFamily="34" charset="-128"/>
                <a:cs typeface="B Homa" panose="00000400000000000000" pitchFamily="2" charset="-78"/>
              </a:rPr>
              <a:t>Truck</a:t>
            </a:r>
            <a:endParaRPr lang="en-US" sz="1800" b="1" dirty="0">
              <a:solidFill>
                <a:schemeClr val="accent2"/>
              </a:solidFill>
              <a:latin typeface="Adobe Gothic Std B" panose="020B0800000000000000" pitchFamily="34" charset="-128"/>
              <a:ea typeface="Adobe Gothic Std B" panose="020B0800000000000000" pitchFamily="34" charset="-128"/>
              <a:cs typeface="B Homa" panose="00000400000000000000" pitchFamily="2" charset="-78"/>
            </a:endParaRPr>
          </a:p>
        </p:txBody>
      </p:sp>
      <p:sp>
        <p:nvSpPr>
          <p:cNvPr id="24" name="Subtitle 2"/>
          <p:cNvSpPr txBox="1">
            <a:spLocks/>
          </p:cNvSpPr>
          <p:nvPr/>
        </p:nvSpPr>
        <p:spPr>
          <a:xfrm>
            <a:off x="3220794" y="6237521"/>
            <a:ext cx="995241" cy="553980"/>
          </a:xfrm>
          <a:prstGeom prst="rect">
            <a:avLst/>
          </a:prstGeom>
        </p:spPr>
        <p:txBody>
          <a:bodyPr vert="horz" wrap="square" lIns="91423" tIns="45711" rIns="91423" bIns="45711"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rtl="1">
              <a:lnSpc>
                <a:spcPct val="150000"/>
              </a:lnSpc>
            </a:pPr>
            <a:r>
              <a:rPr lang="en-US" sz="2000" dirty="0">
                <a:solidFill>
                  <a:schemeClr val="tx2"/>
                </a:solidFill>
                <a:latin typeface="Adobe Gothic Std B" panose="020B0800000000000000" pitchFamily="34" charset="-128"/>
                <a:ea typeface="Adobe Gothic Std B" panose="020B0800000000000000" pitchFamily="34" charset="-128"/>
                <a:cs typeface="B Homa" panose="00000400000000000000" pitchFamily="2" charset="-78"/>
              </a:rPr>
              <a:t>Rail</a:t>
            </a:r>
            <a:endParaRPr lang="en-US" sz="1800" b="1" dirty="0">
              <a:solidFill>
                <a:schemeClr val="accent2"/>
              </a:solidFill>
              <a:latin typeface="Adobe Gothic Std B" panose="020B0800000000000000" pitchFamily="34" charset="-128"/>
              <a:ea typeface="Adobe Gothic Std B" panose="020B0800000000000000" pitchFamily="34" charset="-128"/>
              <a:cs typeface="B Homa" panose="00000400000000000000" pitchFamily="2" charset="-78"/>
            </a:endParaRPr>
          </a:p>
        </p:txBody>
      </p:sp>
      <p:sp>
        <p:nvSpPr>
          <p:cNvPr id="25" name="Subtitle 2"/>
          <p:cNvSpPr txBox="1">
            <a:spLocks/>
          </p:cNvSpPr>
          <p:nvPr/>
        </p:nvSpPr>
        <p:spPr>
          <a:xfrm>
            <a:off x="5083838" y="6237522"/>
            <a:ext cx="995241" cy="553980"/>
          </a:xfrm>
          <a:prstGeom prst="rect">
            <a:avLst/>
          </a:prstGeom>
        </p:spPr>
        <p:txBody>
          <a:bodyPr vert="horz" wrap="square" lIns="91423" tIns="45711" rIns="91423" bIns="45711"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rtl="1">
              <a:lnSpc>
                <a:spcPct val="150000"/>
              </a:lnSpc>
            </a:pPr>
            <a:r>
              <a:rPr lang="en-US" sz="2000" dirty="0">
                <a:solidFill>
                  <a:schemeClr val="tx2"/>
                </a:solidFill>
                <a:latin typeface="Adobe Gothic Std B" panose="020B0800000000000000" pitchFamily="34" charset="-128"/>
                <a:ea typeface="Adobe Gothic Std B" panose="020B0800000000000000" pitchFamily="34" charset="-128"/>
                <a:cs typeface="B Homa" panose="00000400000000000000" pitchFamily="2" charset="-78"/>
              </a:rPr>
              <a:t>Water</a:t>
            </a:r>
            <a:endParaRPr lang="en-US" sz="1800" b="1" dirty="0">
              <a:solidFill>
                <a:schemeClr val="accent2"/>
              </a:solidFill>
              <a:latin typeface="Adobe Gothic Std B" panose="020B0800000000000000" pitchFamily="34" charset="-128"/>
              <a:ea typeface="Adobe Gothic Std B" panose="020B0800000000000000" pitchFamily="34" charset="-128"/>
              <a:cs typeface="B Homa" panose="00000400000000000000" pitchFamily="2" charset="-78"/>
            </a:endParaRPr>
          </a:p>
        </p:txBody>
      </p:sp>
      <p:sp>
        <p:nvSpPr>
          <p:cNvPr id="26" name="Subtitle 2"/>
          <p:cNvSpPr txBox="1">
            <a:spLocks/>
          </p:cNvSpPr>
          <p:nvPr/>
        </p:nvSpPr>
        <p:spPr>
          <a:xfrm>
            <a:off x="6621630" y="6237521"/>
            <a:ext cx="995241" cy="553980"/>
          </a:xfrm>
          <a:prstGeom prst="rect">
            <a:avLst/>
          </a:prstGeom>
        </p:spPr>
        <p:txBody>
          <a:bodyPr vert="horz" wrap="square" lIns="91423" tIns="45711" rIns="91423" bIns="45711"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rtl="1">
              <a:lnSpc>
                <a:spcPct val="150000"/>
              </a:lnSpc>
            </a:pPr>
            <a:r>
              <a:rPr lang="en-US" sz="2000" dirty="0">
                <a:solidFill>
                  <a:schemeClr val="tx2"/>
                </a:solidFill>
                <a:latin typeface="Adobe Gothic Std B" panose="020B0800000000000000" pitchFamily="34" charset="-128"/>
                <a:ea typeface="Adobe Gothic Std B" panose="020B0800000000000000" pitchFamily="34" charset="-128"/>
                <a:cs typeface="B Homa" panose="00000400000000000000" pitchFamily="2" charset="-78"/>
              </a:rPr>
              <a:t>Air</a:t>
            </a:r>
            <a:endParaRPr lang="en-US" sz="1800" b="1" dirty="0">
              <a:solidFill>
                <a:schemeClr val="accent2"/>
              </a:solidFill>
              <a:latin typeface="Adobe Gothic Std B" panose="020B0800000000000000" pitchFamily="34" charset="-128"/>
              <a:ea typeface="Adobe Gothic Std B" panose="020B0800000000000000" pitchFamily="34" charset="-128"/>
              <a:cs typeface="B Homa" panose="00000400000000000000" pitchFamily="2" charset="-78"/>
            </a:endParaRPr>
          </a:p>
        </p:txBody>
      </p:sp>
      <p:sp>
        <p:nvSpPr>
          <p:cNvPr id="27" name="Subtitle 2"/>
          <p:cNvSpPr txBox="1">
            <a:spLocks/>
          </p:cNvSpPr>
          <p:nvPr/>
        </p:nvSpPr>
        <p:spPr>
          <a:xfrm>
            <a:off x="8159422" y="6214437"/>
            <a:ext cx="1681041" cy="553980"/>
          </a:xfrm>
          <a:prstGeom prst="rect">
            <a:avLst/>
          </a:prstGeom>
        </p:spPr>
        <p:txBody>
          <a:bodyPr vert="horz" wrap="square" lIns="91423" tIns="45711" rIns="91423" bIns="45711"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rtl="1">
              <a:lnSpc>
                <a:spcPct val="150000"/>
              </a:lnSpc>
            </a:pPr>
            <a:r>
              <a:rPr lang="en-US" sz="2000" dirty="0">
                <a:solidFill>
                  <a:schemeClr val="tx2"/>
                </a:solidFill>
                <a:latin typeface="Adobe Gothic Std B" panose="020B0800000000000000" pitchFamily="34" charset="-128"/>
                <a:ea typeface="Adobe Gothic Std B" panose="020B0800000000000000" pitchFamily="34" charset="-128"/>
                <a:cs typeface="B Homa" panose="00000400000000000000" pitchFamily="2" charset="-78"/>
              </a:rPr>
              <a:t>Pipe line</a:t>
            </a:r>
            <a:endParaRPr lang="en-US" sz="1800" b="1" dirty="0">
              <a:solidFill>
                <a:schemeClr val="accent2"/>
              </a:solidFill>
              <a:latin typeface="Adobe Gothic Std B" panose="020B0800000000000000" pitchFamily="34" charset="-128"/>
              <a:ea typeface="Adobe Gothic Std B" panose="020B0800000000000000" pitchFamily="34" charset="-128"/>
              <a:cs typeface="B Homa" panose="00000400000000000000" pitchFamily="2" charset="-78"/>
            </a:endParaRPr>
          </a:p>
        </p:txBody>
      </p:sp>
    </p:spTree>
    <p:extLst>
      <p:ext uri="{BB962C8B-B14F-4D97-AF65-F5344CB8AC3E}">
        <p14:creationId xmlns:p14="http://schemas.microsoft.com/office/powerpoint/2010/main" val="3700313787"/>
      </p:ext>
    </p:extLst>
  </p:cSld>
  <p:clrMapOvr>
    <a:masterClrMapping/>
  </p:clrMapOvr>
  <mc:AlternateContent xmlns:mc="http://schemas.openxmlformats.org/markup-compatibility/2006" xmlns:p14="http://schemas.microsoft.com/office/powerpoint/2010/main">
    <mc:Choice Requires="p14">
      <p:transition spd="med">
        <p14:pan dir="r"/>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ppt_x"/>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barn(inVertical)">
                                      <p:cBhvr>
                                        <p:cTn id="16" dur="1000"/>
                                        <p:tgtEl>
                                          <p:spTgt spid="12"/>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arn(inVertical)">
                                      <p:cBhvr>
                                        <p:cTn id="19" dur="1000"/>
                                        <p:tgtEl>
                                          <p:spTgt spid="13"/>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arn(inVertical)">
                                      <p:cBhvr>
                                        <p:cTn id="22" dur="1000"/>
                                        <p:tgtEl>
                                          <p:spTgt spid="11"/>
                                        </p:tgtEl>
                                      </p:cBhvr>
                                    </p:animEffect>
                                  </p:childTnLst>
                                </p:cTn>
                              </p:par>
                            </p:childTnLst>
                          </p:cTn>
                        </p:par>
                        <p:par>
                          <p:cTn id="23" fill="hold">
                            <p:stCondLst>
                              <p:cond delay="2000"/>
                            </p:stCondLst>
                            <p:childTnLst>
                              <p:par>
                                <p:cTn id="24" presetID="2" presetClass="entr" presetSubtype="1"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additive="base">
                                        <p:cTn id="26" dur="1000" fill="hold"/>
                                        <p:tgtEl>
                                          <p:spTgt spid="18"/>
                                        </p:tgtEl>
                                        <p:attrNameLst>
                                          <p:attrName>ppt_x</p:attrName>
                                        </p:attrNameLst>
                                      </p:cBhvr>
                                      <p:tavLst>
                                        <p:tav tm="0">
                                          <p:val>
                                            <p:strVal val="#ppt_x"/>
                                          </p:val>
                                        </p:tav>
                                        <p:tav tm="100000">
                                          <p:val>
                                            <p:strVal val="#ppt_x"/>
                                          </p:val>
                                        </p:tav>
                                      </p:tavLst>
                                    </p:anim>
                                    <p:anim calcmode="lin" valueType="num">
                                      <p:cBhvr additive="base">
                                        <p:cTn id="27" dur="1000" fill="hold"/>
                                        <p:tgtEl>
                                          <p:spTgt spid="18"/>
                                        </p:tgtEl>
                                        <p:attrNameLst>
                                          <p:attrName>ppt_y</p:attrName>
                                        </p:attrNameLst>
                                      </p:cBhvr>
                                      <p:tavLst>
                                        <p:tav tm="0">
                                          <p:val>
                                            <p:strVal val="0-#ppt_h/2"/>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1000" fill="hold"/>
                                        <p:tgtEl>
                                          <p:spTgt spid="23"/>
                                        </p:tgtEl>
                                        <p:attrNameLst>
                                          <p:attrName>ppt_x</p:attrName>
                                        </p:attrNameLst>
                                      </p:cBhvr>
                                      <p:tavLst>
                                        <p:tav tm="0">
                                          <p:val>
                                            <p:strVal val="0-#ppt_w/2"/>
                                          </p:val>
                                        </p:tav>
                                        <p:tav tm="100000">
                                          <p:val>
                                            <p:strVal val="#ppt_x"/>
                                          </p:val>
                                        </p:tav>
                                      </p:tavLst>
                                    </p:anim>
                                    <p:anim calcmode="lin" valueType="num">
                                      <p:cBhvr additive="base">
                                        <p:cTn id="31" dur="1000" fill="hold"/>
                                        <p:tgtEl>
                                          <p:spTgt spid="23"/>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2" presetClass="entr" presetSubtype="1"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1000" fill="hold"/>
                                        <p:tgtEl>
                                          <p:spTgt spid="19"/>
                                        </p:tgtEl>
                                        <p:attrNameLst>
                                          <p:attrName>ppt_x</p:attrName>
                                        </p:attrNameLst>
                                      </p:cBhvr>
                                      <p:tavLst>
                                        <p:tav tm="0">
                                          <p:val>
                                            <p:strVal val="#ppt_x"/>
                                          </p:val>
                                        </p:tav>
                                        <p:tav tm="100000">
                                          <p:val>
                                            <p:strVal val="#ppt_x"/>
                                          </p:val>
                                        </p:tav>
                                      </p:tavLst>
                                    </p:anim>
                                    <p:anim calcmode="lin" valueType="num">
                                      <p:cBhvr additive="base">
                                        <p:cTn id="36" dur="1000" fill="hold"/>
                                        <p:tgtEl>
                                          <p:spTgt spid="19"/>
                                        </p:tgtEl>
                                        <p:attrNameLst>
                                          <p:attrName>ppt_y</p:attrName>
                                        </p:attrNameLst>
                                      </p:cBhvr>
                                      <p:tavLst>
                                        <p:tav tm="0">
                                          <p:val>
                                            <p:strVal val="0-#ppt_h/2"/>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1000" fill="hold"/>
                                        <p:tgtEl>
                                          <p:spTgt spid="24"/>
                                        </p:tgtEl>
                                        <p:attrNameLst>
                                          <p:attrName>ppt_x</p:attrName>
                                        </p:attrNameLst>
                                      </p:cBhvr>
                                      <p:tavLst>
                                        <p:tav tm="0">
                                          <p:val>
                                            <p:strVal val="0-#ppt_w/2"/>
                                          </p:val>
                                        </p:tav>
                                        <p:tav tm="100000">
                                          <p:val>
                                            <p:strVal val="#ppt_x"/>
                                          </p:val>
                                        </p:tav>
                                      </p:tavLst>
                                    </p:anim>
                                    <p:anim calcmode="lin" valueType="num">
                                      <p:cBhvr additive="base">
                                        <p:cTn id="40" dur="1000" fill="hold"/>
                                        <p:tgtEl>
                                          <p:spTgt spid="24"/>
                                        </p:tgtEl>
                                        <p:attrNameLst>
                                          <p:attrName>ppt_y</p:attrName>
                                        </p:attrNameLst>
                                      </p:cBhvr>
                                      <p:tavLst>
                                        <p:tav tm="0">
                                          <p:val>
                                            <p:strVal val="#ppt_y"/>
                                          </p:val>
                                        </p:tav>
                                        <p:tav tm="100000">
                                          <p:val>
                                            <p:strVal val="#ppt_y"/>
                                          </p:val>
                                        </p:tav>
                                      </p:tavLst>
                                    </p:anim>
                                  </p:childTnLst>
                                </p:cTn>
                              </p:par>
                            </p:childTnLst>
                          </p:cTn>
                        </p:par>
                        <p:par>
                          <p:cTn id="41" fill="hold">
                            <p:stCondLst>
                              <p:cond delay="4000"/>
                            </p:stCondLst>
                            <p:childTnLst>
                              <p:par>
                                <p:cTn id="42" presetID="2" presetClass="entr" presetSubtype="1" fill="hold" grpId="0" nodeType="afterEffect">
                                  <p:stCondLst>
                                    <p:cond delay="0"/>
                                  </p:stCondLst>
                                  <p:childTnLst>
                                    <p:set>
                                      <p:cBhvr>
                                        <p:cTn id="43" dur="1" fill="hold">
                                          <p:stCondLst>
                                            <p:cond delay="0"/>
                                          </p:stCondLst>
                                        </p:cTn>
                                        <p:tgtEl>
                                          <p:spTgt spid="20"/>
                                        </p:tgtEl>
                                        <p:attrNameLst>
                                          <p:attrName>style.visibility</p:attrName>
                                        </p:attrNameLst>
                                      </p:cBhvr>
                                      <p:to>
                                        <p:strVal val="visible"/>
                                      </p:to>
                                    </p:set>
                                    <p:anim calcmode="lin" valueType="num">
                                      <p:cBhvr additive="base">
                                        <p:cTn id="44" dur="1000" fill="hold"/>
                                        <p:tgtEl>
                                          <p:spTgt spid="20"/>
                                        </p:tgtEl>
                                        <p:attrNameLst>
                                          <p:attrName>ppt_x</p:attrName>
                                        </p:attrNameLst>
                                      </p:cBhvr>
                                      <p:tavLst>
                                        <p:tav tm="0">
                                          <p:val>
                                            <p:strVal val="#ppt_x"/>
                                          </p:val>
                                        </p:tav>
                                        <p:tav tm="100000">
                                          <p:val>
                                            <p:strVal val="#ppt_x"/>
                                          </p:val>
                                        </p:tav>
                                      </p:tavLst>
                                    </p:anim>
                                    <p:anim calcmode="lin" valueType="num">
                                      <p:cBhvr additive="base">
                                        <p:cTn id="45" dur="1000" fill="hold"/>
                                        <p:tgtEl>
                                          <p:spTgt spid="20"/>
                                        </p:tgtEl>
                                        <p:attrNameLst>
                                          <p:attrName>ppt_y</p:attrName>
                                        </p:attrNameLst>
                                      </p:cBhvr>
                                      <p:tavLst>
                                        <p:tav tm="0">
                                          <p:val>
                                            <p:strVal val="0-#ppt_h/2"/>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1000" fill="hold"/>
                                        <p:tgtEl>
                                          <p:spTgt spid="25"/>
                                        </p:tgtEl>
                                        <p:attrNameLst>
                                          <p:attrName>ppt_x</p:attrName>
                                        </p:attrNameLst>
                                      </p:cBhvr>
                                      <p:tavLst>
                                        <p:tav tm="0">
                                          <p:val>
                                            <p:strVal val="0-#ppt_w/2"/>
                                          </p:val>
                                        </p:tav>
                                        <p:tav tm="100000">
                                          <p:val>
                                            <p:strVal val="#ppt_x"/>
                                          </p:val>
                                        </p:tav>
                                      </p:tavLst>
                                    </p:anim>
                                    <p:anim calcmode="lin" valueType="num">
                                      <p:cBhvr additive="base">
                                        <p:cTn id="49" dur="1000" fill="hold"/>
                                        <p:tgtEl>
                                          <p:spTgt spid="25"/>
                                        </p:tgtEl>
                                        <p:attrNameLst>
                                          <p:attrName>ppt_y</p:attrName>
                                        </p:attrNameLst>
                                      </p:cBhvr>
                                      <p:tavLst>
                                        <p:tav tm="0">
                                          <p:val>
                                            <p:strVal val="#ppt_y"/>
                                          </p:val>
                                        </p:tav>
                                        <p:tav tm="100000">
                                          <p:val>
                                            <p:strVal val="#ppt_y"/>
                                          </p:val>
                                        </p:tav>
                                      </p:tavLst>
                                    </p:anim>
                                  </p:childTnLst>
                                </p:cTn>
                              </p:par>
                            </p:childTnLst>
                          </p:cTn>
                        </p:par>
                        <p:par>
                          <p:cTn id="50" fill="hold">
                            <p:stCondLst>
                              <p:cond delay="5000"/>
                            </p:stCondLst>
                            <p:childTnLst>
                              <p:par>
                                <p:cTn id="51" presetID="2" presetClass="entr" presetSubtype="1"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additive="base">
                                        <p:cTn id="53" dur="1000" fill="hold"/>
                                        <p:tgtEl>
                                          <p:spTgt spid="21"/>
                                        </p:tgtEl>
                                        <p:attrNameLst>
                                          <p:attrName>ppt_x</p:attrName>
                                        </p:attrNameLst>
                                      </p:cBhvr>
                                      <p:tavLst>
                                        <p:tav tm="0">
                                          <p:val>
                                            <p:strVal val="#ppt_x"/>
                                          </p:val>
                                        </p:tav>
                                        <p:tav tm="100000">
                                          <p:val>
                                            <p:strVal val="#ppt_x"/>
                                          </p:val>
                                        </p:tav>
                                      </p:tavLst>
                                    </p:anim>
                                    <p:anim calcmode="lin" valueType="num">
                                      <p:cBhvr additive="base">
                                        <p:cTn id="54" dur="1000" fill="hold"/>
                                        <p:tgtEl>
                                          <p:spTgt spid="21"/>
                                        </p:tgtEl>
                                        <p:attrNameLst>
                                          <p:attrName>ppt_y</p:attrName>
                                        </p:attrNameLst>
                                      </p:cBhvr>
                                      <p:tavLst>
                                        <p:tav tm="0">
                                          <p:val>
                                            <p:strVal val="0-#ppt_h/2"/>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26"/>
                                        </p:tgtEl>
                                        <p:attrNameLst>
                                          <p:attrName>style.visibility</p:attrName>
                                        </p:attrNameLst>
                                      </p:cBhvr>
                                      <p:to>
                                        <p:strVal val="visible"/>
                                      </p:to>
                                    </p:set>
                                    <p:anim calcmode="lin" valueType="num">
                                      <p:cBhvr additive="base">
                                        <p:cTn id="57" dur="1000" fill="hold"/>
                                        <p:tgtEl>
                                          <p:spTgt spid="26"/>
                                        </p:tgtEl>
                                        <p:attrNameLst>
                                          <p:attrName>ppt_x</p:attrName>
                                        </p:attrNameLst>
                                      </p:cBhvr>
                                      <p:tavLst>
                                        <p:tav tm="0">
                                          <p:val>
                                            <p:strVal val="0-#ppt_w/2"/>
                                          </p:val>
                                        </p:tav>
                                        <p:tav tm="100000">
                                          <p:val>
                                            <p:strVal val="#ppt_x"/>
                                          </p:val>
                                        </p:tav>
                                      </p:tavLst>
                                    </p:anim>
                                    <p:anim calcmode="lin" valueType="num">
                                      <p:cBhvr additive="base">
                                        <p:cTn id="58" dur="1000" fill="hold"/>
                                        <p:tgtEl>
                                          <p:spTgt spid="26"/>
                                        </p:tgtEl>
                                        <p:attrNameLst>
                                          <p:attrName>ppt_y</p:attrName>
                                        </p:attrNameLst>
                                      </p:cBhvr>
                                      <p:tavLst>
                                        <p:tav tm="0">
                                          <p:val>
                                            <p:strVal val="#ppt_y"/>
                                          </p:val>
                                        </p:tav>
                                        <p:tav tm="100000">
                                          <p:val>
                                            <p:strVal val="#ppt_y"/>
                                          </p:val>
                                        </p:tav>
                                      </p:tavLst>
                                    </p:anim>
                                  </p:childTnLst>
                                </p:cTn>
                              </p:par>
                            </p:childTnLst>
                          </p:cTn>
                        </p:par>
                        <p:par>
                          <p:cTn id="59" fill="hold">
                            <p:stCondLst>
                              <p:cond delay="6000"/>
                            </p:stCondLst>
                            <p:childTnLst>
                              <p:par>
                                <p:cTn id="60" presetID="2" presetClass="entr" presetSubtype="1" fill="hold" grpId="0" nodeType="afterEffect">
                                  <p:stCondLst>
                                    <p:cond delay="0"/>
                                  </p:stCondLst>
                                  <p:childTnLst>
                                    <p:set>
                                      <p:cBhvr>
                                        <p:cTn id="61" dur="1" fill="hold">
                                          <p:stCondLst>
                                            <p:cond delay="0"/>
                                          </p:stCondLst>
                                        </p:cTn>
                                        <p:tgtEl>
                                          <p:spTgt spid="22"/>
                                        </p:tgtEl>
                                        <p:attrNameLst>
                                          <p:attrName>style.visibility</p:attrName>
                                        </p:attrNameLst>
                                      </p:cBhvr>
                                      <p:to>
                                        <p:strVal val="visible"/>
                                      </p:to>
                                    </p:set>
                                    <p:anim calcmode="lin" valueType="num">
                                      <p:cBhvr additive="base">
                                        <p:cTn id="62" dur="1000" fill="hold"/>
                                        <p:tgtEl>
                                          <p:spTgt spid="22"/>
                                        </p:tgtEl>
                                        <p:attrNameLst>
                                          <p:attrName>ppt_x</p:attrName>
                                        </p:attrNameLst>
                                      </p:cBhvr>
                                      <p:tavLst>
                                        <p:tav tm="0">
                                          <p:val>
                                            <p:strVal val="#ppt_x"/>
                                          </p:val>
                                        </p:tav>
                                        <p:tav tm="100000">
                                          <p:val>
                                            <p:strVal val="#ppt_x"/>
                                          </p:val>
                                        </p:tav>
                                      </p:tavLst>
                                    </p:anim>
                                    <p:anim calcmode="lin" valueType="num">
                                      <p:cBhvr additive="base">
                                        <p:cTn id="63" dur="1000" fill="hold"/>
                                        <p:tgtEl>
                                          <p:spTgt spid="22"/>
                                        </p:tgtEl>
                                        <p:attrNameLst>
                                          <p:attrName>ppt_y</p:attrName>
                                        </p:attrNameLst>
                                      </p:cBhvr>
                                      <p:tavLst>
                                        <p:tav tm="0">
                                          <p:val>
                                            <p:strVal val="0-#ppt_h/2"/>
                                          </p:val>
                                        </p:tav>
                                        <p:tav tm="100000">
                                          <p:val>
                                            <p:strVal val="#ppt_y"/>
                                          </p:val>
                                        </p:tav>
                                      </p:tavLst>
                                    </p:anim>
                                  </p:childTnLst>
                                </p:cTn>
                              </p:par>
                              <p:par>
                                <p:cTn id="64" presetID="2" presetClass="entr" presetSubtype="8" fill="hold" grpId="0" nodeType="withEffect">
                                  <p:stCondLst>
                                    <p:cond delay="0"/>
                                  </p:stCondLst>
                                  <p:childTnLst>
                                    <p:set>
                                      <p:cBhvr>
                                        <p:cTn id="65" dur="1" fill="hold">
                                          <p:stCondLst>
                                            <p:cond delay="0"/>
                                          </p:stCondLst>
                                        </p:cTn>
                                        <p:tgtEl>
                                          <p:spTgt spid="27"/>
                                        </p:tgtEl>
                                        <p:attrNameLst>
                                          <p:attrName>style.visibility</p:attrName>
                                        </p:attrNameLst>
                                      </p:cBhvr>
                                      <p:to>
                                        <p:strVal val="visible"/>
                                      </p:to>
                                    </p:set>
                                    <p:anim calcmode="lin" valueType="num">
                                      <p:cBhvr additive="base">
                                        <p:cTn id="66" dur="1000" fill="hold"/>
                                        <p:tgtEl>
                                          <p:spTgt spid="27"/>
                                        </p:tgtEl>
                                        <p:attrNameLst>
                                          <p:attrName>ppt_x</p:attrName>
                                        </p:attrNameLst>
                                      </p:cBhvr>
                                      <p:tavLst>
                                        <p:tav tm="0">
                                          <p:val>
                                            <p:strVal val="0-#ppt_w/2"/>
                                          </p:val>
                                        </p:tav>
                                        <p:tav tm="100000">
                                          <p:val>
                                            <p:strVal val="#ppt_x"/>
                                          </p:val>
                                        </p:tav>
                                      </p:tavLst>
                                    </p:anim>
                                    <p:anim calcmode="lin" valueType="num">
                                      <p:cBhvr additive="base">
                                        <p:cTn id="67" dur="10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12" grpId="0" animBg="1"/>
      <p:bldP spid="13" grpId="0"/>
      <p:bldP spid="11" grpId="0"/>
      <p:bldP spid="18" grpId="0" animBg="1"/>
      <p:bldP spid="19" grpId="0" animBg="1"/>
      <p:bldP spid="20" grpId="0" animBg="1"/>
      <p:bldP spid="21" grpId="0" animBg="1"/>
      <p:bldP spid="22" grpId="0" animBg="1"/>
      <p:bldP spid="23" grpId="0"/>
      <p:bldP spid="24" grpId="0"/>
      <p:bldP spid="25" grpId="0"/>
      <p:bldP spid="26" grpId="0"/>
      <p:bldP spid="2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lock Arc 6"/>
          <p:cNvSpPr/>
          <p:nvPr/>
        </p:nvSpPr>
        <p:spPr>
          <a:xfrm>
            <a:off x="835871" y="3634126"/>
            <a:ext cx="2221529" cy="2314971"/>
          </a:xfrm>
          <a:prstGeom prst="blockArc">
            <a:avLst>
              <a:gd name="adj1" fmla="val 10855675"/>
              <a:gd name="adj2" fmla="val 21532761"/>
              <a:gd name="adj3" fmla="val 13078"/>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Block Arc 7"/>
          <p:cNvSpPr/>
          <p:nvPr/>
        </p:nvSpPr>
        <p:spPr>
          <a:xfrm>
            <a:off x="4698614" y="3634126"/>
            <a:ext cx="2221529" cy="2314971"/>
          </a:xfrm>
          <a:prstGeom prst="blockArc">
            <a:avLst>
              <a:gd name="adj1" fmla="val 10855675"/>
              <a:gd name="adj2" fmla="val 21532761"/>
              <a:gd name="adj3" fmla="val 13078"/>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Block Arc 8"/>
          <p:cNvSpPr/>
          <p:nvPr/>
        </p:nvSpPr>
        <p:spPr>
          <a:xfrm>
            <a:off x="8569378" y="3634126"/>
            <a:ext cx="2221529" cy="2314971"/>
          </a:xfrm>
          <a:prstGeom prst="blockArc">
            <a:avLst>
              <a:gd name="adj1" fmla="val 10855675"/>
              <a:gd name="adj2" fmla="val 21532761"/>
              <a:gd name="adj3" fmla="val 13078"/>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Block Arc 9"/>
          <p:cNvSpPr/>
          <p:nvPr/>
        </p:nvSpPr>
        <p:spPr>
          <a:xfrm flipV="1">
            <a:off x="2771253" y="3594020"/>
            <a:ext cx="2221529" cy="2314971"/>
          </a:xfrm>
          <a:prstGeom prst="blockArc">
            <a:avLst>
              <a:gd name="adj1" fmla="val 10855675"/>
              <a:gd name="adj2" fmla="val 21532761"/>
              <a:gd name="adj3" fmla="val 13078"/>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Block Arc 10"/>
          <p:cNvSpPr/>
          <p:nvPr/>
        </p:nvSpPr>
        <p:spPr>
          <a:xfrm flipV="1">
            <a:off x="6633996" y="3594020"/>
            <a:ext cx="2221529" cy="2314971"/>
          </a:xfrm>
          <a:prstGeom prst="blockArc">
            <a:avLst>
              <a:gd name="adj1" fmla="val 10855675"/>
              <a:gd name="adj2" fmla="val 21532761"/>
              <a:gd name="adj3" fmla="val 13078"/>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22" name="Group 21"/>
          <p:cNvGrpSpPr/>
          <p:nvPr/>
        </p:nvGrpSpPr>
        <p:grpSpPr>
          <a:xfrm>
            <a:off x="1372049" y="4176919"/>
            <a:ext cx="1149172" cy="1149172"/>
            <a:chOff x="1662335" y="3218976"/>
            <a:chExt cx="1149172" cy="1149172"/>
          </a:xfrm>
        </p:grpSpPr>
        <p:sp>
          <p:nvSpPr>
            <p:cNvPr id="23" name="Oval 22"/>
            <p:cNvSpPr>
              <a:spLocks noChangeAspect="1"/>
            </p:cNvSpPr>
            <p:nvPr/>
          </p:nvSpPr>
          <p:spPr>
            <a:xfrm>
              <a:off x="1662335" y="3218976"/>
              <a:ext cx="1149172" cy="1149172"/>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FontAwesome" pitchFamily="2" charset="0"/>
              </a:endParaRPr>
            </a:p>
          </p:txBody>
        </p:sp>
        <p:sp>
          <p:nvSpPr>
            <p:cNvPr id="24" name="Shape 2526"/>
            <p:cNvSpPr/>
            <p:nvPr/>
          </p:nvSpPr>
          <p:spPr>
            <a:xfrm>
              <a:off x="2097257" y="3653898"/>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Source Sans Pro Light" charset="0"/>
                <a:ea typeface="Source Sans Pro Light" charset="0"/>
                <a:cs typeface="Source Sans Pro Light" charset="0"/>
              </a:endParaRPr>
            </a:p>
          </p:txBody>
        </p:sp>
      </p:grpSp>
      <p:grpSp>
        <p:nvGrpSpPr>
          <p:cNvPr id="25" name="Group 24"/>
          <p:cNvGrpSpPr/>
          <p:nvPr/>
        </p:nvGrpSpPr>
        <p:grpSpPr>
          <a:xfrm>
            <a:off x="3309216" y="4176919"/>
            <a:ext cx="1149172" cy="1149172"/>
            <a:chOff x="3599502" y="3218976"/>
            <a:chExt cx="1149172" cy="1149172"/>
          </a:xfrm>
        </p:grpSpPr>
        <p:sp>
          <p:nvSpPr>
            <p:cNvPr id="26" name="Oval 25"/>
            <p:cNvSpPr>
              <a:spLocks noChangeAspect="1"/>
            </p:cNvSpPr>
            <p:nvPr/>
          </p:nvSpPr>
          <p:spPr>
            <a:xfrm>
              <a:off x="3599502" y="3218976"/>
              <a:ext cx="1149172" cy="1149172"/>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FontAwesome" pitchFamily="2" charset="0"/>
              </a:endParaRPr>
            </a:p>
          </p:txBody>
        </p:sp>
        <p:sp>
          <p:nvSpPr>
            <p:cNvPr id="27" name="Shape 2547"/>
            <p:cNvSpPr/>
            <p:nvPr/>
          </p:nvSpPr>
          <p:spPr>
            <a:xfrm>
              <a:off x="4032639" y="3653898"/>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Source Sans Pro Light" charset="0"/>
                <a:ea typeface="Source Sans Pro Light" charset="0"/>
                <a:cs typeface="Source Sans Pro Light" charset="0"/>
              </a:endParaRPr>
            </a:p>
          </p:txBody>
        </p:sp>
      </p:grpSp>
      <p:grpSp>
        <p:nvGrpSpPr>
          <p:cNvPr id="28" name="Group 27"/>
          <p:cNvGrpSpPr/>
          <p:nvPr/>
        </p:nvGrpSpPr>
        <p:grpSpPr>
          <a:xfrm>
            <a:off x="5242813" y="4176919"/>
            <a:ext cx="1149172" cy="1149172"/>
            <a:chOff x="5533099" y="3218976"/>
            <a:chExt cx="1149172" cy="1149172"/>
          </a:xfrm>
        </p:grpSpPr>
        <p:sp>
          <p:nvSpPr>
            <p:cNvPr id="29" name="Oval 28"/>
            <p:cNvSpPr>
              <a:spLocks noChangeAspect="1"/>
            </p:cNvSpPr>
            <p:nvPr/>
          </p:nvSpPr>
          <p:spPr>
            <a:xfrm>
              <a:off x="5533099" y="3218976"/>
              <a:ext cx="1149172" cy="1149172"/>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FontAwesome" pitchFamily="2" charset="0"/>
              </a:endParaRPr>
            </a:p>
          </p:txBody>
        </p:sp>
        <p:sp>
          <p:nvSpPr>
            <p:cNvPr id="30" name="Shape 2554"/>
            <p:cNvSpPr/>
            <p:nvPr/>
          </p:nvSpPr>
          <p:spPr>
            <a:xfrm>
              <a:off x="5968021" y="3679291"/>
              <a:ext cx="279328" cy="253935"/>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Source Sans Pro Light" charset="0"/>
                <a:ea typeface="Source Sans Pro Light" charset="0"/>
                <a:cs typeface="Source Sans Pro Light" charset="0"/>
              </a:endParaRPr>
            </a:p>
          </p:txBody>
        </p:sp>
      </p:grpSp>
      <p:grpSp>
        <p:nvGrpSpPr>
          <p:cNvPr id="31" name="Group 30"/>
          <p:cNvGrpSpPr/>
          <p:nvPr/>
        </p:nvGrpSpPr>
        <p:grpSpPr>
          <a:xfrm>
            <a:off x="7170174" y="4176919"/>
            <a:ext cx="1149172" cy="1149172"/>
            <a:chOff x="7460460" y="3218976"/>
            <a:chExt cx="1149172" cy="1149172"/>
          </a:xfrm>
        </p:grpSpPr>
        <p:sp>
          <p:nvSpPr>
            <p:cNvPr id="32" name="Oval 31"/>
            <p:cNvSpPr>
              <a:spLocks noChangeAspect="1"/>
            </p:cNvSpPr>
            <p:nvPr/>
          </p:nvSpPr>
          <p:spPr>
            <a:xfrm>
              <a:off x="7460460" y="3218976"/>
              <a:ext cx="1149172" cy="1149172"/>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FontAwesome" pitchFamily="2" charset="0"/>
              </a:endParaRPr>
            </a:p>
          </p:txBody>
        </p:sp>
        <p:sp>
          <p:nvSpPr>
            <p:cNvPr id="33" name="Shape 2587"/>
            <p:cNvSpPr/>
            <p:nvPr/>
          </p:nvSpPr>
          <p:spPr>
            <a:xfrm>
              <a:off x="7895381" y="3653898"/>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Source Sans Pro Light" charset="0"/>
                <a:ea typeface="Source Sans Pro Light" charset="0"/>
                <a:cs typeface="Source Sans Pro Light" charset="0"/>
              </a:endParaRPr>
            </a:p>
          </p:txBody>
        </p:sp>
      </p:grpSp>
      <p:grpSp>
        <p:nvGrpSpPr>
          <p:cNvPr id="34" name="Group 33"/>
          <p:cNvGrpSpPr/>
          <p:nvPr/>
        </p:nvGrpSpPr>
        <p:grpSpPr>
          <a:xfrm>
            <a:off x="9105556" y="4176919"/>
            <a:ext cx="1149172" cy="1149172"/>
            <a:chOff x="9395842" y="3218976"/>
            <a:chExt cx="1149172" cy="1149172"/>
          </a:xfrm>
        </p:grpSpPr>
        <p:sp>
          <p:nvSpPr>
            <p:cNvPr id="35" name="Oval 34"/>
            <p:cNvSpPr>
              <a:spLocks noChangeAspect="1"/>
            </p:cNvSpPr>
            <p:nvPr/>
          </p:nvSpPr>
          <p:spPr>
            <a:xfrm>
              <a:off x="9395842" y="3218976"/>
              <a:ext cx="1149172" cy="1149172"/>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FontAwesome" pitchFamily="2" charset="0"/>
              </a:endParaRPr>
            </a:p>
          </p:txBody>
        </p:sp>
        <p:sp>
          <p:nvSpPr>
            <p:cNvPr id="36" name="Shape 2613"/>
            <p:cNvSpPr/>
            <p:nvPr/>
          </p:nvSpPr>
          <p:spPr>
            <a:xfrm>
              <a:off x="9823944" y="3679291"/>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9636" y="1964"/>
                  </a:moveTo>
                  <a:lnTo>
                    <a:pt x="10800" y="1964"/>
                  </a:lnTo>
                  <a:cubicBezTo>
                    <a:pt x="8836" y="1964"/>
                    <a:pt x="8836" y="0"/>
                    <a:pt x="6873" y="0"/>
                  </a:cubicBezTo>
                  <a:lnTo>
                    <a:pt x="1964" y="0"/>
                  </a:lnTo>
                  <a:cubicBezTo>
                    <a:pt x="879" y="0"/>
                    <a:pt x="0" y="879"/>
                    <a:pt x="0" y="1964"/>
                  </a:cubicBezTo>
                  <a:lnTo>
                    <a:pt x="0" y="15709"/>
                  </a:lnTo>
                  <a:cubicBezTo>
                    <a:pt x="0" y="16794"/>
                    <a:pt x="879" y="17673"/>
                    <a:pt x="1964" y="17673"/>
                  </a:cubicBezTo>
                  <a:lnTo>
                    <a:pt x="6599" y="17673"/>
                  </a:lnTo>
                  <a:cubicBezTo>
                    <a:pt x="6257" y="17372"/>
                    <a:pt x="5941" y="17046"/>
                    <a:pt x="5656" y="16691"/>
                  </a:cubicBezTo>
                  <a:lnTo>
                    <a:pt x="1964" y="16691"/>
                  </a:lnTo>
                  <a:cubicBezTo>
                    <a:pt x="1422" y="16691"/>
                    <a:pt x="982" y="16252"/>
                    <a:pt x="982" y="15709"/>
                  </a:cubicBezTo>
                  <a:lnTo>
                    <a:pt x="982" y="5891"/>
                  </a:lnTo>
                  <a:lnTo>
                    <a:pt x="6599" y="5891"/>
                  </a:lnTo>
                  <a:cubicBezTo>
                    <a:pt x="7023" y="5517"/>
                    <a:pt x="7484" y="5185"/>
                    <a:pt x="7982" y="4909"/>
                  </a:cubicBezTo>
                  <a:lnTo>
                    <a:pt x="982" y="4909"/>
                  </a:lnTo>
                  <a:lnTo>
                    <a:pt x="982" y="1964"/>
                  </a:lnTo>
                  <a:cubicBezTo>
                    <a:pt x="982" y="1422"/>
                    <a:pt x="1422" y="982"/>
                    <a:pt x="1964" y="982"/>
                  </a:cubicBezTo>
                  <a:lnTo>
                    <a:pt x="6873" y="982"/>
                  </a:lnTo>
                  <a:cubicBezTo>
                    <a:pt x="8345" y="982"/>
                    <a:pt x="8345" y="2946"/>
                    <a:pt x="10800" y="2946"/>
                  </a:cubicBezTo>
                  <a:lnTo>
                    <a:pt x="19636" y="2946"/>
                  </a:lnTo>
                  <a:cubicBezTo>
                    <a:pt x="20178" y="2946"/>
                    <a:pt x="20618" y="3385"/>
                    <a:pt x="20618" y="3927"/>
                  </a:cubicBezTo>
                  <a:lnTo>
                    <a:pt x="20618" y="4909"/>
                  </a:lnTo>
                  <a:lnTo>
                    <a:pt x="15582" y="4909"/>
                  </a:lnTo>
                  <a:cubicBezTo>
                    <a:pt x="16080" y="5185"/>
                    <a:pt x="16541" y="5517"/>
                    <a:pt x="16965" y="5891"/>
                  </a:cubicBezTo>
                  <a:lnTo>
                    <a:pt x="20618" y="5891"/>
                  </a:lnTo>
                  <a:lnTo>
                    <a:pt x="20618" y="15709"/>
                  </a:lnTo>
                  <a:cubicBezTo>
                    <a:pt x="20618" y="16252"/>
                    <a:pt x="20178" y="16691"/>
                    <a:pt x="19636" y="16691"/>
                  </a:cubicBezTo>
                  <a:lnTo>
                    <a:pt x="18766" y="16691"/>
                  </a:lnTo>
                  <a:lnTo>
                    <a:pt x="19738" y="17663"/>
                  </a:lnTo>
                  <a:cubicBezTo>
                    <a:pt x="20774" y="17609"/>
                    <a:pt x="21600" y="16759"/>
                    <a:pt x="21600" y="15709"/>
                  </a:cubicBezTo>
                  <a:lnTo>
                    <a:pt x="21600" y="3927"/>
                  </a:lnTo>
                  <a:cubicBezTo>
                    <a:pt x="21600" y="2843"/>
                    <a:pt x="20721" y="1964"/>
                    <a:pt x="19636" y="1964"/>
                  </a:cubicBezTo>
                  <a:moveTo>
                    <a:pt x="11782" y="17673"/>
                  </a:moveTo>
                  <a:cubicBezTo>
                    <a:pt x="8529" y="17673"/>
                    <a:pt x="5891" y="15036"/>
                    <a:pt x="5891" y="11782"/>
                  </a:cubicBezTo>
                  <a:cubicBezTo>
                    <a:pt x="5891" y="8529"/>
                    <a:pt x="8529" y="5891"/>
                    <a:pt x="11782" y="5891"/>
                  </a:cubicBezTo>
                  <a:cubicBezTo>
                    <a:pt x="15035" y="5891"/>
                    <a:pt x="17673" y="8529"/>
                    <a:pt x="17673" y="11782"/>
                  </a:cubicBezTo>
                  <a:cubicBezTo>
                    <a:pt x="17673" y="15036"/>
                    <a:pt x="15035" y="17673"/>
                    <a:pt x="11782" y="17673"/>
                  </a:cubicBezTo>
                  <a:moveTo>
                    <a:pt x="16972" y="16278"/>
                  </a:moveTo>
                  <a:cubicBezTo>
                    <a:pt x="18018" y="15072"/>
                    <a:pt x="18655" y="13503"/>
                    <a:pt x="18655" y="11782"/>
                  </a:cubicBezTo>
                  <a:cubicBezTo>
                    <a:pt x="18655" y="7987"/>
                    <a:pt x="15578" y="4910"/>
                    <a:pt x="11782" y="4910"/>
                  </a:cubicBezTo>
                  <a:cubicBezTo>
                    <a:pt x="7986" y="4910"/>
                    <a:pt x="4909" y="7987"/>
                    <a:pt x="4909" y="11782"/>
                  </a:cubicBezTo>
                  <a:cubicBezTo>
                    <a:pt x="4909" y="15578"/>
                    <a:pt x="7986" y="18655"/>
                    <a:pt x="11782" y="18655"/>
                  </a:cubicBezTo>
                  <a:cubicBezTo>
                    <a:pt x="13503" y="18655"/>
                    <a:pt x="15072" y="18017"/>
                    <a:pt x="16278" y="16972"/>
                  </a:cubicBezTo>
                  <a:lnTo>
                    <a:pt x="16972" y="17666"/>
                  </a:lnTo>
                  <a:cubicBezTo>
                    <a:pt x="16969" y="17668"/>
                    <a:pt x="16967" y="17671"/>
                    <a:pt x="16965" y="17673"/>
                  </a:cubicBezTo>
                  <a:lnTo>
                    <a:pt x="16979" y="17673"/>
                  </a:lnTo>
                  <a:lnTo>
                    <a:pt x="20762" y="21457"/>
                  </a:lnTo>
                  <a:cubicBezTo>
                    <a:pt x="20851" y="21546"/>
                    <a:pt x="20974" y="21600"/>
                    <a:pt x="21109" y="21600"/>
                  </a:cubicBezTo>
                  <a:cubicBezTo>
                    <a:pt x="21380" y="21600"/>
                    <a:pt x="21600" y="21381"/>
                    <a:pt x="21600" y="21109"/>
                  </a:cubicBezTo>
                  <a:cubicBezTo>
                    <a:pt x="21600" y="20974"/>
                    <a:pt x="21545" y="20851"/>
                    <a:pt x="21456" y="20762"/>
                  </a:cubicBezTo>
                  <a:cubicBezTo>
                    <a:pt x="21456" y="20762"/>
                    <a:pt x="16972" y="16278"/>
                    <a:pt x="16972" y="16278"/>
                  </a:cubicBezTo>
                  <a:close/>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Source Sans Pro Light" charset="0"/>
                <a:ea typeface="Source Sans Pro Light" charset="0"/>
                <a:cs typeface="Source Sans Pro Light" charset="0"/>
              </a:endParaRPr>
            </a:p>
          </p:txBody>
        </p:sp>
      </p:grpSp>
      <p:sp>
        <p:nvSpPr>
          <p:cNvPr id="44" name="Shape 536"/>
          <p:cNvSpPr/>
          <p:nvPr/>
        </p:nvSpPr>
        <p:spPr>
          <a:xfrm>
            <a:off x="0" y="0"/>
            <a:ext cx="12192000" cy="1545773"/>
          </a:xfrm>
          <a:prstGeom prst="rect">
            <a:avLst/>
          </a:prstGeom>
          <a:solidFill>
            <a:schemeClr val="accent2"/>
          </a:solidFill>
          <a:ln w="12700">
            <a:miter lim="400000"/>
          </a:ln>
        </p:spPr>
        <p:txBody>
          <a:bodyPr lIns="45719" rIns="45719" anchor="ctr"/>
          <a:lstStyle/>
          <a:p>
            <a:pPr algn="ctr">
              <a:defRPr>
                <a:solidFill>
                  <a:srgbClr val="FFFFFF"/>
                </a:solidFill>
              </a:defRPr>
            </a:pPr>
            <a:endParaRPr/>
          </a:p>
        </p:txBody>
      </p:sp>
      <p:sp>
        <p:nvSpPr>
          <p:cNvPr id="45" name="Rectangle 44"/>
          <p:cNvSpPr/>
          <p:nvPr/>
        </p:nvSpPr>
        <p:spPr>
          <a:xfrm>
            <a:off x="1288177" y="139221"/>
            <a:ext cx="9042400" cy="1943816"/>
          </a:xfrm>
          <a:prstGeom prst="rect">
            <a:avLst/>
          </a:prstGeom>
          <a:gradFill flip="none" rotWithShape="0">
            <a:gsLst>
              <a:gs pos="0">
                <a:srgbClr val="817E9A"/>
              </a:gs>
              <a:gs pos="30000">
                <a:srgbClr val="2D1E42">
                  <a:alpha val="84000"/>
                </a:srgbClr>
              </a:gs>
            </a:gsLst>
            <a:lin ang="372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ource Sans Pro Light" charset="0"/>
            </a:endParaRPr>
          </a:p>
        </p:txBody>
      </p:sp>
      <p:sp>
        <p:nvSpPr>
          <p:cNvPr id="46" name="TextBox 45"/>
          <p:cNvSpPr txBox="1"/>
          <p:nvPr/>
        </p:nvSpPr>
        <p:spPr>
          <a:xfrm>
            <a:off x="3033020" y="844909"/>
            <a:ext cx="4741015" cy="646331"/>
          </a:xfrm>
          <a:prstGeom prst="rect">
            <a:avLst/>
          </a:prstGeom>
          <a:noFill/>
        </p:spPr>
        <p:txBody>
          <a:bodyPr wrap="square" rtlCol="0">
            <a:spAutoFit/>
          </a:bodyPr>
          <a:lstStyle/>
          <a:p>
            <a:pPr algn="r" rtl="1"/>
            <a:r>
              <a:rPr lang="fa-IR" sz="3600" b="1" dirty="0" smtClean="0">
                <a:solidFill>
                  <a:schemeClr val="bg1"/>
                </a:solidFill>
                <a:latin typeface="A Rezvan-fat" panose="01000500000000020002" pitchFamily="2" charset="-78"/>
                <a:cs typeface="A Rezvan-fat" panose="01000500000000020002" pitchFamily="2" charset="-78"/>
              </a:rPr>
              <a:t>سنجش عملکرد سیستم</a:t>
            </a:r>
            <a:endParaRPr lang="en-US" sz="3600" b="1" dirty="0">
              <a:solidFill>
                <a:schemeClr val="bg1"/>
              </a:solidFill>
              <a:latin typeface="Adobe Gothic Std B" panose="020B0800000000000000" pitchFamily="34" charset="-128"/>
              <a:ea typeface="Adobe Gothic Std B" panose="020B0800000000000000" pitchFamily="34" charset="-128"/>
              <a:cs typeface="A Rezvan-fat" panose="01000500000000020002" pitchFamily="2" charset="-78"/>
            </a:endParaRPr>
          </a:p>
        </p:txBody>
      </p:sp>
      <p:sp>
        <p:nvSpPr>
          <p:cNvPr id="47" name="Rectangle 46"/>
          <p:cNvSpPr/>
          <p:nvPr/>
        </p:nvSpPr>
        <p:spPr>
          <a:xfrm>
            <a:off x="3674761" y="467528"/>
            <a:ext cx="4316607" cy="1443864"/>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729795" y="2876038"/>
            <a:ext cx="2433680" cy="646331"/>
          </a:xfrm>
          <a:prstGeom prst="rect">
            <a:avLst/>
          </a:prstGeom>
        </p:spPr>
        <p:txBody>
          <a:bodyPr wrap="none">
            <a:spAutoFit/>
          </a:bodyPr>
          <a:lstStyle/>
          <a:p>
            <a:pPr algn="ctr"/>
            <a:r>
              <a:rPr lang="en-US" dirty="0">
                <a:latin typeface="Adobe Gothic Std B" panose="020B0800000000000000" pitchFamily="34" charset="-128"/>
                <a:ea typeface="Adobe Gothic Std B" panose="020B0800000000000000" pitchFamily="34" charset="-128"/>
              </a:rPr>
              <a:t>Linking Strategies to </a:t>
            </a:r>
            <a:endParaRPr lang="fa-IR" dirty="0" smtClean="0">
              <a:latin typeface="Adobe Gothic Std B" panose="020B0800000000000000" pitchFamily="34" charset="-128"/>
              <a:ea typeface="Adobe Gothic Std B" panose="020B0800000000000000" pitchFamily="34" charset="-128"/>
            </a:endParaRPr>
          </a:p>
          <a:p>
            <a:pPr algn="ctr"/>
            <a:r>
              <a:rPr lang="en-US" dirty="0" smtClean="0">
                <a:latin typeface="Adobe Gothic Std B" panose="020B0800000000000000" pitchFamily="34" charset="-128"/>
                <a:ea typeface="Adobe Gothic Std B" panose="020B0800000000000000" pitchFamily="34" charset="-128"/>
              </a:rPr>
              <a:t>Vision </a:t>
            </a:r>
            <a:r>
              <a:rPr lang="en-US" dirty="0">
                <a:latin typeface="Adobe Gothic Std B" panose="020B0800000000000000" pitchFamily="34" charset="-128"/>
                <a:ea typeface="Adobe Gothic Std B" panose="020B0800000000000000" pitchFamily="34" charset="-128"/>
              </a:rPr>
              <a:t>and Goals</a:t>
            </a:r>
            <a:r>
              <a:rPr lang="fa-IR" dirty="0">
                <a:latin typeface="Adobe Gothic Std B" panose="020B0800000000000000" pitchFamily="34" charset="-128"/>
                <a:ea typeface="Adobe Gothic Std B" panose="020B0800000000000000" pitchFamily="34" charset="-128"/>
              </a:rPr>
              <a:t> </a:t>
            </a:r>
            <a:endParaRPr lang="en-US" dirty="0">
              <a:latin typeface="Adobe Gothic Std B" panose="020B0800000000000000" pitchFamily="34" charset="-128"/>
              <a:ea typeface="Adobe Gothic Std B" panose="020B0800000000000000" pitchFamily="34" charset="-128"/>
            </a:endParaRPr>
          </a:p>
        </p:txBody>
      </p:sp>
      <p:sp>
        <p:nvSpPr>
          <p:cNvPr id="48" name="Rectangle 47"/>
          <p:cNvSpPr/>
          <p:nvPr/>
        </p:nvSpPr>
        <p:spPr>
          <a:xfrm>
            <a:off x="2433870" y="6060853"/>
            <a:ext cx="2656496" cy="646331"/>
          </a:xfrm>
          <a:prstGeom prst="rect">
            <a:avLst/>
          </a:prstGeom>
        </p:spPr>
        <p:txBody>
          <a:bodyPr wrap="none">
            <a:spAutoFit/>
          </a:bodyPr>
          <a:lstStyle/>
          <a:p>
            <a:pPr algn="ctr"/>
            <a:r>
              <a:rPr lang="en-US" dirty="0">
                <a:latin typeface="Adobe Gothic Std B" panose="020B0800000000000000" pitchFamily="34" charset="-128"/>
                <a:ea typeface="Adobe Gothic Std B" panose="020B0800000000000000" pitchFamily="34" charset="-128"/>
              </a:rPr>
              <a:t>Needs Assessment and </a:t>
            </a:r>
            <a:endParaRPr lang="fa-IR" dirty="0" smtClean="0">
              <a:latin typeface="Adobe Gothic Std B" panose="020B0800000000000000" pitchFamily="34" charset="-128"/>
              <a:ea typeface="Adobe Gothic Std B" panose="020B0800000000000000" pitchFamily="34" charset="-128"/>
            </a:endParaRPr>
          </a:p>
          <a:p>
            <a:pPr algn="ctr"/>
            <a:r>
              <a:rPr lang="en-US" dirty="0" smtClean="0">
                <a:latin typeface="Adobe Gothic Std B" panose="020B0800000000000000" pitchFamily="34" charset="-128"/>
                <a:ea typeface="Adobe Gothic Std B" panose="020B0800000000000000" pitchFamily="34" charset="-128"/>
              </a:rPr>
              <a:t>Strategy </a:t>
            </a:r>
            <a:r>
              <a:rPr lang="en-US" dirty="0">
                <a:latin typeface="Adobe Gothic Std B" panose="020B0800000000000000" pitchFamily="34" charset="-128"/>
                <a:ea typeface="Adobe Gothic Std B" panose="020B0800000000000000" pitchFamily="34" charset="-128"/>
              </a:rPr>
              <a:t>Development.</a:t>
            </a:r>
          </a:p>
        </p:txBody>
      </p:sp>
      <p:sp>
        <p:nvSpPr>
          <p:cNvPr id="49" name="Rectangle 48"/>
          <p:cNvSpPr/>
          <p:nvPr/>
        </p:nvSpPr>
        <p:spPr>
          <a:xfrm>
            <a:off x="4698613" y="2835932"/>
            <a:ext cx="2175596" cy="646331"/>
          </a:xfrm>
          <a:prstGeom prst="rect">
            <a:avLst/>
          </a:prstGeom>
        </p:spPr>
        <p:txBody>
          <a:bodyPr wrap="none">
            <a:spAutoFit/>
          </a:bodyPr>
          <a:lstStyle/>
          <a:p>
            <a:pPr algn="ctr"/>
            <a:r>
              <a:rPr lang="en-US" dirty="0">
                <a:latin typeface="Adobe Gothic Std B" panose="020B0800000000000000" pitchFamily="34" charset="-128"/>
                <a:ea typeface="Adobe Gothic Std B" panose="020B0800000000000000" pitchFamily="34" charset="-128"/>
              </a:rPr>
              <a:t>Project Evaluation </a:t>
            </a:r>
            <a:endParaRPr lang="fa-IR" dirty="0" smtClean="0">
              <a:latin typeface="Adobe Gothic Std B" panose="020B0800000000000000" pitchFamily="34" charset="-128"/>
              <a:ea typeface="Adobe Gothic Std B" panose="020B0800000000000000" pitchFamily="34" charset="-128"/>
            </a:endParaRPr>
          </a:p>
          <a:p>
            <a:pPr algn="ctr"/>
            <a:r>
              <a:rPr lang="en-US" dirty="0" smtClean="0">
                <a:latin typeface="Adobe Gothic Std B" panose="020B0800000000000000" pitchFamily="34" charset="-128"/>
                <a:ea typeface="Adobe Gothic Std B" panose="020B0800000000000000" pitchFamily="34" charset="-128"/>
              </a:rPr>
              <a:t>and </a:t>
            </a:r>
            <a:r>
              <a:rPr lang="en-US" dirty="0">
                <a:latin typeface="Adobe Gothic Std B" panose="020B0800000000000000" pitchFamily="34" charset="-128"/>
                <a:ea typeface="Adobe Gothic Std B" panose="020B0800000000000000" pitchFamily="34" charset="-128"/>
              </a:rPr>
              <a:t>Prioritization</a:t>
            </a:r>
          </a:p>
        </p:txBody>
      </p:sp>
      <p:sp>
        <p:nvSpPr>
          <p:cNvPr id="50" name="Rectangle 49"/>
          <p:cNvSpPr/>
          <p:nvPr/>
        </p:nvSpPr>
        <p:spPr>
          <a:xfrm>
            <a:off x="6391985" y="6159247"/>
            <a:ext cx="2691763" cy="369332"/>
          </a:xfrm>
          <a:prstGeom prst="rect">
            <a:avLst/>
          </a:prstGeom>
        </p:spPr>
        <p:txBody>
          <a:bodyPr wrap="none">
            <a:spAutoFit/>
          </a:bodyPr>
          <a:lstStyle/>
          <a:p>
            <a:pPr algn="ctr"/>
            <a:r>
              <a:rPr lang="en-US" dirty="0">
                <a:latin typeface="Adobe Gothic Std B" panose="020B0800000000000000" pitchFamily="34" charset="-128"/>
                <a:ea typeface="Adobe Gothic Std B" panose="020B0800000000000000" pitchFamily="34" charset="-128"/>
              </a:rPr>
              <a:t>Managing Performance</a:t>
            </a:r>
          </a:p>
        </p:txBody>
      </p:sp>
      <p:sp>
        <p:nvSpPr>
          <p:cNvPr id="51" name="Rectangle 50"/>
          <p:cNvSpPr/>
          <p:nvPr/>
        </p:nvSpPr>
        <p:spPr>
          <a:xfrm>
            <a:off x="8144901" y="2950811"/>
            <a:ext cx="3336170" cy="369332"/>
          </a:xfrm>
          <a:prstGeom prst="rect">
            <a:avLst/>
          </a:prstGeom>
        </p:spPr>
        <p:txBody>
          <a:bodyPr wrap="none">
            <a:spAutoFit/>
          </a:bodyPr>
          <a:lstStyle/>
          <a:p>
            <a:pPr algn="ctr"/>
            <a:r>
              <a:rPr lang="en-US" dirty="0">
                <a:latin typeface="Adobe Gothic Std B" panose="020B0800000000000000" pitchFamily="34" charset="-128"/>
                <a:ea typeface="Adobe Gothic Std B" panose="020B0800000000000000" pitchFamily="34" charset="-128"/>
              </a:rPr>
              <a:t>Strengthening Accountability</a:t>
            </a:r>
          </a:p>
        </p:txBody>
      </p:sp>
      <p:pic>
        <p:nvPicPr>
          <p:cNvPr id="52" name="Picture 51"/>
          <p:cNvPicPr>
            <a:picLocks noChangeAspect="1"/>
          </p:cNvPicPr>
          <p:nvPr/>
        </p:nvPicPr>
        <p:blipFill rotWithShape="1">
          <a:blip r:embed="rId3">
            <a:duotone>
              <a:prstClr val="black"/>
              <a:srgbClr val="D9C3A5">
                <a:tint val="50000"/>
                <a:satMod val="180000"/>
              </a:srgbClr>
            </a:duotone>
          </a:blip>
          <a:srcRect l="13495" t="13193" r="10663" b="6425"/>
          <a:stretch/>
        </p:blipFill>
        <p:spPr>
          <a:xfrm>
            <a:off x="2119511" y="2122784"/>
            <a:ext cx="7693475" cy="4584400"/>
          </a:xfrm>
          <a:prstGeom prst="rect">
            <a:avLst/>
          </a:prstGeom>
        </p:spPr>
      </p:pic>
      <p:sp>
        <p:nvSpPr>
          <p:cNvPr id="53" name="Rectangle 52"/>
          <p:cNvSpPr/>
          <p:nvPr/>
        </p:nvSpPr>
        <p:spPr>
          <a:xfrm>
            <a:off x="1946635" y="2504745"/>
            <a:ext cx="7995651" cy="1129381"/>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391180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additive="base">
                                        <p:cTn id="12" dur="500" fill="hold"/>
                                        <p:tgtEl>
                                          <p:spTgt spid="45"/>
                                        </p:tgtEl>
                                        <p:attrNameLst>
                                          <p:attrName>ppt_x</p:attrName>
                                        </p:attrNameLst>
                                      </p:cBhvr>
                                      <p:tavLst>
                                        <p:tav tm="0">
                                          <p:val>
                                            <p:strVal val="0-#ppt_w/2"/>
                                          </p:val>
                                        </p:tav>
                                        <p:tav tm="100000">
                                          <p:val>
                                            <p:strVal val="#ppt_x"/>
                                          </p:val>
                                        </p:tav>
                                      </p:tavLst>
                                    </p:anim>
                                    <p:anim calcmode="lin" valueType="num">
                                      <p:cBhvr additive="base">
                                        <p:cTn id="13" dur="500" fill="hold"/>
                                        <p:tgtEl>
                                          <p:spTgt spid="4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46"/>
                                        </p:tgtEl>
                                        <p:attrNameLst>
                                          <p:attrName>style.visibility</p:attrName>
                                        </p:attrNameLst>
                                      </p:cBhvr>
                                      <p:to>
                                        <p:strVal val="visible"/>
                                      </p:to>
                                    </p:set>
                                    <p:anim calcmode="lin" valueType="num">
                                      <p:cBhvr additive="base">
                                        <p:cTn id="17" dur="1000" fill="hold"/>
                                        <p:tgtEl>
                                          <p:spTgt spid="46"/>
                                        </p:tgtEl>
                                        <p:attrNameLst>
                                          <p:attrName>ppt_x</p:attrName>
                                        </p:attrNameLst>
                                      </p:cBhvr>
                                      <p:tavLst>
                                        <p:tav tm="0">
                                          <p:val>
                                            <p:strVal val="#ppt_x"/>
                                          </p:val>
                                        </p:tav>
                                        <p:tav tm="100000">
                                          <p:val>
                                            <p:strVal val="#ppt_x"/>
                                          </p:val>
                                        </p:tav>
                                      </p:tavLst>
                                    </p:anim>
                                    <p:anim calcmode="lin" valueType="num">
                                      <p:cBhvr additive="base">
                                        <p:cTn id="18" dur="1000" fill="hold"/>
                                        <p:tgtEl>
                                          <p:spTgt spid="46"/>
                                        </p:tgtEl>
                                        <p:attrNameLst>
                                          <p:attrName>ppt_y</p:attrName>
                                        </p:attrNameLst>
                                      </p:cBhvr>
                                      <p:tavLst>
                                        <p:tav tm="0">
                                          <p:val>
                                            <p:strVal val="0-#ppt_h/2"/>
                                          </p:val>
                                        </p:tav>
                                        <p:tav tm="100000">
                                          <p:val>
                                            <p:strVal val="#ppt_y"/>
                                          </p:val>
                                        </p:tav>
                                      </p:tavLst>
                                    </p:anim>
                                  </p:childTnLst>
                                </p:cTn>
                              </p:par>
                            </p:childTnLst>
                          </p:cTn>
                        </p:par>
                        <p:par>
                          <p:cTn id="19" fill="hold">
                            <p:stCondLst>
                              <p:cond delay="2000"/>
                            </p:stCondLst>
                            <p:childTnLst>
                              <p:par>
                                <p:cTn id="20" presetID="2" presetClass="entr" presetSubtype="4" fill="hold" grpId="0" nodeType="afterEffect">
                                  <p:stCondLst>
                                    <p:cond delay="0"/>
                                  </p:stCondLst>
                                  <p:childTnLst>
                                    <p:set>
                                      <p:cBhvr>
                                        <p:cTn id="21" dur="1" fill="hold">
                                          <p:stCondLst>
                                            <p:cond delay="0"/>
                                          </p:stCondLst>
                                        </p:cTn>
                                        <p:tgtEl>
                                          <p:spTgt spid="47"/>
                                        </p:tgtEl>
                                        <p:attrNameLst>
                                          <p:attrName>style.visibility</p:attrName>
                                        </p:attrNameLst>
                                      </p:cBhvr>
                                      <p:to>
                                        <p:strVal val="visible"/>
                                      </p:to>
                                    </p:set>
                                    <p:anim calcmode="lin" valueType="num">
                                      <p:cBhvr additive="base">
                                        <p:cTn id="22" dur="1000" fill="hold"/>
                                        <p:tgtEl>
                                          <p:spTgt spid="47"/>
                                        </p:tgtEl>
                                        <p:attrNameLst>
                                          <p:attrName>ppt_x</p:attrName>
                                        </p:attrNameLst>
                                      </p:cBhvr>
                                      <p:tavLst>
                                        <p:tav tm="0">
                                          <p:val>
                                            <p:strVal val="#ppt_x"/>
                                          </p:val>
                                        </p:tav>
                                        <p:tav tm="100000">
                                          <p:val>
                                            <p:strVal val="#ppt_x"/>
                                          </p:val>
                                        </p:tav>
                                      </p:tavLst>
                                    </p:anim>
                                    <p:anim calcmode="lin" valueType="num">
                                      <p:cBhvr additive="base">
                                        <p:cTn id="23" dur="10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par>
                          <p:cTn id="29" fill="hold">
                            <p:stCondLst>
                              <p:cond delay="500"/>
                            </p:stCondLst>
                            <p:childTnLst>
                              <p:par>
                                <p:cTn id="30" presetID="53" presetClass="entr" presetSubtype="16"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p:cTn id="32" dur="500" fill="hold"/>
                                        <p:tgtEl>
                                          <p:spTgt spid="22"/>
                                        </p:tgtEl>
                                        <p:attrNameLst>
                                          <p:attrName>ppt_w</p:attrName>
                                        </p:attrNameLst>
                                      </p:cBhvr>
                                      <p:tavLst>
                                        <p:tav tm="0">
                                          <p:val>
                                            <p:fltVal val="0"/>
                                          </p:val>
                                        </p:tav>
                                        <p:tav tm="100000">
                                          <p:val>
                                            <p:strVal val="#ppt_w"/>
                                          </p:val>
                                        </p:tav>
                                      </p:tavLst>
                                    </p:anim>
                                    <p:anim calcmode="lin" valueType="num">
                                      <p:cBhvr>
                                        <p:cTn id="33" dur="500" fill="hold"/>
                                        <p:tgtEl>
                                          <p:spTgt spid="22"/>
                                        </p:tgtEl>
                                        <p:attrNameLst>
                                          <p:attrName>ppt_h</p:attrName>
                                        </p:attrNameLst>
                                      </p:cBhvr>
                                      <p:tavLst>
                                        <p:tav tm="0">
                                          <p:val>
                                            <p:fltVal val="0"/>
                                          </p:val>
                                        </p:tav>
                                        <p:tav tm="100000">
                                          <p:val>
                                            <p:strVal val="#ppt_h"/>
                                          </p:val>
                                        </p:tav>
                                      </p:tavLst>
                                    </p:anim>
                                    <p:animEffect transition="in" filter="fade">
                                      <p:cBhvr>
                                        <p:cTn id="34" dur="500"/>
                                        <p:tgtEl>
                                          <p:spTgt spid="22"/>
                                        </p:tgtEl>
                                      </p:cBhvr>
                                    </p:animEffect>
                                  </p:childTnLst>
                                </p:cTn>
                              </p:par>
                            </p:childTnLst>
                          </p:cTn>
                        </p:par>
                        <p:par>
                          <p:cTn id="35" fill="hold">
                            <p:stCondLst>
                              <p:cond delay="1000"/>
                            </p:stCondLst>
                            <p:childTnLst>
                              <p:par>
                                <p:cTn id="36" presetID="42" presetClass="entr" presetSubtype="0" fill="hold" grpId="0" nodeType="after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fade">
                                      <p:cBhvr>
                                        <p:cTn id="38" dur="1000"/>
                                        <p:tgtEl>
                                          <p:spTgt spid="2"/>
                                        </p:tgtEl>
                                      </p:cBhvr>
                                    </p:animEffect>
                                    <p:anim calcmode="lin" valueType="num">
                                      <p:cBhvr>
                                        <p:cTn id="39" dur="1000" fill="hold"/>
                                        <p:tgtEl>
                                          <p:spTgt spid="2"/>
                                        </p:tgtEl>
                                        <p:attrNameLst>
                                          <p:attrName>ppt_x</p:attrName>
                                        </p:attrNameLst>
                                      </p:cBhvr>
                                      <p:tavLst>
                                        <p:tav tm="0">
                                          <p:val>
                                            <p:strVal val="#ppt_x"/>
                                          </p:val>
                                        </p:tav>
                                        <p:tav tm="100000">
                                          <p:val>
                                            <p:strVal val="#ppt_x"/>
                                          </p:val>
                                        </p:tav>
                                      </p:tavLst>
                                    </p:anim>
                                    <p:anim calcmode="lin" valueType="num">
                                      <p:cBhvr>
                                        <p:cTn id="4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wipe(left)">
                                      <p:cBhvr>
                                        <p:cTn id="45" dur="500"/>
                                        <p:tgtEl>
                                          <p:spTgt spid="10"/>
                                        </p:tgtEl>
                                      </p:cBhvr>
                                    </p:animEffect>
                                  </p:childTnLst>
                                </p:cTn>
                              </p:par>
                            </p:childTnLst>
                          </p:cTn>
                        </p:par>
                        <p:par>
                          <p:cTn id="46" fill="hold">
                            <p:stCondLst>
                              <p:cond delay="500"/>
                            </p:stCondLst>
                            <p:childTnLst>
                              <p:par>
                                <p:cTn id="47" presetID="53" presetClass="entr" presetSubtype="16" fill="hold" nodeType="afterEffect">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cBhvr>
                                        <p:cTn id="49" dur="500" fill="hold"/>
                                        <p:tgtEl>
                                          <p:spTgt spid="25"/>
                                        </p:tgtEl>
                                        <p:attrNameLst>
                                          <p:attrName>ppt_w</p:attrName>
                                        </p:attrNameLst>
                                      </p:cBhvr>
                                      <p:tavLst>
                                        <p:tav tm="0">
                                          <p:val>
                                            <p:fltVal val="0"/>
                                          </p:val>
                                        </p:tav>
                                        <p:tav tm="100000">
                                          <p:val>
                                            <p:strVal val="#ppt_w"/>
                                          </p:val>
                                        </p:tav>
                                      </p:tavLst>
                                    </p:anim>
                                    <p:anim calcmode="lin" valueType="num">
                                      <p:cBhvr>
                                        <p:cTn id="50" dur="500" fill="hold"/>
                                        <p:tgtEl>
                                          <p:spTgt spid="25"/>
                                        </p:tgtEl>
                                        <p:attrNameLst>
                                          <p:attrName>ppt_h</p:attrName>
                                        </p:attrNameLst>
                                      </p:cBhvr>
                                      <p:tavLst>
                                        <p:tav tm="0">
                                          <p:val>
                                            <p:fltVal val="0"/>
                                          </p:val>
                                        </p:tav>
                                        <p:tav tm="100000">
                                          <p:val>
                                            <p:strVal val="#ppt_h"/>
                                          </p:val>
                                        </p:tav>
                                      </p:tavLst>
                                    </p:anim>
                                    <p:animEffect transition="in" filter="fade">
                                      <p:cBhvr>
                                        <p:cTn id="51" dur="500"/>
                                        <p:tgtEl>
                                          <p:spTgt spid="25"/>
                                        </p:tgtEl>
                                      </p:cBhvr>
                                    </p:animEffect>
                                  </p:childTnLst>
                                </p:cTn>
                              </p:par>
                            </p:childTnLst>
                          </p:cTn>
                        </p:par>
                        <p:par>
                          <p:cTn id="52" fill="hold">
                            <p:stCondLst>
                              <p:cond delay="1000"/>
                            </p:stCondLst>
                            <p:childTnLst>
                              <p:par>
                                <p:cTn id="53" presetID="47" presetClass="entr" presetSubtype="0" fill="hold" grpId="0" nodeType="afterEffect">
                                  <p:stCondLst>
                                    <p:cond delay="0"/>
                                  </p:stCondLst>
                                  <p:childTnLst>
                                    <p:set>
                                      <p:cBhvr>
                                        <p:cTn id="54" dur="1" fill="hold">
                                          <p:stCondLst>
                                            <p:cond delay="0"/>
                                          </p:stCondLst>
                                        </p:cTn>
                                        <p:tgtEl>
                                          <p:spTgt spid="48"/>
                                        </p:tgtEl>
                                        <p:attrNameLst>
                                          <p:attrName>style.visibility</p:attrName>
                                        </p:attrNameLst>
                                      </p:cBhvr>
                                      <p:to>
                                        <p:strVal val="visible"/>
                                      </p:to>
                                    </p:set>
                                    <p:animEffect transition="in" filter="fade">
                                      <p:cBhvr>
                                        <p:cTn id="55" dur="1000"/>
                                        <p:tgtEl>
                                          <p:spTgt spid="48"/>
                                        </p:tgtEl>
                                      </p:cBhvr>
                                    </p:animEffect>
                                    <p:anim calcmode="lin" valueType="num">
                                      <p:cBhvr>
                                        <p:cTn id="56" dur="1000" fill="hold"/>
                                        <p:tgtEl>
                                          <p:spTgt spid="48"/>
                                        </p:tgtEl>
                                        <p:attrNameLst>
                                          <p:attrName>ppt_x</p:attrName>
                                        </p:attrNameLst>
                                      </p:cBhvr>
                                      <p:tavLst>
                                        <p:tav tm="0">
                                          <p:val>
                                            <p:strVal val="#ppt_x"/>
                                          </p:val>
                                        </p:tav>
                                        <p:tav tm="100000">
                                          <p:val>
                                            <p:strVal val="#ppt_x"/>
                                          </p:val>
                                        </p:tav>
                                      </p:tavLst>
                                    </p:anim>
                                    <p:anim calcmode="lin" valueType="num">
                                      <p:cBhvr>
                                        <p:cTn id="57"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wipe(left)">
                                      <p:cBhvr>
                                        <p:cTn id="62" dur="500"/>
                                        <p:tgtEl>
                                          <p:spTgt spid="8"/>
                                        </p:tgtEl>
                                      </p:cBhvr>
                                    </p:animEffect>
                                  </p:childTnLst>
                                </p:cTn>
                              </p:par>
                            </p:childTnLst>
                          </p:cTn>
                        </p:par>
                        <p:par>
                          <p:cTn id="63" fill="hold">
                            <p:stCondLst>
                              <p:cond delay="500"/>
                            </p:stCondLst>
                            <p:childTnLst>
                              <p:par>
                                <p:cTn id="64" presetID="53" presetClass="entr" presetSubtype="16" fill="hold" nodeType="afterEffect">
                                  <p:stCondLst>
                                    <p:cond delay="0"/>
                                  </p:stCondLst>
                                  <p:childTnLst>
                                    <p:set>
                                      <p:cBhvr>
                                        <p:cTn id="65" dur="1" fill="hold">
                                          <p:stCondLst>
                                            <p:cond delay="0"/>
                                          </p:stCondLst>
                                        </p:cTn>
                                        <p:tgtEl>
                                          <p:spTgt spid="28"/>
                                        </p:tgtEl>
                                        <p:attrNameLst>
                                          <p:attrName>style.visibility</p:attrName>
                                        </p:attrNameLst>
                                      </p:cBhvr>
                                      <p:to>
                                        <p:strVal val="visible"/>
                                      </p:to>
                                    </p:set>
                                    <p:anim calcmode="lin" valueType="num">
                                      <p:cBhvr>
                                        <p:cTn id="66" dur="500" fill="hold"/>
                                        <p:tgtEl>
                                          <p:spTgt spid="28"/>
                                        </p:tgtEl>
                                        <p:attrNameLst>
                                          <p:attrName>ppt_w</p:attrName>
                                        </p:attrNameLst>
                                      </p:cBhvr>
                                      <p:tavLst>
                                        <p:tav tm="0">
                                          <p:val>
                                            <p:fltVal val="0"/>
                                          </p:val>
                                        </p:tav>
                                        <p:tav tm="100000">
                                          <p:val>
                                            <p:strVal val="#ppt_w"/>
                                          </p:val>
                                        </p:tav>
                                      </p:tavLst>
                                    </p:anim>
                                    <p:anim calcmode="lin" valueType="num">
                                      <p:cBhvr>
                                        <p:cTn id="67" dur="500" fill="hold"/>
                                        <p:tgtEl>
                                          <p:spTgt spid="28"/>
                                        </p:tgtEl>
                                        <p:attrNameLst>
                                          <p:attrName>ppt_h</p:attrName>
                                        </p:attrNameLst>
                                      </p:cBhvr>
                                      <p:tavLst>
                                        <p:tav tm="0">
                                          <p:val>
                                            <p:fltVal val="0"/>
                                          </p:val>
                                        </p:tav>
                                        <p:tav tm="100000">
                                          <p:val>
                                            <p:strVal val="#ppt_h"/>
                                          </p:val>
                                        </p:tav>
                                      </p:tavLst>
                                    </p:anim>
                                    <p:animEffect transition="in" filter="fade">
                                      <p:cBhvr>
                                        <p:cTn id="68" dur="500"/>
                                        <p:tgtEl>
                                          <p:spTgt spid="28"/>
                                        </p:tgtEl>
                                      </p:cBhvr>
                                    </p:animEffect>
                                  </p:childTnLst>
                                </p:cTn>
                              </p:par>
                            </p:childTnLst>
                          </p:cTn>
                        </p:par>
                        <p:par>
                          <p:cTn id="69" fill="hold">
                            <p:stCondLst>
                              <p:cond delay="1000"/>
                            </p:stCondLst>
                            <p:childTnLst>
                              <p:par>
                                <p:cTn id="70" presetID="42" presetClass="entr" presetSubtype="0" fill="hold" grpId="0" nodeType="afterEffect">
                                  <p:stCondLst>
                                    <p:cond delay="0"/>
                                  </p:stCondLst>
                                  <p:childTnLst>
                                    <p:set>
                                      <p:cBhvr>
                                        <p:cTn id="71" dur="1" fill="hold">
                                          <p:stCondLst>
                                            <p:cond delay="0"/>
                                          </p:stCondLst>
                                        </p:cTn>
                                        <p:tgtEl>
                                          <p:spTgt spid="49"/>
                                        </p:tgtEl>
                                        <p:attrNameLst>
                                          <p:attrName>style.visibility</p:attrName>
                                        </p:attrNameLst>
                                      </p:cBhvr>
                                      <p:to>
                                        <p:strVal val="visible"/>
                                      </p:to>
                                    </p:set>
                                    <p:animEffect transition="in" filter="fade">
                                      <p:cBhvr>
                                        <p:cTn id="72" dur="1000"/>
                                        <p:tgtEl>
                                          <p:spTgt spid="49"/>
                                        </p:tgtEl>
                                      </p:cBhvr>
                                    </p:animEffect>
                                    <p:anim calcmode="lin" valueType="num">
                                      <p:cBhvr>
                                        <p:cTn id="73" dur="1000" fill="hold"/>
                                        <p:tgtEl>
                                          <p:spTgt spid="49"/>
                                        </p:tgtEl>
                                        <p:attrNameLst>
                                          <p:attrName>ppt_x</p:attrName>
                                        </p:attrNameLst>
                                      </p:cBhvr>
                                      <p:tavLst>
                                        <p:tav tm="0">
                                          <p:val>
                                            <p:strVal val="#ppt_x"/>
                                          </p:val>
                                        </p:tav>
                                        <p:tav tm="100000">
                                          <p:val>
                                            <p:strVal val="#ppt_x"/>
                                          </p:val>
                                        </p:tav>
                                      </p:tavLst>
                                    </p:anim>
                                    <p:anim calcmode="lin" valueType="num">
                                      <p:cBhvr>
                                        <p:cTn id="74"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11"/>
                                        </p:tgtEl>
                                        <p:attrNameLst>
                                          <p:attrName>style.visibility</p:attrName>
                                        </p:attrNameLst>
                                      </p:cBhvr>
                                      <p:to>
                                        <p:strVal val="visible"/>
                                      </p:to>
                                    </p:set>
                                    <p:animEffect transition="in" filter="wipe(left)">
                                      <p:cBhvr>
                                        <p:cTn id="79" dur="500"/>
                                        <p:tgtEl>
                                          <p:spTgt spid="11"/>
                                        </p:tgtEl>
                                      </p:cBhvr>
                                    </p:animEffect>
                                  </p:childTnLst>
                                </p:cTn>
                              </p:par>
                            </p:childTnLst>
                          </p:cTn>
                        </p:par>
                        <p:par>
                          <p:cTn id="80" fill="hold">
                            <p:stCondLst>
                              <p:cond delay="500"/>
                            </p:stCondLst>
                            <p:childTnLst>
                              <p:par>
                                <p:cTn id="81" presetID="53" presetClass="entr" presetSubtype="16" fill="hold" nodeType="afterEffect">
                                  <p:stCondLst>
                                    <p:cond delay="0"/>
                                  </p:stCondLst>
                                  <p:childTnLst>
                                    <p:set>
                                      <p:cBhvr>
                                        <p:cTn id="82" dur="1" fill="hold">
                                          <p:stCondLst>
                                            <p:cond delay="0"/>
                                          </p:stCondLst>
                                        </p:cTn>
                                        <p:tgtEl>
                                          <p:spTgt spid="31"/>
                                        </p:tgtEl>
                                        <p:attrNameLst>
                                          <p:attrName>style.visibility</p:attrName>
                                        </p:attrNameLst>
                                      </p:cBhvr>
                                      <p:to>
                                        <p:strVal val="visible"/>
                                      </p:to>
                                    </p:set>
                                    <p:anim calcmode="lin" valueType="num">
                                      <p:cBhvr>
                                        <p:cTn id="83" dur="500" fill="hold"/>
                                        <p:tgtEl>
                                          <p:spTgt spid="31"/>
                                        </p:tgtEl>
                                        <p:attrNameLst>
                                          <p:attrName>ppt_w</p:attrName>
                                        </p:attrNameLst>
                                      </p:cBhvr>
                                      <p:tavLst>
                                        <p:tav tm="0">
                                          <p:val>
                                            <p:fltVal val="0"/>
                                          </p:val>
                                        </p:tav>
                                        <p:tav tm="100000">
                                          <p:val>
                                            <p:strVal val="#ppt_w"/>
                                          </p:val>
                                        </p:tav>
                                      </p:tavLst>
                                    </p:anim>
                                    <p:anim calcmode="lin" valueType="num">
                                      <p:cBhvr>
                                        <p:cTn id="84" dur="500" fill="hold"/>
                                        <p:tgtEl>
                                          <p:spTgt spid="31"/>
                                        </p:tgtEl>
                                        <p:attrNameLst>
                                          <p:attrName>ppt_h</p:attrName>
                                        </p:attrNameLst>
                                      </p:cBhvr>
                                      <p:tavLst>
                                        <p:tav tm="0">
                                          <p:val>
                                            <p:fltVal val="0"/>
                                          </p:val>
                                        </p:tav>
                                        <p:tav tm="100000">
                                          <p:val>
                                            <p:strVal val="#ppt_h"/>
                                          </p:val>
                                        </p:tav>
                                      </p:tavLst>
                                    </p:anim>
                                    <p:animEffect transition="in" filter="fade">
                                      <p:cBhvr>
                                        <p:cTn id="85" dur="500"/>
                                        <p:tgtEl>
                                          <p:spTgt spid="31"/>
                                        </p:tgtEl>
                                      </p:cBhvr>
                                    </p:animEffect>
                                  </p:childTnLst>
                                </p:cTn>
                              </p:par>
                            </p:childTnLst>
                          </p:cTn>
                        </p:par>
                        <p:par>
                          <p:cTn id="86" fill="hold">
                            <p:stCondLst>
                              <p:cond delay="1000"/>
                            </p:stCondLst>
                            <p:childTnLst>
                              <p:par>
                                <p:cTn id="87" presetID="47" presetClass="entr" presetSubtype="0" fill="hold" grpId="0" nodeType="afterEffect">
                                  <p:stCondLst>
                                    <p:cond delay="0"/>
                                  </p:stCondLst>
                                  <p:childTnLst>
                                    <p:set>
                                      <p:cBhvr>
                                        <p:cTn id="88" dur="1" fill="hold">
                                          <p:stCondLst>
                                            <p:cond delay="0"/>
                                          </p:stCondLst>
                                        </p:cTn>
                                        <p:tgtEl>
                                          <p:spTgt spid="50"/>
                                        </p:tgtEl>
                                        <p:attrNameLst>
                                          <p:attrName>style.visibility</p:attrName>
                                        </p:attrNameLst>
                                      </p:cBhvr>
                                      <p:to>
                                        <p:strVal val="visible"/>
                                      </p:to>
                                    </p:set>
                                    <p:animEffect transition="in" filter="fade">
                                      <p:cBhvr>
                                        <p:cTn id="89" dur="1000"/>
                                        <p:tgtEl>
                                          <p:spTgt spid="50"/>
                                        </p:tgtEl>
                                      </p:cBhvr>
                                    </p:animEffect>
                                    <p:anim calcmode="lin" valueType="num">
                                      <p:cBhvr>
                                        <p:cTn id="90" dur="1000" fill="hold"/>
                                        <p:tgtEl>
                                          <p:spTgt spid="50"/>
                                        </p:tgtEl>
                                        <p:attrNameLst>
                                          <p:attrName>ppt_x</p:attrName>
                                        </p:attrNameLst>
                                      </p:cBhvr>
                                      <p:tavLst>
                                        <p:tav tm="0">
                                          <p:val>
                                            <p:strVal val="#ppt_x"/>
                                          </p:val>
                                        </p:tav>
                                        <p:tav tm="100000">
                                          <p:val>
                                            <p:strVal val="#ppt_x"/>
                                          </p:val>
                                        </p:tav>
                                      </p:tavLst>
                                    </p:anim>
                                    <p:anim calcmode="lin" valueType="num">
                                      <p:cBhvr>
                                        <p:cTn id="91"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22" presetClass="entr" presetSubtype="8" fill="hold" grpId="0" nodeType="clickEffect">
                                  <p:stCondLst>
                                    <p:cond delay="0"/>
                                  </p:stCondLst>
                                  <p:childTnLst>
                                    <p:set>
                                      <p:cBhvr>
                                        <p:cTn id="95" dur="1" fill="hold">
                                          <p:stCondLst>
                                            <p:cond delay="0"/>
                                          </p:stCondLst>
                                        </p:cTn>
                                        <p:tgtEl>
                                          <p:spTgt spid="9"/>
                                        </p:tgtEl>
                                        <p:attrNameLst>
                                          <p:attrName>style.visibility</p:attrName>
                                        </p:attrNameLst>
                                      </p:cBhvr>
                                      <p:to>
                                        <p:strVal val="visible"/>
                                      </p:to>
                                    </p:set>
                                    <p:animEffect transition="in" filter="wipe(left)">
                                      <p:cBhvr>
                                        <p:cTn id="96" dur="500"/>
                                        <p:tgtEl>
                                          <p:spTgt spid="9"/>
                                        </p:tgtEl>
                                      </p:cBhvr>
                                    </p:animEffect>
                                  </p:childTnLst>
                                </p:cTn>
                              </p:par>
                            </p:childTnLst>
                          </p:cTn>
                        </p:par>
                        <p:par>
                          <p:cTn id="97" fill="hold">
                            <p:stCondLst>
                              <p:cond delay="500"/>
                            </p:stCondLst>
                            <p:childTnLst>
                              <p:par>
                                <p:cTn id="98" presetID="53" presetClass="entr" presetSubtype="16" fill="hold" nodeType="afterEffect">
                                  <p:stCondLst>
                                    <p:cond delay="0"/>
                                  </p:stCondLst>
                                  <p:childTnLst>
                                    <p:set>
                                      <p:cBhvr>
                                        <p:cTn id="99" dur="1" fill="hold">
                                          <p:stCondLst>
                                            <p:cond delay="0"/>
                                          </p:stCondLst>
                                        </p:cTn>
                                        <p:tgtEl>
                                          <p:spTgt spid="34"/>
                                        </p:tgtEl>
                                        <p:attrNameLst>
                                          <p:attrName>style.visibility</p:attrName>
                                        </p:attrNameLst>
                                      </p:cBhvr>
                                      <p:to>
                                        <p:strVal val="visible"/>
                                      </p:to>
                                    </p:set>
                                    <p:anim calcmode="lin" valueType="num">
                                      <p:cBhvr>
                                        <p:cTn id="100" dur="500" fill="hold"/>
                                        <p:tgtEl>
                                          <p:spTgt spid="34"/>
                                        </p:tgtEl>
                                        <p:attrNameLst>
                                          <p:attrName>ppt_w</p:attrName>
                                        </p:attrNameLst>
                                      </p:cBhvr>
                                      <p:tavLst>
                                        <p:tav tm="0">
                                          <p:val>
                                            <p:fltVal val="0"/>
                                          </p:val>
                                        </p:tav>
                                        <p:tav tm="100000">
                                          <p:val>
                                            <p:strVal val="#ppt_w"/>
                                          </p:val>
                                        </p:tav>
                                      </p:tavLst>
                                    </p:anim>
                                    <p:anim calcmode="lin" valueType="num">
                                      <p:cBhvr>
                                        <p:cTn id="101" dur="500" fill="hold"/>
                                        <p:tgtEl>
                                          <p:spTgt spid="34"/>
                                        </p:tgtEl>
                                        <p:attrNameLst>
                                          <p:attrName>ppt_h</p:attrName>
                                        </p:attrNameLst>
                                      </p:cBhvr>
                                      <p:tavLst>
                                        <p:tav tm="0">
                                          <p:val>
                                            <p:fltVal val="0"/>
                                          </p:val>
                                        </p:tav>
                                        <p:tav tm="100000">
                                          <p:val>
                                            <p:strVal val="#ppt_h"/>
                                          </p:val>
                                        </p:tav>
                                      </p:tavLst>
                                    </p:anim>
                                    <p:animEffect transition="in" filter="fade">
                                      <p:cBhvr>
                                        <p:cTn id="102" dur="500"/>
                                        <p:tgtEl>
                                          <p:spTgt spid="34"/>
                                        </p:tgtEl>
                                      </p:cBhvr>
                                    </p:animEffect>
                                  </p:childTnLst>
                                </p:cTn>
                              </p:par>
                            </p:childTnLst>
                          </p:cTn>
                        </p:par>
                        <p:par>
                          <p:cTn id="103" fill="hold">
                            <p:stCondLst>
                              <p:cond delay="1000"/>
                            </p:stCondLst>
                            <p:childTnLst>
                              <p:par>
                                <p:cTn id="104" presetID="42" presetClass="entr" presetSubtype="0" fill="hold" grpId="0" nodeType="afterEffect">
                                  <p:stCondLst>
                                    <p:cond delay="0"/>
                                  </p:stCondLst>
                                  <p:childTnLst>
                                    <p:set>
                                      <p:cBhvr>
                                        <p:cTn id="105" dur="1" fill="hold">
                                          <p:stCondLst>
                                            <p:cond delay="0"/>
                                          </p:stCondLst>
                                        </p:cTn>
                                        <p:tgtEl>
                                          <p:spTgt spid="51"/>
                                        </p:tgtEl>
                                        <p:attrNameLst>
                                          <p:attrName>style.visibility</p:attrName>
                                        </p:attrNameLst>
                                      </p:cBhvr>
                                      <p:to>
                                        <p:strVal val="visible"/>
                                      </p:to>
                                    </p:set>
                                    <p:animEffect transition="in" filter="fade">
                                      <p:cBhvr>
                                        <p:cTn id="106" dur="1000"/>
                                        <p:tgtEl>
                                          <p:spTgt spid="51"/>
                                        </p:tgtEl>
                                      </p:cBhvr>
                                    </p:animEffect>
                                    <p:anim calcmode="lin" valueType="num">
                                      <p:cBhvr>
                                        <p:cTn id="107" dur="1000" fill="hold"/>
                                        <p:tgtEl>
                                          <p:spTgt spid="51"/>
                                        </p:tgtEl>
                                        <p:attrNameLst>
                                          <p:attrName>ppt_x</p:attrName>
                                        </p:attrNameLst>
                                      </p:cBhvr>
                                      <p:tavLst>
                                        <p:tav tm="0">
                                          <p:val>
                                            <p:strVal val="#ppt_x"/>
                                          </p:val>
                                        </p:tav>
                                        <p:tav tm="100000">
                                          <p:val>
                                            <p:strVal val="#ppt_x"/>
                                          </p:val>
                                        </p:tav>
                                      </p:tavLst>
                                    </p:anim>
                                    <p:anim calcmode="lin" valueType="num">
                                      <p:cBhvr>
                                        <p:cTn id="108"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par>
                    <p:cTn id="109" fill="hold">
                      <p:stCondLst>
                        <p:cond delay="indefinite"/>
                      </p:stCondLst>
                      <p:childTnLst>
                        <p:par>
                          <p:cTn id="110" fill="hold">
                            <p:stCondLst>
                              <p:cond delay="0"/>
                            </p:stCondLst>
                            <p:childTnLst>
                              <p:par>
                                <p:cTn id="111" presetID="10" presetClass="exit" presetSubtype="0" fill="hold" grpId="1" nodeType="clickEffect">
                                  <p:stCondLst>
                                    <p:cond delay="0"/>
                                  </p:stCondLst>
                                  <p:childTnLst>
                                    <p:animEffect transition="out" filter="fade">
                                      <p:cBhvr>
                                        <p:cTn id="112" dur="500"/>
                                        <p:tgtEl>
                                          <p:spTgt spid="7"/>
                                        </p:tgtEl>
                                      </p:cBhvr>
                                    </p:animEffect>
                                    <p:set>
                                      <p:cBhvr>
                                        <p:cTn id="113" dur="1" fill="hold">
                                          <p:stCondLst>
                                            <p:cond delay="499"/>
                                          </p:stCondLst>
                                        </p:cTn>
                                        <p:tgtEl>
                                          <p:spTgt spid="7"/>
                                        </p:tgtEl>
                                        <p:attrNameLst>
                                          <p:attrName>style.visibility</p:attrName>
                                        </p:attrNameLst>
                                      </p:cBhvr>
                                      <p:to>
                                        <p:strVal val="hidden"/>
                                      </p:to>
                                    </p:set>
                                  </p:childTnLst>
                                </p:cTn>
                              </p:par>
                              <p:par>
                                <p:cTn id="114" presetID="10" presetClass="exit" presetSubtype="0" fill="hold" nodeType="withEffect">
                                  <p:stCondLst>
                                    <p:cond delay="0"/>
                                  </p:stCondLst>
                                  <p:childTnLst>
                                    <p:animEffect transition="out" filter="fade">
                                      <p:cBhvr>
                                        <p:cTn id="115" dur="500"/>
                                        <p:tgtEl>
                                          <p:spTgt spid="22"/>
                                        </p:tgtEl>
                                      </p:cBhvr>
                                    </p:animEffect>
                                    <p:set>
                                      <p:cBhvr>
                                        <p:cTn id="116" dur="1" fill="hold">
                                          <p:stCondLst>
                                            <p:cond delay="499"/>
                                          </p:stCondLst>
                                        </p:cTn>
                                        <p:tgtEl>
                                          <p:spTgt spid="22"/>
                                        </p:tgtEl>
                                        <p:attrNameLst>
                                          <p:attrName>style.visibility</p:attrName>
                                        </p:attrNameLst>
                                      </p:cBhvr>
                                      <p:to>
                                        <p:strVal val="hidden"/>
                                      </p:to>
                                    </p:set>
                                  </p:childTnLst>
                                </p:cTn>
                              </p:par>
                              <p:par>
                                <p:cTn id="117" presetID="10" presetClass="exit" presetSubtype="0" fill="hold" grpId="1" nodeType="withEffect">
                                  <p:stCondLst>
                                    <p:cond delay="0"/>
                                  </p:stCondLst>
                                  <p:childTnLst>
                                    <p:animEffect transition="out" filter="fade">
                                      <p:cBhvr>
                                        <p:cTn id="118" dur="500"/>
                                        <p:tgtEl>
                                          <p:spTgt spid="2"/>
                                        </p:tgtEl>
                                      </p:cBhvr>
                                    </p:animEffect>
                                    <p:set>
                                      <p:cBhvr>
                                        <p:cTn id="119" dur="1" fill="hold">
                                          <p:stCondLst>
                                            <p:cond delay="499"/>
                                          </p:stCondLst>
                                        </p:cTn>
                                        <p:tgtEl>
                                          <p:spTgt spid="2"/>
                                        </p:tgtEl>
                                        <p:attrNameLst>
                                          <p:attrName>style.visibility</p:attrName>
                                        </p:attrNameLst>
                                      </p:cBhvr>
                                      <p:to>
                                        <p:strVal val="hidden"/>
                                      </p:to>
                                    </p:set>
                                  </p:childTnLst>
                                </p:cTn>
                              </p:par>
                              <p:par>
                                <p:cTn id="120" presetID="10" presetClass="exit" presetSubtype="0" fill="hold" grpId="1" nodeType="withEffect">
                                  <p:stCondLst>
                                    <p:cond delay="0"/>
                                  </p:stCondLst>
                                  <p:childTnLst>
                                    <p:animEffect transition="out" filter="fade">
                                      <p:cBhvr>
                                        <p:cTn id="121" dur="500"/>
                                        <p:tgtEl>
                                          <p:spTgt spid="10"/>
                                        </p:tgtEl>
                                      </p:cBhvr>
                                    </p:animEffect>
                                    <p:set>
                                      <p:cBhvr>
                                        <p:cTn id="122" dur="1" fill="hold">
                                          <p:stCondLst>
                                            <p:cond delay="499"/>
                                          </p:stCondLst>
                                        </p:cTn>
                                        <p:tgtEl>
                                          <p:spTgt spid="10"/>
                                        </p:tgtEl>
                                        <p:attrNameLst>
                                          <p:attrName>style.visibility</p:attrName>
                                        </p:attrNameLst>
                                      </p:cBhvr>
                                      <p:to>
                                        <p:strVal val="hidden"/>
                                      </p:to>
                                    </p:set>
                                  </p:childTnLst>
                                </p:cTn>
                              </p:par>
                              <p:par>
                                <p:cTn id="123" presetID="10" presetClass="exit" presetSubtype="0" fill="hold" nodeType="withEffect">
                                  <p:stCondLst>
                                    <p:cond delay="0"/>
                                  </p:stCondLst>
                                  <p:childTnLst>
                                    <p:animEffect transition="out" filter="fade">
                                      <p:cBhvr>
                                        <p:cTn id="124" dur="500"/>
                                        <p:tgtEl>
                                          <p:spTgt spid="25"/>
                                        </p:tgtEl>
                                      </p:cBhvr>
                                    </p:animEffect>
                                    <p:set>
                                      <p:cBhvr>
                                        <p:cTn id="125" dur="1" fill="hold">
                                          <p:stCondLst>
                                            <p:cond delay="499"/>
                                          </p:stCondLst>
                                        </p:cTn>
                                        <p:tgtEl>
                                          <p:spTgt spid="25"/>
                                        </p:tgtEl>
                                        <p:attrNameLst>
                                          <p:attrName>style.visibility</p:attrName>
                                        </p:attrNameLst>
                                      </p:cBhvr>
                                      <p:to>
                                        <p:strVal val="hidden"/>
                                      </p:to>
                                    </p:set>
                                  </p:childTnLst>
                                </p:cTn>
                              </p:par>
                              <p:par>
                                <p:cTn id="126" presetID="10" presetClass="exit" presetSubtype="0" fill="hold" grpId="1" nodeType="withEffect">
                                  <p:stCondLst>
                                    <p:cond delay="0"/>
                                  </p:stCondLst>
                                  <p:childTnLst>
                                    <p:animEffect transition="out" filter="fade">
                                      <p:cBhvr>
                                        <p:cTn id="127" dur="500"/>
                                        <p:tgtEl>
                                          <p:spTgt spid="48"/>
                                        </p:tgtEl>
                                      </p:cBhvr>
                                    </p:animEffect>
                                    <p:set>
                                      <p:cBhvr>
                                        <p:cTn id="128" dur="1" fill="hold">
                                          <p:stCondLst>
                                            <p:cond delay="499"/>
                                          </p:stCondLst>
                                        </p:cTn>
                                        <p:tgtEl>
                                          <p:spTgt spid="48"/>
                                        </p:tgtEl>
                                        <p:attrNameLst>
                                          <p:attrName>style.visibility</p:attrName>
                                        </p:attrNameLst>
                                      </p:cBhvr>
                                      <p:to>
                                        <p:strVal val="hidden"/>
                                      </p:to>
                                    </p:set>
                                  </p:childTnLst>
                                </p:cTn>
                              </p:par>
                              <p:par>
                                <p:cTn id="129" presetID="10" presetClass="exit" presetSubtype="0" fill="hold" grpId="1" nodeType="withEffect">
                                  <p:stCondLst>
                                    <p:cond delay="0"/>
                                  </p:stCondLst>
                                  <p:childTnLst>
                                    <p:animEffect transition="out" filter="fade">
                                      <p:cBhvr>
                                        <p:cTn id="130" dur="500"/>
                                        <p:tgtEl>
                                          <p:spTgt spid="8"/>
                                        </p:tgtEl>
                                      </p:cBhvr>
                                    </p:animEffect>
                                    <p:set>
                                      <p:cBhvr>
                                        <p:cTn id="131" dur="1" fill="hold">
                                          <p:stCondLst>
                                            <p:cond delay="499"/>
                                          </p:stCondLst>
                                        </p:cTn>
                                        <p:tgtEl>
                                          <p:spTgt spid="8"/>
                                        </p:tgtEl>
                                        <p:attrNameLst>
                                          <p:attrName>style.visibility</p:attrName>
                                        </p:attrNameLst>
                                      </p:cBhvr>
                                      <p:to>
                                        <p:strVal val="hidden"/>
                                      </p:to>
                                    </p:set>
                                  </p:childTnLst>
                                </p:cTn>
                              </p:par>
                              <p:par>
                                <p:cTn id="132" presetID="10" presetClass="exit" presetSubtype="0" fill="hold" nodeType="withEffect">
                                  <p:stCondLst>
                                    <p:cond delay="0"/>
                                  </p:stCondLst>
                                  <p:childTnLst>
                                    <p:animEffect transition="out" filter="fade">
                                      <p:cBhvr>
                                        <p:cTn id="133" dur="500"/>
                                        <p:tgtEl>
                                          <p:spTgt spid="28"/>
                                        </p:tgtEl>
                                      </p:cBhvr>
                                    </p:animEffect>
                                    <p:set>
                                      <p:cBhvr>
                                        <p:cTn id="134" dur="1" fill="hold">
                                          <p:stCondLst>
                                            <p:cond delay="499"/>
                                          </p:stCondLst>
                                        </p:cTn>
                                        <p:tgtEl>
                                          <p:spTgt spid="28"/>
                                        </p:tgtEl>
                                        <p:attrNameLst>
                                          <p:attrName>style.visibility</p:attrName>
                                        </p:attrNameLst>
                                      </p:cBhvr>
                                      <p:to>
                                        <p:strVal val="hidden"/>
                                      </p:to>
                                    </p:set>
                                  </p:childTnLst>
                                </p:cTn>
                              </p:par>
                              <p:par>
                                <p:cTn id="135" presetID="10" presetClass="exit" presetSubtype="0" fill="hold" grpId="1" nodeType="withEffect">
                                  <p:stCondLst>
                                    <p:cond delay="0"/>
                                  </p:stCondLst>
                                  <p:childTnLst>
                                    <p:animEffect transition="out" filter="fade">
                                      <p:cBhvr>
                                        <p:cTn id="136" dur="500"/>
                                        <p:tgtEl>
                                          <p:spTgt spid="49"/>
                                        </p:tgtEl>
                                      </p:cBhvr>
                                    </p:animEffect>
                                    <p:set>
                                      <p:cBhvr>
                                        <p:cTn id="137" dur="1" fill="hold">
                                          <p:stCondLst>
                                            <p:cond delay="499"/>
                                          </p:stCondLst>
                                        </p:cTn>
                                        <p:tgtEl>
                                          <p:spTgt spid="49"/>
                                        </p:tgtEl>
                                        <p:attrNameLst>
                                          <p:attrName>style.visibility</p:attrName>
                                        </p:attrNameLst>
                                      </p:cBhvr>
                                      <p:to>
                                        <p:strVal val="hidden"/>
                                      </p:to>
                                    </p:set>
                                  </p:childTnLst>
                                </p:cTn>
                              </p:par>
                              <p:par>
                                <p:cTn id="138" presetID="10" presetClass="exit" presetSubtype="0" fill="hold" grpId="1" nodeType="withEffect">
                                  <p:stCondLst>
                                    <p:cond delay="0"/>
                                  </p:stCondLst>
                                  <p:childTnLst>
                                    <p:animEffect transition="out" filter="fade">
                                      <p:cBhvr>
                                        <p:cTn id="139" dur="500"/>
                                        <p:tgtEl>
                                          <p:spTgt spid="11"/>
                                        </p:tgtEl>
                                      </p:cBhvr>
                                    </p:animEffect>
                                    <p:set>
                                      <p:cBhvr>
                                        <p:cTn id="140" dur="1" fill="hold">
                                          <p:stCondLst>
                                            <p:cond delay="499"/>
                                          </p:stCondLst>
                                        </p:cTn>
                                        <p:tgtEl>
                                          <p:spTgt spid="11"/>
                                        </p:tgtEl>
                                        <p:attrNameLst>
                                          <p:attrName>style.visibility</p:attrName>
                                        </p:attrNameLst>
                                      </p:cBhvr>
                                      <p:to>
                                        <p:strVal val="hidden"/>
                                      </p:to>
                                    </p:set>
                                  </p:childTnLst>
                                </p:cTn>
                              </p:par>
                              <p:par>
                                <p:cTn id="141" presetID="10" presetClass="exit" presetSubtype="0" fill="hold" nodeType="withEffect">
                                  <p:stCondLst>
                                    <p:cond delay="0"/>
                                  </p:stCondLst>
                                  <p:childTnLst>
                                    <p:animEffect transition="out" filter="fade">
                                      <p:cBhvr>
                                        <p:cTn id="142" dur="500"/>
                                        <p:tgtEl>
                                          <p:spTgt spid="31"/>
                                        </p:tgtEl>
                                      </p:cBhvr>
                                    </p:animEffect>
                                    <p:set>
                                      <p:cBhvr>
                                        <p:cTn id="143" dur="1" fill="hold">
                                          <p:stCondLst>
                                            <p:cond delay="499"/>
                                          </p:stCondLst>
                                        </p:cTn>
                                        <p:tgtEl>
                                          <p:spTgt spid="31"/>
                                        </p:tgtEl>
                                        <p:attrNameLst>
                                          <p:attrName>style.visibility</p:attrName>
                                        </p:attrNameLst>
                                      </p:cBhvr>
                                      <p:to>
                                        <p:strVal val="hidden"/>
                                      </p:to>
                                    </p:set>
                                  </p:childTnLst>
                                </p:cTn>
                              </p:par>
                              <p:par>
                                <p:cTn id="144" presetID="10" presetClass="exit" presetSubtype="0" fill="hold" grpId="1" nodeType="withEffect">
                                  <p:stCondLst>
                                    <p:cond delay="0"/>
                                  </p:stCondLst>
                                  <p:childTnLst>
                                    <p:animEffect transition="out" filter="fade">
                                      <p:cBhvr>
                                        <p:cTn id="145" dur="500"/>
                                        <p:tgtEl>
                                          <p:spTgt spid="50"/>
                                        </p:tgtEl>
                                      </p:cBhvr>
                                    </p:animEffect>
                                    <p:set>
                                      <p:cBhvr>
                                        <p:cTn id="146" dur="1" fill="hold">
                                          <p:stCondLst>
                                            <p:cond delay="499"/>
                                          </p:stCondLst>
                                        </p:cTn>
                                        <p:tgtEl>
                                          <p:spTgt spid="50"/>
                                        </p:tgtEl>
                                        <p:attrNameLst>
                                          <p:attrName>style.visibility</p:attrName>
                                        </p:attrNameLst>
                                      </p:cBhvr>
                                      <p:to>
                                        <p:strVal val="hidden"/>
                                      </p:to>
                                    </p:set>
                                  </p:childTnLst>
                                </p:cTn>
                              </p:par>
                              <p:par>
                                <p:cTn id="147" presetID="10" presetClass="exit" presetSubtype="0" fill="hold" grpId="1" nodeType="withEffect">
                                  <p:stCondLst>
                                    <p:cond delay="0"/>
                                  </p:stCondLst>
                                  <p:childTnLst>
                                    <p:animEffect transition="out" filter="fade">
                                      <p:cBhvr>
                                        <p:cTn id="148" dur="500"/>
                                        <p:tgtEl>
                                          <p:spTgt spid="9"/>
                                        </p:tgtEl>
                                      </p:cBhvr>
                                    </p:animEffect>
                                    <p:set>
                                      <p:cBhvr>
                                        <p:cTn id="149" dur="1" fill="hold">
                                          <p:stCondLst>
                                            <p:cond delay="499"/>
                                          </p:stCondLst>
                                        </p:cTn>
                                        <p:tgtEl>
                                          <p:spTgt spid="9"/>
                                        </p:tgtEl>
                                        <p:attrNameLst>
                                          <p:attrName>style.visibility</p:attrName>
                                        </p:attrNameLst>
                                      </p:cBhvr>
                                      <p:to>
                                        <p:strVal val="hidden"/>
                                      </p:to>
                                    </p:set>
                                  </p:childTnLst>
                                </p:cTn>
                              </p:par>
                              <p:par>
                                <p:cTn id="150" presetID="10" presetClass="exit" presetSubtype="0" fill="hold" nodeType="withEffect">
                                  <p:stCondLst>
                                    <p:cond delay="0"/>
                                  </p:stCondLst>
                                  <p:childTnLst>
                                    <p:animEffect transition="out" filter="fade">
                                      <p:cBhvr>
                                        <p:cTn id="151" dur="500"/>
                                        <p:tgtEl>
                                          <p:spTgt spid="34"/>
                                        </p:tgtEl>
                                      </p:cBhvr>
                                    </p:animEffect>
                                    <p:set>
                                      <p:cBhvr>
                                        <p:cTn id="152" dur="1" fill="hold">
                                          <p:stCondLst>
                                            <p:cond delay="499"/>
                                          </p:stCondLst>
                                        </p:cTn>
                                        <p:tgtEl>
                                          <p:spTgt spid="34"/>
                                        </p:tgtEl>
                                        <p:attrNameLst>
                                          <p:attrName>style.visibility</p:attrName>
                                        </p:attrNameLst>
                                      </p:cBhvr>
                                      <p:to>
                                        <p:strVal val="hidden"/>
                                      </p:to>
                                    </p:set>
                                  </p:childTnLst>
                                </p:cTn>
                              </p:par>
                              <p:par>
                                <p:cTn id="153" presetID="10" presetClass="exit" presetSubtype="0" fill="hold" grpId="1" nodeType="withEffect">
                                  <p:stCondLst>
                                    <p:cond delay="0"/>
                                  </p:stCondLst>
                                  <p:childTnLst>
                                    <p:animEffect transition="out" filter="fade">
                                      <p:cBhvr>
                                        <p:cTn id="154" dur="500"/>
                                        <p:tgtEl>
                                          <p:spTgt spid="51"/>
                                        </p:tgtEl>
                                      </p:cBhvr>
                                    </p:animEffect>
                                    <p:set>
                                      <p:cBhvr>
                                        <p:cTn id="155" dur="1" fill="hold">
                                          <p:stCondLst>
                                            <p:cond delay="499"/>
                                          </p:stCondLst>
                                        </p:cTn>
                                        <p:tgtEl>
                                          <p:spTgt spid="51"/>
                                        </p:tgtEl>
                                        <p:attrNameLst>
                                          <p:attrName>style.visibility</p:attrName>
                                        </p:attrNameLst>
                                      </p:cBhvr>
                                      <p:to>
                                        <p:strVal val="hidden"/>
                                      </p:to>
                                    </p:set>
                                  </p:childTnLst>
                                </p:cTn>
                              </p:par>
                            </p:childTnLst>
                          </p:cTn>
                        </p:par>
                      </p:childTnLst>
                    </p:cTn>
                  </p:par>
                  <p:par>
                    <p:cTn id="156" fill="hold">
                      <p:stCondLst>
                        <p:cond delay="indefinite"/>
                      </p:stCondLst>
                      <p:childTnLst>
                        <p:par>
                          <p:cTn id="157" fill="hold">
                            <p:stCondLst>
                              <p:cond delay="0"/>
                            </p:stCondLst>
                            <p:childTnLst>
                              <p:par>
                                <p:cTn id="158" presetID="2" presetClass="entr" presetSubtype="4" fill="hold" nodeType="clickEffect">
                                  <p:stCondLst>
                                    <p:cond delay="0"/>
                                  </p:stCondLst>
                                  <p:childTnLst>
                                    <p:set>
                                      <p:cBhvr>
                                        <p:cTn id="159" dur="1" fill="hold">
                                          <p:stCondLst>
                                            <p:cond delay="0"/>
                                          </p:stCondLst>
                                        </p:cTn>
                                        <p:tgtEl>
                                          <p:spTgt spid="52"/>
                                        </p:tgtEl>
                                        <p:attrNameLst>
                                          <p:attrName>style.visibility</p:attrName>
                                        </p:attrNameLst>
                                      </p:cBhvr>
                                      <p:to>
                                        <p:strVal val="visible"/>
                                      </p:to>
                                    </p:set>
                                    <p:anim calcmode="lin" valueType="num">
                                      <p:cBhvr additive="base">
                                        <p:cTn id="160" dur="500" fill="hold"/>
                                        <p:tgtEl>
                                          <p:spTgt spid="52"/>
                                        </p:tgtEl>
                                        <p:attrNameLst>
                                          <p:attrName>ppt_x</p:attrName>
                                        </p:attrNameLst>
                                      </p:cBhvr>
                                      <p:tavLst>
                                        <p:tav tm="0">
                                          <p:val>
                                            <p:strVal val="#ppt_x"/>
                                          </p:val>
                                        </p:tav>
                                        <p:tav tm="100000">
                                          <p:val>
                                            <p:strVal val="#ppt_x"/>
                                          </p:val>
                                        </p:tav>
                                      </p:tavLst>
                                    </p:anim>
                                    <p:anim calcmode="lin" valueType="num">
                                      <p:cBhvr additive="base">
                                        <p:cTn id="161"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162" fill="hold">
                      <p:stCondLst>
                        <p:cond delay="indefinite"/>
                      </p:stCondLst>
                      <p:childTnLst>
                        <p:par>
                          <p:cTn id="163" fill="hold">
                            <p:stCondLst>
                              <p:cond delay="0"/>
                            </p:stCondLst>
                            <p:childTnLst>
                              <p:par>
                                <p:cTn id="164" presetID="22" presetClass="entr" presetSubtype="4" fill="hold" grpId="0" nodeType="clickEffect">
                                  <p:stCondLst>
                                    <p:cond delay="0"/>
                                  </p:stCondLst>
                                  <p:childTnLst>
                                    <p:set>
                                      <p:cBhvr>
                                        <p:cTn id="165" dur="1" fill="hold">
                                          <p:stCondLst>
                                            <p:cond delay="0"/>
                                          </p:stCondLst>
                                        </p:cTn>
                                        <p:tgtEl>
                                          <p:spTgt spid="53"/>
                                        </p:tgtEl>
                                        <p:attrNameLst>
                                          <p:attrName>style.visibility</p:attrName>
                                        </p:attrNameLst>
                                      </p:cBhvr>
                                      <p:to>
                                        <p:strVal val="visible"/>
                                      </p:to>
                                    </p:set>
                                    <p:animEffect transition="in" filter="wipe(down)">
                                      <p:cBhvr>
                                        <p:cTn id="166" dur="10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44" grpId="0" animBg="1"/>
      <p:bldP spid="45" grpId="0" animBg="1"/>
      <p:bldP spid="46" grpId="0"/>
      <p:bldP spid="47" grpId="0" animBg="1"/>
      <p:bldP spid="2" grpId="0"/>
      <p:bldP spid="2" grpId="1"/>
      <p:bldP spid="48" grpId="0"/>
      <p:bldP spid="48" grpId="1"/>
      <p:bldP spid="49" grpId="0"/>
      <p:bldP spid="49" grpId="1"/>
      <p:bldP spid="50" grpId="0"/>
      <p:bldP spid="50" grpId="1"/>
      <p:bldP spid="51" grpId="0"/>
      <p:bldP spid="51" grpId="1"/>
      <p:bldP spid="5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536"/>
          <p:cNvSpPr/>
          <p:nvPr/>
        </p:nvSpPr>
        <p:spPr>
          <a:xfrm>
            <a:off x="0" y="5312227"/>
            <a:ext cx="6008914" cy="1545773"/>
          </a:xfrm>
          <a:prstGeom prst="rect">
            <a:avLst/>
          </a:prstGeom>
          <a:solidFill>
            <a:schemeClr val="accent2"/>
          </a:solidFill>
          <a:ln w="12700">
            <a:miter lim="400000"/>
          </a:ln>
        </p:spPr>
        <p:txBody>
          <a:bodyPr lIns="45719" rIns="45719" anchor="ctr"/>
          <a:lstStyle/>
          <a:p>
            <a:pPr algn="ctr">
              <a:defRPr>
                <a:solidFill>
                  <a:srgbClr val="FFFFFF"/>
                </a:solidFill>
              </a:defRPr>
            </a:pPr>
            <a:endParaRPr/>
          </a:p>
        </p:txBody>
      </p:sp>
      <p:sp>
        <p:nvSpPr>
          <p:cNvPr id="5" name="Rectangle 4"/>
          <p:cNvSpPr/>
          <p:nvPr/>
        </p:nvSpPr>
        <p:spPr>
          <a:xfrm>
            <a:off x="373777" y="5039527"/>
            <a:ext cx="6276878" cy="1615509"/>
          </a:xfrm>
          <a:prstGeom prst="rect">
            <a:avLst/>
          </a:prstGeom>
          <a:gradFill flip="none" rotWithShape="0">
            <a:gsLst>
              <a:gs pos="0">
                <a:srgbClr val="817E9A"/>
              </a:gs>
              <a:gs pos="30000">
                <a:srgbClr val="2D1E42">
                  <a:alpha val="84000"/>
                </a:srgbClr>
              </a:gs>
            </a:gsLst>
            <a:lin ang="372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ource Sans Pro Light" charset="0"/>
            </a:endParaRPr>
          </a:p>
        </p:txBody>
      </p:sp>
      <p:sp>
        <p:nvSpPr>
          <p:cNvPr id="6" name="TextBox 5"/>
          <p:cNvSpPr txBox="1"/>
          <p:nvPr/>
        </p:nvSpPr>
        <p:spPr>
          <a:xfrm>
            <a:off x="0" y="5524115"/>
            <a:ext cx="4741015" cy="646331"/>
          </a:xfrm>
          <a:prstGeom prst="rect">
            <a:avLst/>
          </a:prstGeom>
          <a:noFill/>
        </p:spPr>
        <p:txBody>
          <a:bodyPr wrap="square" rtlCol="0">
            <a:spAutoFit/>
          </a:bodyPr>
          <a:lstStyle/>
          <a:p>
            <a:pPr algn="r" rtl="1"/>
            <a:r>
              <a:rPr lang="fa-IR" sz="3600" b="1" dirty="0" smtClean="0">
                <a:solidFill>
                  <a:schemeClr val="bg1"/>
                </a:solidFill>
                <a:latin typeface="A Rezvan-fat" panose="01000500000000020002" pitchFamily="2" charset="-78"/>
                <a:cs typeface="A Rezvan-fat" panose="01000500000000020002" pitchFamily="2" charset="-78"/>
              </a:rPr>
              <a:t>طراحی سیستم</a:t>
            </a:r>
            <a:endParaRPr lang="en-US" sz="3600" b="1" dirty="0">
              <a:solidFill>
                <a:schemeClr val="bg1"/>
              </a:solidFill>
              <a:latin typeface="Adobe Gothic Std B" panose="020B0800000000000000" pitchFamily="34" charset="-128"/>
              <a:ea typeface="Adobe Gothic Std B" panose="020B0800000000000000" pitchFamily="34" charset="-128"/>
              <a:cs typeface="A Rezvan-fat" panose="01000500000000020002" pitchFamily="2" charset="-78"/>
            </a:endParaRPr>
          </a:p>
        </p:txBody>
      </p:sp>
      <p:sp>
        <p:nvSpPr>
          <p:cNvPr id="7" name="Rectangle 6"/>
          <p:cNvSpPr/>
          <p:nvPr/>
        </p:nvSpPr>
        <p:spPr>
          <a:xfrm>
            <a:off x="1845356" y="5261699"/>
            <a:ext cx="3333719" cy="1171164"/>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hape 1120"/>
          <p:cNvSpPr/>
          <p:nvPr/>
        </p:nvSpPr>
        <p:spPr>
          <a:xfrm>
            <a:off x="480385" y="5949623"/>
            <a:ext cx="404917" cy="76943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sz="11500" b="1">
                <a:solidFill>
                  <a:srgbClr val="FFFFFF"/>
                </a:solidFill>
                <a:latin typeface="Helvetica Neue"/>
                <a:ea typeface="Helvetica Neue"/>
                <a:cs typeface="Helvetica Neue"/>
                <a:sym typeface="Helvetica Neue"/>
              </a:defRPr>
            </a:lvl1pPr>
          </a:lstStyle>
          <a:p>
            <a:r>
              <a:rPr lang="en-US" sz="4400" dirty="0" smtClean="0">
                <a:solidFill>
                  <a:schemeClr val="bg1"/>
                </a:solidFill>
                <a:latin typeface="Source Sans Pro" panose="020B0503030403020204" pitchFamily="34" charset="0"/>
              </a:rPr>
              <a:t>3</a:t>
            </a:r>
            <a:endParaRPr sz="4400" dirty="0">
              <a:solidFill>
                <a:schemeClr val="bg1"/>
              </a:solidFill>
              <a:latin typeface="Source Sans Pro" panose="020B0503030403020204" pitchFamily="34" charset="0"/>
            </a:endParaRPr>
          </a:p>
        </p:txBody>
      </p:sp>
      <p:sp>
        <p:nvSpPr>
          <p:cNvPr id="9" name="Rectangle 8"/>
          <p:cNvSpPr/>
          <p:nvPr/>
        </p:nvSpPr>
        <p:spPr>
          <a:xfrm>
            <a:off x="1204806" y="804707"/>
            <a:ext cx="9608215" cy="523220"/>
          </a:xfrm>
          <a:prstGeom prst="rect">
            <a:avLst/>
          </a:prstGeom>
        </p:spPr>
        <p:txBody>
          <a:bodyPr wrap="square">
            <a:spAutoFit/>
          </a:bodyPr>
          <a:lstStyle/>
          <a:p>
            <a:pPr algn="r" rtl="1"/>
            <a:r>
              <a:rPr lang="fa-IR" sz="2800" dirty="0" smtClean="0">
                <a:latin typeface="A Rezvan-fat" panose="01000500000000020002" pitchFamily="2" charset="-78"/>
                <a:cs typeface="A Rezvan-fat" panose="01000500000000020002" pitchFamily="2" charset="-78"/>
              </a:rPr>
              <a:t>تعیین معیار های طراحی سیستم حمل و نقل کالا توسط دپارتمان حمل و نقل ویرجینیا:</a:t>
            </a:r>
            <a:endParaRPr lang="fa-IR" sz="2800" dirty="0">
              <a:latin typeface="A Rezvan-fat" panose="01000500000000020002" pitchFamily="2" charset="-78"/>
              <a:cs typeface="A Rezvan-fat" panose="01000500000000020002" pitchFamily="2" charset="-78"/>
            </a:endParaRPr>
          </a:p>
        </p:txBody>
      </p:sp>
      <p:sp>
        <p:nvSpPr>
          <p:cNvPr id="10" name="Rectangle 9"/>
          <p:cNvSpPr/>
          <p:nvPr/>
        </p:nvSpPr>
        <p:spPr>
          <a:xfrm>
            <a:off x="4080244" y="1940909"/>
            <a:ext cx="4745210" cy="400110"/>
          </a:xfrm>
          <a:prstGeom prst="rect">
            <a:avLst/>
          </a:prstGeom>
        </p:spPr>
        <p:txBody>
          <a:bodyPr wrap="none">
            <a:spAutoFit/>
          </a:bodyPr>
          <a:lstStyle/>
          <a:p>
            <a:pPr algn="r" rtl="1"/>
            <a:r>
              <a:rPr lang="fa-IR" sz="2000" dirty="0">
                <a:cs typeface="B Homa" panose="00000400000000000000" pitchFamily="2" charset="-78"/>
              </a:rPr>
              <a:t>شمول حالت های چند منظوره از مدهای حمل و نقلی</a:t>
            </a:r>
          </a:p>
        </p:txBody>
      </p:sp>
      <p:sp>
        <p:nvSpPr>
          <p:cNvPr id="11" name="Rectangle 10"/>
          <p:cNvSpPr/>
          <p:nvPr/>
        </p:nvSpPr>
        <p:spPr>
          <a:xfrm>
            <a:off x="4448935" y="2732506"/>
            <a:ext cx="4007828" cy="400110"/>
          </a:xfrm>
          <a:prstGeom prst="rect">
            <a:avLst/>
          </a:prstGeom>
        </p:spPr>
        <p:txBody>
          <a:bodyPr wrap="none">
            <a:spAutoFit/>
          </a:bodyPr>
          <a:lstStyle/>
          <a:p>
            <a:pPr algn="r" rtl="1"/>
            <a:r>
              <a:rPr lang="fa-IR" sz="2000" dirty="0">
                <a:cs typeface="B Homa" panose="00000400000000000000" pitchFamily="2" charset="-78"/>
              </a:rPr>
              <a:t>اتصال مناطق / ایالت / مرکز فعالیت اصلی</a:t>
            </a:r>
          </a:p>
        </p:txBody>
      </p:sp>
      <p:sp>
        <p:nvSpPr>
          <p:cNvPr id="12" name="Rectangle 11"/>
          <p:cNvSpPr/>
          <p:nvPr/>
        </p:nvSpPr>
        <p:spPr>
          <a:xfrm>
            <a:off x="2659983" y="3379004"/>
            <a:ext cx="7585731" cy="707886"/>
          </a:xfrm>
          <a:prstGeom prst="rect">
            <a:avLst/>
          </a:prstGeom>
        </p:spPr>
        <p:txBody>
          <a:bodyPr wrap="none">
            <a:spAutoFit/>
          </a:bodyPr>
          <a:lstStyle/>
          <a:p>
            <a:pPr algn="ctr" rtl="1"/>
            <a:r>
              <a:rPr lang="fa-IR" sz="2000" dirty="0">
                <a:cs typeface="B Homa" panose="00000400000000000000" pitchFamily="2" charset="-78"/>
              </a:rPr>
              <a:t>ارائه سطح بالایی / حجم حمل و نقل = حمل و نقل کلاس بالا با حجم بالا </a:t>
            </a:r>
            <a:endParaRPr lang="fa-IR" sz="2000" dirty="0" smtClean="0">
              <a:cs typeface="B Homa" panose="00000400000000000000" pitchFamily="2" charset="-78"/>
            </a:endParaRPr>
          </a:p>
          <a:p>
            <a:pPr algn="ctr" rtl="1"/>
            <a:r>
              <a:rPr lang="fa-IR" sz="2000" dirty="0" smtClean="0">
                <a:cs typeface="B Homa" panose="00000400000000000000" pitchFamily="2" charset="-78"/>
              </a:rPr>
              <a:t>(</a:t>
            </a:r>
            <a:r>
              <a:rPr lang="fa-IR" sz="2000" dirty="0">
                <a:cs typeface="B Homa" panose="00000400000000000000" pitchFamily="2" charset="-78"/>
              </a:rPr>
              <a:t>بزرگراه های بین ایالتی، سیستم حمل و نقل ریلی کلاس </a:t>
            </a:r>
            <a:r>
              <a:rPr lang="en-US" sz="2000" dirty="0">
                <a:cs typeface="B Homa" panose="00000400000000000000" pitchFamily="2" charset="-78"/>
              </a:rPr>
              <a:t>a</a:t>
            </a:r>
            <a:r>
              <a:rPr lang="fa-IR" sz="2000" dirty="0">
                <a:cs typeface="B Homa" panose="00000400000000000000" pitchFamily="2" charset="-78"/>
              </a:rPr>
              <a:t> ، ایستگاه های بین المللی)</a:t>
            </a:r>
          </a:p>
        </p:txBody>
      </p:sp>
      <p:sp>
        <p:nvSpPr>
          <p:cNvPr id="13" name="Rectangle 12"/>
          <p:cNvSpPr/>
          <p:nvPr/>
        </p:nvSpPr>
        <p:spPr>
          <a:xfrm>
            <a:off x="2518918" y="4355854"/>
            <a:ext cx="7867859" cy="400110"/>
          </a:xfrm>
          <a:prstGeom prst="rect">
            <a:avLst/>
          </a:prstGeom>
        </p:spPr>
        <p:txBody>
          <a:bodyPr wrap="none">
            <a:spAutoFit/>
          </a:bodyPr>
          <a:lstStyle/>
          <a:p>
            <a:pPr algn="r" rtl="1"/>
            <a:r>
              <a:rPr lang="fa-IR" sz="2000" dirty="0">
                <a:cs typeface="B Homa" panose="00000400000000000000" pitchFamily="2" charset="-78"/>
              </a:rPr>
              <a:t>ارائه یک عملکرد منحصر به فرد در سراسر کشور (امنیت، توریسم، توسعه اقتصادی و ...)</a:t>
            </a:r>
            <a:endParaRPr lang="en-US" sz="2000" dirty="0">
              <a:cs typeface="B Homa" panose="00000400000000000000" pitchFamily="2" charset="-78"/>
            </a:endParaRPr>
          </a:p>
        </p:txBody>
      </p:sp>
      <p:pic>
        <p:nvPicPr>
          <p:cNvPr id="14" name="Picture 13"/>
          <p:cNvPicPr>
            <a:picLocks noChangeAspect="1"/>
          </p:cNvPicPr>
          <p:nvPr/>
        </p:nvPicPr>
        <p:blipFill rotWithShape="1">
          <a:blip r:embed="rId3"/>
          <a:srcRect l="9981" t="8160" r="15642" b="2431"/>
          <a:stretch/>
        </p:blipFill>
        <p:spPr>
          <a:xfrm>
            <a:off x="-1" y="64958"/>
            <a:ext cx="7010401" cy="4934324"/>
          </a:xfrm>
          <a:prstGeom prst="rect">
            <a:avLst/>
          </a:prstGeom>
        </p:spPr>
      </p:pic>
      <p:pic>
        <p:nvPicPr>
          <p:cNvPr id="15" name="Picture 14"/>
          <p:cNvPicPr>
            <a:picLocks noChangeAspect="1"/>
          </p:cNvPicPr>
          <p:nvPr/>
        </p:nvPicPr>
        <p:blipFill rotWithShape="1">
          <a:blip r:embed="rId4"/>
          <a:srcRect l="44632" t="7639" r="21986" b="13021"/>
          <a:stretch/>
        </p:blipFill>
        <p:spPr>
          <a:xfrm>
            <a:off x="7137400" y="8376"/>
            <a:ext cx="5054600" cy="6754246"/>
          </a:xfrm>
          <a:prstGeom prst="rect">
            <a:avLst/>
          </a:prstGeom>
        </p:spPr>
      </p:pic>
    </p:spTree>
    <p:extLst>
      <p:ext uri="{BB962C8B-B14F-4D97-AF65-F5344CB8AC3E}">
        <p14:creationId xmlns:p14="http://schemas.microsoft.com/office/powerpoint/2010/main" val="1938699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1000" fill="hold"/>
                                        <p:tgtEl>
                                          <p:spTgt spid="6"/>
                                        </p:tgtEl>
                                        <p:attrNameLst>
                                          <p:attrName>ppt_x</p:attrName>
                                        </p:attrNameLst>
                                      </p:cBhvr>
                                      <p:tavLst>
                                        <p:tav tm="0">
                                          <p:val>
                                            <p:strVal val="#ppt_x"/>
                                          </p:val>
                                        </p:tav>
                                        <p:tav tm="100000">
                                          <p:val>
                                            <p:strVal val="#ppt_x"/>
                                          </p:val>
                                        </p:tav>
                                      </p:tavLst>
                                    </p:anim>
                                    <p:anim calcmode="lin" valueType="num">
                                      <p:cBhvr additive="base">
                                        <p:cTn id="23" dur="1000" fill="hold"/>
                                        <p:tgtEl>
                                          <p:spTgt spid="6"/>
                                        </p:tgtEl>
                                        <p:attrNameLst>
                                          <p:attrName>ppt_y</p:attrName>
                                        </p:attrNameLst>
                                      </p:cBhvr>
                                      <p:tavLst>
                                        <p:tav tm="0">
                                          <p:val>
                                            <p:strVal val="0-#ppt_h/2"/>
                                          </p:val>
                                        </p:tav>
                                        <p:tav tm="100000">
                                          <p:val>
                                            <p:strVal val="#ppt_y"/>
                                          </p:val>
                                        </p:tav>
                                      </p:tavLst>
                                    </p:anim>
                                  </p:childTnLst>
                                </p:cTn>
                              </p:par>
                            </p:childTnLst>
                          </p:cTn>
                        </p:par>
                        <p:par>
                          <p:cTn id="24" fill="hold">
                            <p:stCondLst>
                              <p:cond delay="2500"/>
                            </p:stCondLst>
                            <p:childTnLst>
                              <p:par>
                                <p:cTn id="25" presetID="2" presetClass="entr" presetSubtype="4"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1000" fill="hold"/>
                                        <p:tgtEl>
                                          <p:spTgt spid="7"/>
                                        </p:tgtEl>
                                        <p:attrNameLst>
                                          <p:attrName>ppt_x</p:attrName>
                                        </p:attrNameLst>
                                      </p:cBhvr>
                                      <p:tavLst>
                                        <p:tav tm="0">
                                          <p:val>
                                            <p:strVal val="#ppt_x"/>
                                          </p:val>
                                        </p:tav>
                                        <p:tav tm="100000">
                                          <p:val>
                                            <p:strVal val="#ppt_x"/>
                                          </p:val>
                                        </p:tav>
                                      </p:tavLst>
                                    </p:anim>
                                    <p:anim calcmode="lin" valueType="num">
                                      <p:cBhvr additive="base">
                                        <p:cTn id="28"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down)">
                                      <p:cBhvr>
                                        <p:cTn id="33" dur="5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500"/>
                                        <p:tgtEl>
                                          <p:spTgt spid="11"/>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500"/>
                                        <p:tgtEl>
                                          <p:spTgt spid="12"/>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500"/>
                                        <p:tgtEl>
                                          <p:spTgt spid="13"/>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xit" presetSubtype="0" fill="hold" grpId="1" nodeType="clickEffect">
                                  <p:stCondLst>
                                    <p:cond delay="0"/>
                                  </p:stCondLst>
                                  <p:childTnLst>
                                    <p:animEffect transition="out" filter="fade">
                                      <p:cBhvr>
                                        <p:cTn id="57" dur="500"/>
                                        <p:tgtEl>
                                          <p:spTgt spid="9"/>
                                        </p:tgtEl>
                                      </p:cBhvr>
                                    </p:animEffect>
                                    <p:set>
                                      <p:cBhvr>
                                        <p:cTn id="58" dur="1" fill="hold">
                                          <p:stCondLst>
                                            <p:cond delay="499"/>
                                          </p:stCondLst>
                                        </p:cTn>
                                        <p:tgtEl>
                                          <p:spTgt spid="9"/>
                                        </p:tgtEl>
                                        <p:attrNameLst>
                                          <p:attrName>style.visibility</p:attrName>
                                        </p:attrNameLst>
                                      </p:cBhvr>
                                      <p:to>
                                        <p:strVal val="hidden"/>
                                      </p:to>
                                    </p:set>
                                  </p:childTnLst>
                                </p:cTn>
                              </p:par>
                              <p:par>
                                <p:cTn id="59" presetID="10" presetClass="exit" presetSubtype="0" fill="hold" grpId="1" nodeType="withEffect">
                                  <p:stCondLst>
                                    <p:cond delay="0"/>
                                  </p:stCondLst>
                                  <p:childTnLst>
                                    <p:animEffect transition="out" filter="fade">
                                      <p:cBhvr>
                                        <p:cTn id="60" dur="500"/>
                                        <p:tgtEl>
                                          <p:spTgt spid="10"/>
                                        </p:tgtEl>
                                      </p:cBhvr>
                                    </p:animEffect>
                                    <p:set>
                                      <p:cBhvr>
                                        <p:cTn id="61" dur="1" fill="hold">
                                          <p:stCondLst>
                                            <p:cond delay="499"/>
                                          </p:stCondLst>
                                        </p:cTn>
                                        <p:tgtEl>
                                          <p:spTgt spid="10"/>
                                        </p:tgtEl>
                                        <p:attrNameLst>
                                          <p:attrName>style.visibility</p:attrName>
                                        </p:attrNameLst>
                                      </p:cBhvr>
                                      <p:to>
                                        <p:strVal val="hidden"/>
                                      </p:to>
                                    </p:set>
                                  </p:childTnLst>
                                </p:cTn>
                              </p:par>
                              <p:par>
                                <p:cTn id="62" presetID="10" presetClass="exit" presetSubtype="0" fill="hold" grpId="1" nodeType="withEffect">
                                  <p:stCondLst>
                                    <p:cond delay="0"/>
                                  </p:stCondLst>
                                  <p:childTnLst>
                                    <p:animEffect transition="out" filter="fade">
                                      <p:cBhvr>
                                        <p:cTn id="63" dur="500"/>
                                        <p:tgtEl>
                                          <p:spTgt spid="11"/>
                                        </p:tgtEl>
                                      </p:cBhvr>
                                    </p:animEffect>
                                    <p:set>
                                      <p:cBhvr>
                                        <p:cTn id="64" dur="1" fill="hold">
                                          <p:stCondLst>
                                            <p:cond delay="499"/>
                                          </p:stCondLst>
                                        </p:cTn>
                                        <p:tgtEl>
                                          <p:spTgt spid="11"/>
                                        </p:tgtEl>
                                        <p:attrNameLst>
                                          <p:attrName>style.visibility</p:attrName>
                                        </p:attrNameLst>
                                      </p:cBhvr>
                                      <p:to>
                                        <p:strVal val="hidden"/>
                                      </p:to>
                                    </p:set>
                                  </p:childTnLst>
                                </p:cTn>
                              </p:par>
                              <p:par>
                                <p:cTn id="65" presetID="10" presetClass="exit" presetSubtype="0" fill="hold" grpId="1" nodeType="withEffect">
                                  <p:stCondLst>
                                    <p:cond delay="0"/>
                                  </p:stCondLst>
                                  <p:childTnLst>
                                    <p:animEffect transition="out" filter="fade">
                                      <p:cBhvr>
                                        <p:cTn id="66" dur="500"/>
                                        <p:tgtEl>
                                          <p:spTgt spid="12"/>
                                        </p:tgtEl>
                                      </p:cBhvr>
                                    </p:animEffect>
                                    <p:set>
                                      <p:cBhvr>
                                        <p:cTn id="67" dur="1" fill="hold">
                                          <p:stCondLst>
                                            <p:cond delay="499"/>
                                          </p:stCondLst>
                                        </p:cTn>
                                        <p:tgtEl>
                                          <p:spTgt spid="12"/>
                                        </p:tgtEl>
                                        <p:attrNameLst>
                                          <p:attrName>style.visibility</p:attrName>
                                        </p:attrNameLst>
                                      </p:cBhvr>
                                      <p:to>
                                        <p:strVal val="hidden"/>
                                      </p:to>
                                    </p:set>
                                  </p:childTnLst>
                                </p:cTn>
                              </p:par>
                              <p:par>
                                <p:cTn id="68" presetID="10" presetClass="exit" presetSubtype="0" fill="hold" grpId="1" nodeType="withEffect">
                                  <p:stCondLst>
                                    <p:cond delay="0"/>
                                  </p:stCondLst>
                                  <p:childTnLst>
                                    <p:animEffect transition="out" filter="fade">
                                      <p:cBhvr>
                                        <p:cTn id="69" dur="500"/>
                                        <p:tgtEl>
                                          <p:spTgt spid="13"/>
                                        </p:tgtEl>
                                      </p:cBhvr>
                                    </p:animEffect>
                                    <p:set>
                                      <p:cBhvr>
                                        <p:cTn id="70" dur="1" fill="hold">
                                          <p:stCondLst>
                                            <p:cond delay="499"/>
                                          </p:stCondLst>
                                        </p:cTn>
                                        <p:tgtEl>
                                          <p:spTgt spid="13"/>
                                        </p:tgtEl>
                                        <p:attrNameLst>
                                          <p:attrName>style.visibility</p:attrName>
                                        </p:attrNameLst>
                                      </p:cBhvr>
                                      <p:to>
                                        <p:strVal val="hidden"/>
                                      </p:to>
                                    </p:se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nodeType="clickEffect">
                                  <p:stCondLst>
                                    <p:cond delay="0"/>
                                  </p:stCondLst>
                                  <p:childTnLst>
                                    <p:set>
                                      <p:cBhvr>
                                        <p:cTn id="74" dur="1" fill="hold">
                                          <p:stCondLst>
                                            <p:cond delay="0"/>
                                          </p:stCondLst>
                                        </p:cTn>
                                        <p:tgtEl>
                                          <p:spTgt spid="14"/>
                                        </p:tgtEl>
                                        <p:attrNameLst>
                                          <p:attrName>style.visibility</p:attrName>
                                        </p:attrNameLst>
                                      </p:cBhvr>
                                      <p:to>
                                        <p:strVal val="visible"/>
                                      </p:to>
                                    </p:set>
                                    <p:animEffect transition="in" filter="fade">
                                      <p:cBhvr>
                                        <p:cTn id="75" dur="500"/>
                                        <p:tgtEl>
                                          <p:spTgt spid="14"/>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nodeType="clickEffect">
                                  <p:stCondLst>
                                    <p:cond delay="0"/>
                                  </p:stCondLst>
                                  <p:childTnLst>
                                    <p:set>
                                      <p:cBhvr>
                                        <p:cTn id="79" dur="1" fill="hold">
                                          <p:stCondLst>
                                            <p:cond delay="0"/>
                                          </p:stCondLst>
                                        </p:cTn>
                                        <p:tgtEl>
                                          <p:spTgt spid="15"/>
                                        </p:tgtEl>
                                        <p:attrNameLst>
                                          <p:attrName>style.visibility</p:attrName>
                                        </p:attrNameLst>
                                      </p:cBhvr>
                                      <p:to>
                                        <p:strVal val="visible"/>
                                      </p:to>
                                    </p:set>
                                    <p:animEffect transition="in" filter="fade">
                                      <p:cBhvr>
                                        <p:cTn id="8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animBg="1"/>
      <p:bldP spid="8" grpId="0"/>
      <p:bldP spid="9" grpId="0"/>
      <p:bldP spid="9" grpId="1"/>
      <p:bldP spid="10" grpId="0"/>
      <p:bldP spid="10" grpId="1"/>
      <p:bldP spid="11" grpId="0"/>
      <p:bldP spid="11" grpId="1"/>
      <p:bldP spid="12" grpId="0"/>
      <p:bldP spid="12" grpId="1"/>
      <p:bldP spid="13" grpId="0"/>
      <p:bldP spid="13"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22865" t="14931" r="26184" b="7292"/>
          <a:stretch/>
        </p:blipFill>
        <p:spPr>
          <a:xfrm>
            <a:off x="0" y="2141"/>
            <a:ext cx="7988300" cy="6855859"/>
          </a:xfrm>
          <a:prstGeom prst="rect">
            <a:avLst/>
          </a:prstGeom>
        </p:spPr>
      </p:pic>
      <p:sp>
        <p:nvSpPr>
          <p:cNvPr id="3" name="Rectangle 2"/>
          <p:cNvSpPr/>
          <p:nvPr/>
        </p:nvSpPr>
        <p:spPr>
          <a:xfrm>
            <a:off x="7988300" y="588220"/>
            <a:ext cx="3717685" cy="830997"/>
          </a:xfrm>
          <a:prstGeom prst="rect">
            <a:avLst/>
          </a:prstGeom>
        </p:spPr>
        <p:txBody>
          <a:bodyPr wrap="none">
            <a:spAutoFit/>
          </a:bodyPr>
          <a:lstStyle/>
          <a:p>
            <a:pPr algn="ctr"/>
            <a:r>
              <a:rPr lang="fa-IR" sz="2400" dirty="0">
                <a:cs typeface="B Homa" panose="00000400000000000000" pitchFamily="2" charset="-78"/>
              </a:rPr>
              <a:t>مسیر های عبور کامیون های باری </a:t>
            </a:r>
            <a:endParaRPr lang="fa-IR" sz="2400" dirty="0" smtClean="0">
              <a:cs typeface="B Homa" panose="00000400000000000000" pitchFamily="2" charset="-78"/>
            </a:endParaRPr>
          </a:p>
          <a:p>
            <a:pPr algn="ctr"/>
            <a:r>
              <a:rPr lang="fa-IR" sz="2400" dirty="0" smtClean="0">
                <a:cs typeface="B Homa" panose="00000400000000000000" pitchFamily="2" charset="-78"/>
              </a:rPr>
              <a:t>از </a:t>
            </a:r>
            <a:r>
              <a:rPr lang="fa-IR" sz="2400" dirty="0">
                <a:cs typeface="B Homa" panose="00000400000000000000" pitchFamily="2" charset="-78"/>
              </a:rPr>
              <a:t>ایالت </a:t>
            </a:r>
            <a:r>
              <a:rPr lang="fa-IR" sz="2400" dirty="0" smtClean="0">
                <a:cs typeface="B Homa" panose="00000400000000000000" pitchFamily="2" charset="-78"/>
              </a:rPr>
              <a:t>جورجیا به </a:t>
            </a:r>
            <a:r>
              <a:rPr lang="fa-IR" sz="2400" dirty="0">
                <a:cs typeface="B Homa" panose="00000400000000000000" pitchFamily="2" charset="-78"/>
              </a:rPr>
              <a:t>ایالت آتلانتا </a:t>
            </a:r>
            <a:endParaRPr lang="en-US" sz="2400" dirty="0">
              <a:cs typeface="B Homa" panose="00000400000000000000" pitchFamily="2" charset="-78"/>
            </a:endParaRPr>
          </a:p>
        </p:txBody>
      </p:sp>
      <p:sp>
        <p:nvSpPr>
          <p:cNvPr id="4" name="Rectangle 3"/>
          <p:cNvSpPr/>
          <p:nvPr/>
        </p:nvSpPr>
        <p:spPr>
          <a:xfrm>
            <a:off x="7708583" y="2446049"/>
            <a:ext cx="4031873" cy="707886"/>
          </a:xfrm>
          <a:prstGeom prst="rect">
            <a:avLst/>
          </a:prstGeom>
        </p:spPr>
        <p:txBody>
          <a:bodyPr wrap="none">
            <a:spAutoFit/>
          </a:bodyPr>
          <a:lstStyle/>
          <a:p>
            <a:pPr algn="ctr"/>
            <a:r>
              <a:rPr lang="fa-IR" sz="2000" dirty="0">
                <a:cs typeface="B Homa" panose="00000400000000000000" pitchFamily="2" charset="-78"/>
              </a:rPr>
              <a:t>هدایت جریان حمل و نقل جاده ای کالا درون </a:t>
            </a:r>
            <a:endParaRPr lang="fa-IR" sz="2000" dirty="0" smtClean="0">
              <a:cs typeface="B Homa" panose="00000400000000000000" pitchFamily="2" charset="-78"/>
            </a:endParaRPr>
          </a:p>
          <a:p>
            <a:pPr algn="ctr"/>
            <a:r>
              <a:rPr lang="fa-IR" sz="2000" dirty="0" smtClean="0">
                <a:cs typeface="B Homa" panose="00000400000000000000" pitchFamily="2" charset="-78"/>
              </a:rPr>
              <a:t>منطقه </a:t>
            </a:r>
            <a:r>
              <a:rPr lang="fa-IR" sz="2000" dirty="0">
                <a:cs typeface="B Homa" panose="00000400000000000000" pitchFamily="2" charset="-78"/>
              </a:rPr>
              <a:t>مادر شهری توسط بزرگراه های اصلی </a:t>
            </a:r>
            <a:endParaRPr lang="en-US" sz="2000" dirty="0">
              <a:cs typeface="B Homa" panose="00000400000000000000" pitchFamily="2" charset="-78"/>
            </a:endParaRPr>
          </a:p>
        </p:txBody>
      </p:sp>
      <p:cxnSp>
        <p:nvCxnSpPr>
          <p:cNvPr id="6" name="Straight Arrow Connector 5"/>
          <p:cNvCxnSpPr/>
          <p:nvPr/>
        </p:nvCxnSpPr>
        <p:spPr>
          <a:xfrm flipH="1">
            <a:off x="9847142" y="1517384"/>
            <a:ext cx="1" cy="714383"/>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6799142" y="4321732"/>
            <a:ext cx="6096000" cy="707886"/>
          </a:xfrm>
          <a:prstGeom prst="rect">
            <a:avLst/>
          </a:prstGeom>
        </p:spPr>
        <p:txBody>
          <a:bodyPr>
            <a:spAutoFit/>
          </a:bodyPr>
          <a:lstStyle/>
          <a:p>
            <a:pPr algn="ctr" rtl="1"/>
            <a:r>
              <a:rPr lang="fa-IR" sz="2000" dirty="0">
                <a:cs typeface="B Homa" panose="00000400000000000000" pitchFamily="2" charset="-78"/>
              </a:rPr>
              <a:t>نمایش میزان تغییر در افزایش یا </a:t>
            </a:r>
            <a:r>
              <a:rPr lang="fa-IR" sz="2000" dirty="0" smtClean="0">
                <a:cs typeface="B Homa" panose="00000400000000000000" pitchFamily="2" charset="-78"/>
              </a:rPr>
              <a:t>کاهش </a:t>
            </a:r>
          </a:p>
          <a:p>
            <a:pPr algn="ctr" rtl="1"/>
            <a:r>
              <a:rPr lang="fa-IR" sz="2000" dirty="0" smtClean="0">
                <a:cs typeface="B Homa" panose="00000400000000000000" pitchFamily="2" charset="-78"/>
              </a:rPr>
              <a:t>عبور </a:t>
            </a:r>
            <a:r>
              <a:rPr lang="fa-IR" sz="2000" dirty="0">
                <a:cs typeface="B Homa" panose="00000400000000000000" pitchFamily="2" charset="-78"/>
              </a:rPr>
              <a:t>کامیون ها را در بازه زمانی 2004-2010 </a:t>
            </a:r>
            <a:endParaRPr lang="en-US" sz="2000" dirty="0">
              <a:cs typeface="B Homa" panose="00000400000000000000" pitchFamily="2" charset="-78"/>
            </a:endParaRPr>
          </a:p>
        </p:txBody>
      </p:sp>
      <p:cxnSp>
        <p:nvCxnSpPr>
          <p:cNvPr id="9" name="Straight Connector 8"/>
          <p:cNvCxnSpPr/>
          <p:nvPr/>
        </p:nvCxnSpPr>
        <p:spPr>
          <a:xfrm>
            <a:off x="8635947" y="3729856"/>
            <a:ext cx="2743200" cy="0"/>
          </a:xfrm>
          <a:prstGeom prst="line">
            <a:avLst/>
          </a:prstGeom>
        </p:spPr>
        <p:style>
          <a:lnRef idx="3">
            <a:schemeClr val="accent1"/>
          </a:lnRef>
          <a:fillRef idx="0">
            <a:schemeClr val="accent1"/>
          </a:fillRef>
          <a:effectRef idx="2">
            <a:schemeClr val="accent1"/>
          </a:effectRef>
          <a:fontRef idx="minor">
            <a:schemeClr val="tx1"/>
          </a:fontRef>
        </p:style>
      </p:cxnSp>
      <p:sp>
        <p:nvSpPr>
          <p:cNvPr id="10" name="Rectangle 9"/>
          <p:cNvSpPr/>
          <p:nvPr/>
        </p:nvSpPr>
        <p:spPr>
          <a:xfrm>
            <a:off x="6676519" y="5597843"/>
            <a:ext cx="6096000" cy="707886"/>
          </a:xfrm>
          <a:prstGeom prst="rect">
            <a:avLst/>
          </a:prstGeom>
        </p:spPr>
        <p:txBody>
          <a:bodyPr>
            <a:spAutoFit/>
          </a:bodyPr>
          <a:lstStyle/>
          <a:p>
            <a:pPr algn="ctr"/>
            <a:r>
              <a:rPr lang="fa-IR" sz="2000" dirty="0">
                <a:cs typeface="B Homa" panose="00000400000000000000" pitchFamily="2" charset="-78"/>
              </a:rPr>
              <a:t>واقع شدن مسیر های عبور طراحی </a:t>
            </a:r>
            <a:r>
              <a:rPr lang="fa-IR" sz="2000" dirty="0" smtClean="0">
                <a:cs typeface="B Homa" panose="00000400000000000000" pitchFamily="2" charset="-78"/>
              </a:rPr>
              <a:t>شده</a:t>
            </a:r>
          </a:p>
          <a:p>
            <a:pPr algn="ctr"/>
            <a:r>
              <a:rPr lang="fa-IR" sz="2000" dirty="0" smtClean="0">
                <a:cs typeface="B Homa" panose="00000400000000000000" pitchFamily="2" charset="-78"/>
              </a:rPr>
              <a:t> </a:t>
            </a:r>
            <a:r>
              <a:rPr lang="fa-IR" sz="2000" dirty="0">
                <a:cs typeface="B Homa" panose="00000400000000000000" pitchFamily="2" charset="-78"/>
              </a:rPr>
              <a:t>کامیون در مجاورت مناطق پر تردد</a:t>
            </a:r>
            <a:endParaRPr lang="en-US" sz="2000" dirty="0">
              <a:cs typeface="B Homa" panose="00000400000000000000" pitchFamily="2" charset="-78"/>
            </a:endParaRPr>
          </a:p>
        </p:txBody>
      </p:sp>
      <p:cxnSp>
        <p:nvCxnSpPr>
          <p:cNvPr id="11" name="Straight Arrow Connector 10"/>
          <p:cNvCxnSpPr/>
          <p:nvPr/>
        </p:nvCxnSpPr>
        <p:spPr>
          <a:xfrm flipH="1">
            <a:off x="9847141" y="5140493"/>
            <a:ext cx="1" cy="437623"/>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3835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P spid="1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536"/>
          <p:cNvSpPr/>
          <p:nvPr/>
        </p:nvSpPr>
        <p:spPr>
          <a:xfrm>
            <a:off x="0" y="5312227"/>
            <a:ext cx="12192000" cy="1545773"/>
          </a:xfrm>
          <a:prstGeom prst="rect">
            <a:avLst/>
          </a:prstGeom>
          <a:solidFill>
            <a:schemeClr val="accent2"/>
          </a:solidFill>
          <a:ln w="12700">
            <a:miter lim="400000"/>
          </a:ln>
        </p:spPr>
        <p:txBody>
          <a:bodyPr lIns="45719" rIns="45719" anchor="ctr"/>
          <a:lstStyle/>
          <a:p>
            <a:pPr algn="ctr">
              <a:defRPr>
                <a:solidFill>
                  <a:srgbClr val="FFFFFF"/>
                </a:solidFill>
              </a:defRPr>
            </a:pPr>
            <a:endParaRPr/>
          </a:p>
        </p:txBody>
      </p:sp>
      <p:sp>
        <p:nvSpPr>
          <p:cNvPr id="6" name="Rectangle 5"/>
          <p:cNvSpPr/>
          <p:nvPr/>
        </p:nvSpPr>
        <p:spPr>
          <a:xfrm>
            <a:off x="5123543" y="4484914"/>
            <a:ext cx="6854404" cy="1947949"/>
          </a:xfrm>
          <a:prstGeom prst="rect">
            <a:avLst/>
          </a:prstGeom>
          <a:gradFill flip="none" rotWithShape="0">
            <a:gsLst>
              <a:gs pos="0">
                <a:srgbClr val="817E9A"/>
              </a:gs>
              <a:gs pos="30000">
                <a:srgbClr val="2D1E42">
                  <a:alpha val="84000"/>
                </a:srgbClr>
              </a:gs>
            </a:gsLst>
            <a:lin ang="372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ource Sans Pro Light" charset="0"/>
            </a:endParaRPr>
          </a:p>
        </p:txBody>
      </p:sp>
      <p:sp>
        <p:nvSpPr>
          <p:cNvPr id="7" name="TextBox 6"/>
          <p:cNvSpPr txBox="1"/>
          <p:nvPr/>
        </p:nvSpPr>
        <p:spPr>
          <a:xfrm>
            <a:off x="6042352" y="5176365"/>
            <a:ext cx="4741015" cy="646331"/>
          </a:xfrm>
          <a:prstGeom prst="rect">
            <a:avLst/>
          </a:prstGeom>
          <a:noFill/>
        </p:spPr>
        <p:txBody>
          <a:bodyPr wrap="square" rtlCol="0">
            <a:spAutoFit/>
          </a:bodyPr>
          <a:lstStyle/>
          <a:p>
            <a:pPr algn="r" rtl="1"/>
            <a:r>
              <a:rPr lang="fa-IR" sz="3600" b="1" dirty="0" smtClean="0">
                <a:solidFill>
                  <a:schemeClr val="bg1"/>
                </a:solidFill>
                <a:latin typeface="A Rezvan-fat" panose="01000500000000020002" pitchFamily="2" charset="-78"/>
                <a:cs typeface="A Rezvan-fat" panose="01000500000000020002" pitchFamily="2" charset="-78"/>
              </a:rPr>
              <a:t>جمع آوری و آنالیز اطلاعات</a:t>
            </a:r>
            <a:endParaRPr lang="en-US" sz="3600" b="1" dirty="0">
              <a:solidFill>
                <a:schemeClr val="bg1"/>
              </a:solidFill>
              <a:latin typeface="Adobe Gothic Std B" panose="020B0800000000000000" pitchFamily="34" charset="-128"/>
              <a:ea typeface="Adobe Gothic Std B" panose="020B0800000000000000" pitchFamily="34" charset="-128"/>
              <a:cs typeface="A Rezvan-fat" panose="01000500000000020002" pitchFamily="2" charset="-78"/>
            </a:endParaRPr>
          </a:p>
        </p:txBody>
      </p:sp>
      <p:sp>
        <p:nvSpPr>
          <p:cNvPr id="8" name="Rectangle 7"/>
          <p:cNvSpPr/>
          <p:nvPr/>
        </p:nvSpPr>
        <p:spPr>
          <a:xfrm>
            <a:off x="6778172" y="4913949"/>
            <a:ext cx="4158796" cy="1171164"/>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Shape 1120"/>
          <p:cNvSpPr/>
          <p:nvPr/>
        </p:nvSpPr>
        <p:spPr>
          <a:xfrm>
            <a:off x="11499717" y="5700393"/>
            <a:ext cx="404917" cy="76943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sz="11500" b="1">
                <a:solidFill>
                  <a:srgbClr val="FFFFFF"/>
                </a:solidFill>
                <a:latin typeface="Helvetica Neue"/>
                <a:ea typeface="Helvetica Neue"/>
                <a:cs typeface="Helvetica Neue"/>
                <a:sym typeface="Helvetica Neue"/>
              </a:defRPr>
            </a:lvl1pPr>
          </a:lstStyle>
          <a:p>
            <a:r>
              <a:rPr lang="fa-IR" sz="4400" dirty="0" smtClean="0">
                <a:solidFill>
                  <a:schemeClr val="bg1"/>
                </a:solidFill>
                <a:latin typeface="Source Sans Pro" panose="020B0503030403020204" pitchFamily="34" charset="0"/>
              </a:rPr>
              <a:t>4</a:t>
            </a:r>
            <a:endParaRPr sz="4400" dirty="0">
              <a:solidFill>
                <a:schemeClr val="bg1"/>
              </a:solidFill>
              <a:latin typeface="Source Sans Pro" panose="020B0503030403020204" pitchFamily="34" charset="0"/>
            </a:endParaRPr>
          </a:p>
        </p:txBody>
      </p:sp>
      <p:sp>
        <p:nvSpPr>
          <p:cNvPr id="10" name="Freeform 49"/>
          <p:cNvSpPr>
            <a:spLocks noEditPoints="1"/>
          </p:cNvSpPr>
          <p:nvPr/>
        </p:nvSpPr>
        <p:spPr bwMode="auto">
          <a:xfrm>
            <a:off x="1885020" y="3139133"/>
            <a:ext cx="1353504" cy="1345781"/>
          </a:xfrm>
          <a:custGeom>
            <a:avLst/>
            <a:gdLst>
              <a:gd name="T0" fmla="*/ 791 w 809"/>
              <a:gd name="T1" fmla="*/ 284 h 804"/>
              <a:gd name="T2" fmla="*/ 728 w 809"/>
              <a:gd name="T3" fmla="*/ 158 h 804"/>
              <a:gd name="T4" fmla="*/ 625 w 809"/>
              <a:gd name="T5" fmla="*/ 62 h 804"/>
              <a:gd name="T6" fmla="*/ 496 w 809"/>
              <a:gd name="T7" fmla="*/ 7 h 804"/>
              <a:gd name="T8" fmla="*/ 355 w 809"/>
              <a:gd name="T9" fmla="*/ 0 h 804"/>
              <a:gd name="T10" fmla="*/ 221 w 809"/>
              <a:gd name="T11" fmla="*/ 41 h 804"/>
              <a:gd name="T12" fmla="*/ 108 w 809"/>
              <a:gd name="T13" fmla="*/ 125 h 804"/>
              <a:gd name="T14" fmla="*/ 32 w 809"/>
              <a:gd name="T15" fmla="*/ 243 h 804"/>
              <a:gd name="T16" fmla="*/ 0 w 809"/>
              <a:gd name="T17" fmla="*/ 380 h 804"/>
              <a:gd name="T18" fmla="*/ 0 w 809"/>
              <a:gd name="T19" fmla="*/ 423 h 804"/>
              <a:gd name="T20" fmla="*/ 32 w 809"/>
              <a:gd name="T21" fmla="*/ 560 h 804"/>
              <a:gd name="T22" fmla="*/ 108 w 809"/>
              <a:gd name="T23" fmla="*/ 678 h 804"/>
              <a:gd name="T24" fmla="*/ 221 w 809"/>
              <a:gd name="T25" fmla="*/ 763 h 804"/>
              <a:gd name="T26" fmla="*/ 355 w 809"/>
              <a:gd name="T27" fmla="*/ 804 h 804"/>
              <a:gd name="T28" fmla="*/ 496 w 809"/>
              <a:gd name="T29" fmla="*/ 796 h 804"/>
              <a:gd name="T30" fmla="*/ 625 w 809"/>
              <a:gd name="T31" fmla="*/ 741 h 804"/>
              <a:gd name="T32" fmla="*/ 728 w 809"/>
              <a:gd name="T33" fmla="*/ 645 h 804"/>
              <a:gd name="T34" fmla="*/ 791 w 809"/>
              <a:gd name="T35" fmla="*/ 520 h 804"/>
              <a:gd name="T36" fmla="*/ 665 w 809"/>
              <a:gd name="T37" fmla="*/ 229 h 804"/>
              <a:gd name="T38" fmla="*/ 665 w 809"/>
              <a:gd name="T39" fmla="*/ 229 h 804"/>
              <a:gd name="T40" fmla="*/ 592 w 809"/>
              <a:gd name="T41" fmla="*/ 169 h 804"/>
              <a:gd name="T42" fmla="*/ 518 w 809"/>
              <a:gd name="T43" fmla="*/ 111 h 804"/>
              <a:gd name="T44" fmla="*/ 412 w 809"/>
              <a:gd name="T45" fmla="*/ 90 h 804"/>
              <a:gd name="T46" fmla="*/ 288 w 809"/>
              <a:gd name="T47" fmla="*/ 98 h 804"/>
              <a:gd name="T48" fmla="*/ 288 w 809"/>
              <a:gd name="T49" fmla="*/ 98 h 804"/>
              <a:gd name="T50" fmla="*/ 189 w 809"/>
              <a:gd name="T51" fmla="*/ 175 h 804"/>
              <a:gd name="T52" fmla="*/ 109 w 809"/>
              <a:gd name="T53" fmla="*/ 355 h 804"/>
              <a:gd name="T54" fmla="*/ 85 w 809"/>
              <a:gd name="T55" fmla="*/ 464 h 804"/>
              <a:gd name="T56" fmla="*/ 120 w 809"/>
              <a:gd name="T57" fmla="*/ 244 h 804"/>
              <a:gd name="T58" fmla="*/ 120 w 809"/>
              <a:gd name="T59" fmla="*/ 244 h 804"/>
              <a:gd name="T60" fmla="*/ 148 w 809"/>
              <a:gd name="T61" fmla="*/ 556 h 804"/>
              <a:gd name="T62" fmla="*/ 198 w 809"/>
              <a:gd name="T63" fmla="*/ 636 h 804"/>
              <a:gd name="T64" fmla="*/ 298 w 809"/>
              <a:gd name="T65" fmla="*/ 709 h 804"/>
              <a:gd name="T66" fmla="*/ 410 w 809"/>
              <a:gd name="T67" fmla="*/ 727 h 804"/>
              <a:gd name="T68" fmla="*/ 410 w 809"/>
              <a:gd name="T69" fmla="*/ 727 h 804"/>
              <a:gd name="T70" fmla="*/ 529 w 809"/>
              <a:gd name="T71" fmla="*/ 689 h 804"/>
              <a:gd name="T72" fmla="*/ 601 w 809"/>
              <a:gd name="T73" fmla="*/ 627 h 804"/>
              <a:gd name="T74" fmla="*/ 614 w 809"/>
              <a:gd name="T75" fmla="*/ 471 h 804"/>
              <a:gd name="T76" fmla="*/ 577 w 809"/>
              <a:gd name="T77" fmla="*/ 538 h 804"/>
              <a:gd name="T78" fmla="*/ 520 w 809"/>
              <a:gd name="T79" fmla="*/ 589 h 804"/>
              <a:gd name="T80" fmla="*/ 449 w 809"/>
              <a:gd name="T81" fmla="*/ 618 h 804"/>
              <a:gd name="T82" fmla="*/ 372 w 809"/>
              <a:gd name="T83" fmla="*/ 620 h 804"/>
              <a:gd name="T84" fmla="*/ 300 w 809"/>
              <a:gd name="T85" fmla="*/ 596 h 804"/>
              <a:gd name="T86" fmla="*/ 240 w 809"/>
              <a:gd name="T87" fmla="*/ 548 h 804"/>
              <a:gd name="T88" fmla="*/ 199 w 809"/>
              <a:gd name="T89" fmla="*/ 483 h 804"/>
              <a:gd name="T90" fmla="*/ 184 w 809"/>
              <a:gd name="T91" fmla="*/ 408 h 804"/>
              <a:gd name="T92" fmla="*/ 154 w 809"/>
              <a:gd name="T93" fmla="*/ 325 h 804"/>
              <a:gd name="T94" fmla="*/ 195 w 809"/>
              <a:gd name="T95" fmla="*/ 244 h 804"/>
              <a:gd name="T96" fmla="*/ 261 w 809"/>
              <a:gd name="T97" fmla="*/ 182 h 804"/>
              <a:gd name="T98" fmla="*/ 345 w 809"/>
              <a:gd name="T99" fmla="*/ 146 h 804"/>
              <a:gd name="T100" fmla="*/ 436 w 809"/>
              <a:gd name="T101" fmla="*/ 142 h 804"/>
              <a:gd name="T102" fmla="*/ 523 w 809"/>
              <a:gd name="T103" fmla="*/ 168 h 804"/>
              <a:gd name="T104" fmla="*/ 596 w 809"/>
              <a:gd name="T105" fmla="*/ 223 h 804"/>
              <a:gd name="T106" fmla="*/ 645 w 809"/>
              <a:gd name="T107" fmla="*/ 299 h 804"/>
              <a:gd name="T108" fmla="*/ 666 w 809"/>
              <a:gd name="T109" fmla="*/ 388 h 804"/>
              <a:gd name="T110" fmla="*/ 666 w 809"/>
              <a:gd name="T111" fmla="*/ 416 h 804"/>
              <a:gd name="T112" fmla="*/ 666 w 809"/>
              <a:gd name="T113" fmla="*/ 546 h 804"/>
              <a:gd name="T114" fmla="*/ 723 w 809"/>
              <a:gd name="T115" fmla="*/ 340 h 804"/>
              <a:gd name="T116" fmla="*/ 725 w 809"/>
              <a:gd name="T117" fmla="*/ 453 h 804"/>
              <a:gd name="T118" fmla="*/ 725 w 809"/>
              <a:gd name="T119" fmla="*/ 453 h 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09" h="804">
                <a:moveTo>
                  <a:pt x="745" y="402"/>
                </a:moveTo>
                <a:cubicBezTo>
                  <a:pt x="745" y="398"/>
                  <a:pt x="745" y="395"/>
                  <a:pt x="744" y="392"/>
                </a:cubicBezTo>
                <a:cubicBezTo>
                  <a:pt x="809" y="380"/>
                  <a:pt x="809" y="380"/>
                  <a:pt x="809" y="380"/>
                </a:cubicBezTo>
                <a:cubicBezTo>
                  <a:pt x="791" y="284"/>
                  <a:pt x="791" y="284"/>
                  <a:pt x="791" y="284"/>
                </a:cubicBezTo>
                <a:cubicBezTo>
                  <a:pt x="728" y="295"/>
                  <a:pt x="728" y="295"/>
                  <a:pt x="728" y="295"/>
                </a:cubicBezTo>
                <a:cubicBezTo>
                  <a:pt x="725" y="288"/>
                  <a:pt x="723" y="282"/>
                  <a:pt x="721" y="276"/>
                </a:cubicBezTo>
                <a:cubicBezTo>
                  <a:pt x="777" y="243"/>
                  <a:pt x="777" y="243"/>
                  <a:pt x="777" y="243"/>
                </a:cubicBezTo>
                <a:cubicBezTo>
                  <a:pt x="728" y="158"/>
                  <a:pt x="728" y="158"/>
                  <a:pt x="728" y="158"/>
                </a:cubicBezTo>
                <a:cubicBezTo>
                  <a:pt x="671" y="191"/>
                  <a:pt x="671" y="191"/>
                  <a:pt x="671" y="191"/>
                </a:cubicBezTo>
                <a:cubicBezTo>
                  <a:pt x="667" y="185"/>
                  <a:pt x="663" y="180"/>
                  <a:pt x="658" y="175"/>
                </a:cubicBezTo>
                <a:cubicBezTo>
                  <a:pt x="700" y="125"/>
                  <a:pt x="700" y="125"/>
                  <a:pt x="700" y="125"/>
                </a:cubicBezTo>
                <a:cubicBezTo>
                  <a:pt x="625" y="62"/>
                  <a:pt x="625" y="62"/>
                  <a:pt x="625" y="62"/>
                </a:cubicBezTo>
                <a:cubicBezTo>
                  <a:pt x="583" y="112"/>
                  <a:pt x="583" y="112"/>
                  <a:pt x="583" y="112"/>
                </a:cubicBezTo>
                <a:cubicBezTo>
                  <a:pt x="577" y="109"/>
                  <a:pt x="572" y="105"/>
                  <a:pt x="566" y="102"/>
                </a:cubicBezTo>
                <a:cubicBezTo>
                  <a:pt x="588" y="41"/>
                  <a:pt x="588" y="41"/>
                  <a:pt x="588" y="41"/>
                </a:cubicBezTo>
                <a:cubicBezTo>
                  <a:pt x="496" y="7"/>
                  <a:pt x="496" y="7"/>
                  <a:pt x="496" y="7"/>
                </a:cubicBezTo>
                <a:cubicBezTo>
                  <a:pt x="473" y="68"/>
                  <a:pt x="473" y="68"/>
                  <a:pt x="473" y="68"/>
                </a:cubicBezTo>
                <a:cubicBezTo>
                  <a:pt x="467" y="67"/>
                  <a:pt x="460" y="66"/>
                  <a:pt x="453" y="65"/>
                </a:cubicBezTo>
                <a:cubicBezTo>
                  <a:pt x="453" y="0"/>
                  <a:pt x="453" y="0"/>
                  <a:pt x="453" y="0"/>
                </a:cubicBezTo>
                <a:cubicBezTo>
                  <a:pt x="355" y="0"/>
                  <a:pt x="355" y="0"/>
                  <a:pt x="355" y="0"/>
                </a:cubicBezTo>
                <a:cubicBezTo>
                  <a:pt x="355" y="65"/>
                  <a:pt x="355" y="65"/>
                  <a:pt x="355" y="65"/>
                </a:cubicBezTo>
                <a:cubicBezTo>
                  <a:pt x="348" y="66"/>
                  <a:pt x="342" y="67"/>
                  <a:pt x="335" y="68"/>
                </a:cubicBezTo>
                <a:cubicBezTo>
                  <a:pt x="313" y="7"/>
                  <a:pt x="313" y="7"/>
                  <a:pt x="313" y="7"/>
                </a:cubicBezTo>
                <a:cubicBezTo>
                  <a:pt x="221" y="41"/>
                  <a:pt x="221" y="41"/>
                  <a:pt x="221" y="41"/>
                </a:cubicBezTo>
                <a:cubicBezTo>
                  <a:pt x="243" y="102"/>
                  <a:pt x="243" y="102"/>
                  <a:pt x="243" y="102"/>
                </a:cubicBezTo>
                <a:cubicBezTo>
                  <a:pt x="237" y="105"/>
                  <a:pt x="231" y="109"/>
                  <a:pt x="225" y="112"/>
                </a:cubicBezTo>
                <a:cubicBezTo>
                  <a:pt x="184" y="62"/>
                  <a:pt x="184" y="62"/>
                  <a:pt x="184" y="62"/>
                </a:cubicBezTo>
                <a:cubicBezTo>
                  <a:pt x="108" y="125"/>
                  <a:pt x="108" y="125"/>
                  <a:pt x="108" y="125"/>
                </a:cubicBezTo>
                <a:cubicBezTo>
                  <a:pt x="150" y="175"/>
                  <a:pt x="150" y="175"/>
                  <a:pt x="150" y="175"/>
                </a:cubicBezTo>
                <a:cubicBezTo>
                  <a:pt x="146" y="180"/>
                  <a:pt x="141" y="185"/>
                  <a:pt x="137" y="191"/>
                </a:cubicBezTo>
                <a:cubicBezTo>
                  <a:pt x="81" y="158"/>
                  <a:pt x="81" y="158"/>
                  <a:pt x="81" y="158"/>
                </a:cubicBezTo>
                <a:cubicBezTo>
                  <a:pt x="32" y="243"/>
                  <a:pt x="32" y="243"/>
                  <a:pt x="32" y="243"/>
                </a:cubicBezTo>
                <a:cubicBezTo>
                  <a:pt x="88" y="276"/>
                  <a:pt x="88" y="276"/>
                  <a:pt x="88" y="276"/>
                </a:cubicBezTo>
                <a:cubicBezTo>
                  <a:pt x="85" y="282"/>
                  <a:pt x="83" y="288"/>
                  <a:pt x="81" y="295"/>
                </a:cubicBezTo>
                <a:cubicBezTo>
                  <a:pt x="17" y="284"/>
                  <a:pt x="17" y="284"/>
                  <a:pt x="17" y="284"/>
                </a:cubicBezTo>
                <a:cubicBezTo>
                  <a:pt x="0" y="380"/>
                  <a:pt x="0" y="380"/>
                  <a:pt x="0" y="380"/>
                </a:cubicBezTo>
                <a:cubicBezTo>
                  <a:pt x="64" y="392"/>
                  <a:pt x="64" y="392"/>
                  <a:pt x="64" y="392"/>
                </a:cubicBezTo>
                <a:cubicBezTo>
                  <a:pt x="64" y="395"/>
                  <a:pt x="64" y="398"/>
                  <a:pt x="64" y="402"/>
                </a:cubicBezTo>
                <a:cubicBezTo>
                  <a:pt x="64" y="405"/>
                  <a:pt x="64" y="408"/>
                  <a:pt x="64" y="412"/>
                </a:cubicBezTo>
                <a:cubicBezTo>
                  <a:pt x="0" y="423"/>
                  <a:pt x="0" y="423"/>
                  <a:pt x="0" y="423"/>
                </a:cubicBezTo>
                <a:cubicBezTo>
                  <a:pt x="17" y="520"/>
                  <a:pt x="17" y="520"/>
                  <a:pt x="17" y="520"/>
                </a:cubicBezTo>
                <a:cubicBezTo>
                  <a:pt x="81" y="509"/>
                  <a:pt x="81" y="509"/>
                  <a:pt x="81" y="509"/>
                </a:cubicBezTo>
                <a:cubicBezTo>
                  <a:pt x="83" y="515"/>
                  <a:pt x="85" y="521"/>
                  <a:pt x="88" y="528"/>
                </a:cubicBezTo>
                <a:cubicBezTo>
                  <a:pt x="32" y="560"/>
                  <a:pt x="32" y="560"/>
                  <a:pt x="32" y="560"/>
                </a:cubicBezTo>
                <a:cubicBezTo>
                  <a:pt x="81" y="645"/>
                  <a:pt x="81" y="645"/>
                  <a:pt x="81" y="645"/>
                </a:cubicBezTo>
                <a:cubicBezTo>
                  <a:pt x="137" y="613"/>
                  <a:pt x="137" y="613"/>
                  <a:pt x="137" y="613"/>
                </a:cubicBezTo>
                <a:cubicBezTo>
                  <a:pt x="141" y="618"/>
                  <a:pt x="146" y="623"/>
                  <a:pt x="150" y="628"/>
                </a:cubicBezTo>
                <a:cubicBezTo>
                  <a:pt x="108" y="678"/>
                  <a:pt x="108" y="678"/>
                  <a:pt x="108" y="678"/>
                </a:cubicBezTo>
                <a:cubicBezTo>
                  <a:pt x="184" y="741"/>
                  <a:pt x="184" y="741"/>
                  <a:pt x="184" y="741"/>
                </a:cubicBezTo>
                <a:cubicBezTo>
                  <a:pt x="225" y="691"/>
                  <a:pt x="225" y="691"/>
                  <a:pt x="225" y="691"/>
                </a:cubicBezTo>
                <a:cubicBezTo>
                  <a:pt x="231" y="695"/>
                  <a:pt x="237" y="698"/>
                  <a:pt x="243" y="702"/>
                </a:cubicBezTo>
                <a:cubicBezTo>
                  <a:pt x="221" y="763"/>
                  <a:pt x="221" y="763"/>
                  <a:pt x="221" y="763"/>
                </a:cubicBezTo>
                <a:cubicBezTo>
                  <a:pt x="313" y="796"/>
                  <a:pt x="313" y="796"/>
                  <a:pt x="313" y="796"/>
                </a:cubicBezTo>
                <a:cubicBezTo>
                  <a:pt x="335" y="735"/>
                  <a:pt x="335" y="735"/>
                  <a:pt x="335" y="735"/>
                </a:cubicBezTo>
                <a:cubicBezTo>
                  <a:pt x="342" y="737"/>
                  <a:pt x="348" y="738"/>
                  <a:pt x="355" y="739"/>
                </a:cubicBezTo>
                <a:cubicBezTo>
                  <a:pt x="355" y="804"/>
                  <a:pt x="355" y="804"/>
                  <a:pt x="355" y="804"/>
                </a:cubicBezTo>
                <a:cubicBezTo>
                  <a:pt x="453" y="804"/>
                  <a:pt x="453" y="804"/>
                  <a:pt x="453" y="804"/>
                </a:cubicBezTo>
                <a:cubicBezTo>
                  <a:pt x="453" y="739"/>
                  <a:pt x="453" y="739"/>
                  <a:pt x="453" y="739"/>
                </a:cubicBezTo>
                <a:cubicBezTo>
                  <a:pt x="460" y="738"/>
                  <a:pt x="467" y="737"/>
                  <a:pt x="473" y="735"/>
                </a:cubicBezTo>
                <a:cubicBezTo>
                  <a:pt x="496" y="796"/>
                  <a:pt x="496" y="796"/>
                  <a:pt x="496" y="796"/>
                </a:cubicBezTo>
                <a:cubicBezTo>
                  <a:pt x="588" y="763"/>
                  <a:pt x="588" y="763"/>
                  <a:pt x="588" y="763"/>
                </a:cubicBezTo>
                <a:cubicBezTo>
                  <a:pt x="566" y="702"/>
                  <a:pt x="566" y="702"/>
                  <a:pt x="566" y="702"/>
                </a:cubicBezTo>
                <a:cubicBezTo>
                  <a:pt x="572" y="698"/>
                  <a:pt x="577" y="695"/>
                  <a:pt x="583" y="691"/>
                </a:cubicBezTo>
                <a:cubicBezTo>
                  <a:pt x="625" y="741"/>
                  <a:pt x="625" y="741"/>
                  <a:pt x="625" y="741"/>
                </a:cubicBezTo>
                <a:cubicBezTo>
                  <a:pt x="700" y="678"/>
                  <a:pt x="700" y="678"/>
                  <a:pt x="700" y="678"/>
                </a:cubicBezTo>
                <a:cubicBezTo>
                  <a:pt x="658" y="628"/>
                  <a:pt x="658" y="628"/>
                  <a:pt x="658" y="628"/>
                </a:cubicBezTo>
                <a:cubicBezTo>
                  <a:pt x="663" y="623"/>
                  <a:pt x="667" y="618"/>
                  <a:pt x="671" y="613"/>
                </a:cubicBezTo>
                <a:cubicBezTo>
                  <a:pt x="728" y="645"/>
                  <a:pt x="728" y="645"/>
                  <a:pt x="728" y="645"/>
                </a:cubicBezTo>
                <a:cubicBezTo>
                  <a:pt x="777" y="560"/>
                  <a:pt x="777" y="560"/>
                  <a:pt x="777" y="560"/>
                </a:cubicBezTo>
                <a:cubicBezTo>
                  <a:pt x="721" y="528"/>
                  <a:pt x="721" y="528"/>
                  <a:pt x="721" y="528"/>
                </a:cubicBezTo>
                <a:cubicBezTo>
                  <a:pt x="723" y="521"/>
                  <a:pt x="725" y="515"/>
                  <a:pt x="728" y="509"/>
                </a:cubicBezTo>
                <a:cubicBezTo>
                  <a:pt x="791" y="520"/>
                  <a:pt x="791" y="520"/>
                  <a:pt x="791" y="520"/>
                </a:cubicBezTo>
                <a:cubicBezTo>
                  <a:pt x="808" y="423"/>
                  <a:pt x="808" y="423"/>
                  <a:pt x="808" y="423"/>
                </a:cubicBezTo>
                <a:cubicBezTo>
                  <a:pt x="744" y="412"/>
                  <a:pt x="744" y="412"/>
                  <a:pt x="744" y="412"/>
                </a:cubicBezTo>
                <a:cubicBezTo>
                  <a:pt x="745" y="408"/>
                  <a:pt x="745" y="405"/>
                  <a:pt x="745" y="402"/>
                </a:cubicBezTo>
                <a:close/>
                <a:moveTo>
                  <a:pt x="665" y="229"/>
                </a:moveTo>
                <a:cubicBezTo>
                  <a:pt x="671" y="226"/>
                  <a:pt x="679" y="228"/>
                  <a:pt x="683" y="234"/>
                </a:cubicBezTo>
                <a:cubicBezTo>
                  <a:pt x="687" y="241"/>
                  <a:pt x="684" y="248"/>
                  <a:pt x="678" y="252"/>
                </a:cubicBezTo>
                <a:cubicBezTo>
                  <a:pt x="672" y="256"/>
                  <a:pt x="664" y="254"/>
                  <a:pt x="660" y="247"/>
                </a:cubicBezTo>
                <a:cubicBezTo>
                  <a:pt x="657" y="241"/>
                  <a:pt x="659" y="233"/>
                  <a:pt x="665" y="229"/>
                </a:cubicBezTo>
                <a:close/>
                <a:moveTo>
                  <a:pt x="591" y="151"/>
                </a:moveTo>
                <a:cubicBezTo>
                  <a:pt x="595" y="145"/>
                  <a:pt x="603" y="144"/>
                  <a:pt x="609" y="149"/>
                </a:cubicBezTo>
                <a:cubicBezTo>
                  <a:pt x="614" y="154"/>
                  <a:pt x="615" y="162"/>
                  <a:pt x="611" y="167"/>
                </a:cubicBezTo>
                <a:cubicBezTo>
                  <a:pt x="606" y="173"/>
                  <a:pt x="598" y="174"/>
                  <a:pt x="592" y="169"/>
                </a:cubicBezTo>
                <a:cubicBezTo>
                  <a:pt x="587" y="164"/>
                  <a:pt x="586" y="156"/>
                  <a:pt x="591" y="151"/>
                </a:cubicBezTo>
                <a:close/>
                <a:moveTo>
                  <a:pt x="493" y="102"/>
                </a:moveTo>
                <a:cubicBezTo>
                  <a:pt x="496" y="95"/>
                  <a:pt x="503" y="92"/>
                  <a:pt x="510" y="94"/>
                </a:cubicBezTo>
                <a:cubicBezTo>
                  <a:pt x="517" y="97"/>
                  <a:pt x="520" y="104"/>
                  <a:pt x="518" y="111"/>
                </a:cubicBezTo>
                <a:cubicBezTo>
                  <a:pt x="515" y="118"/>
                  <a:pt x="508" y="121"/>
                  <a:pt x="501" y="119"/>
                </a:cubicBezTo>
                <a:cubicBezTo>
                  <a:pt x="494" y="116"/>
                  <a:pt x="491" y="109"/>
                  <a:pt x="493" y="102"/>
                </a:cubicBezTo>
                <a:close/>
                <a:moveTo>
                  <a:pt x="399" y="77"/>
                </a:moveTo>
                <a:cubicBezTo>
                  <a:pt x="406" y="77"/>
                  <a:pt x="412" y="82"/>
                  <a:pt x="412" y="90"/>
                </a:cubicBezTo>
                <a:cubicBezTo>
                  <a:pt x="412" y="97"/>
                  <a:pt x="406" y="103"/>
                  <a:pt x="399" y="103"/>
                </a:cubicBezTo>
                <a:cubicBezTo>
                  <a:pt x="391" y="103"/>
                  <a:pt x="386" y="97"/>
                  <a:pt x="386" y="90"/>
                </a:cubicBezTo>
                <a:cubicBezTo>
                  <a:pt x="386" y="82"/>
                  <a:pt x="391" y="77"/>
                  <a:pt x="399" y="77"/>
                </a:cubicBezTo>
                <a:close/>
                <a:moveTo>
                  <a:pt x="288" y="98"/>
                </a:moveTo>
                <a:cubicBezTo>
                  <a:pt x="295" y="96"/>
                  <a:pt x="302" y="99"/>
                  <a:pt x="304" y="106"/>
                </a:cubicBezTo>
                <a:cubicBezTo>
                  <a:pt x="307" y="113"/>
                  <a:pt x="303" y="120"/>
                  <a:pt x="297" y="123"/>
                </a:cubicBezTo>
                <a:cubicBezTo>
                  <a:pt x="290" y="125"/>
                  <a:pt x="282" y="122"/>
                  <a:pt x="280" y="115"/>
                </a:cubicBezTo>
                <a:cubicBezTo>
                  <a:pt x="277" y="108"/>
                  <a:pt x="281" y="101"/>
                  <a:pt x="288" y="98"/>
                </a:cubicBezTo>
                <a:close/>
                <a:moveTo>
                  <a:pt x="191" y="156"/>
                </a:moveTo>
                <a:cubicBezTo>
                  <a:pt x="196" y="152"/>
                  <a:pt x="205" y="152"/>
                  <a:pt x="209" y="158"/>
                </a:cubicBezTo>
                <a:cubicBezTo>
                  <a:pt x="214" y="163"/>
                  <a:pt x="213" y="172"/>
                  <a:pt x="208" y="176"/>
                </a:cubicBezTo>
                <a:cubicBezTo>
                  <a:pt x="202" y="181"/>
                  <a:pt x="194" y="180"/>
                  <a:pt x="189" y="175"/>
                </a:cubicBezTo>
                <a:cubicBezTo>
                  <a:pt x="185" y="169"/>
                  <a:pt x="185" y="161"/>
                  <a:pt x="191" y="156"/>
                </a:cubicBezTo>
                <a:close/>
                <a:moveTo>
                  <a:pt x="83" y="351"/>
                </a:moveTo>
                <a:cubicBezTo>
                  <a:pt x="84" y="344"/>
                  <a:pt x="91" y="339"/>
                  <a:pt x="98" y="340"/>
                </a:cubicBezTo>
                <a:cubicBezTo>
                  <a:pt x="105" y="341"/>
                  <a:pt x="110" y="348"/>
                  <a:pt x="109" y="355"/>
                </a:cubicBezTo>
                <a:cubicBezTo>
                  <a:pt x="108" y="362"/>
                  <a:pt x="101" y="367"/>
                  <a:pt x="94" y="366"/>
                </a:cubicBezTo>
                <a:cubicBezTo>
                  <a:pt x="87" y="365"/>
                  <a:pt x="82" y="358"/>
                  <a:pt x="83" y="351"/>
                </a:cubicBezTo>
                <a:close/>
                <a:moveTo>
                  <a:pt x="100" y="474"/>
                </a:moveTo>
                <a:cubicBezTo>
                  <a:pt x="93" y="476"/>
                  <a:pt x="86" y="471"/>
                  <a:pt x="85" y="464"/>
                </a:cubicBezTo>
                <a:cubicBezTo>
                  <a:pt x="84" y="457"/>
                  <a:pt x="89" y="450"/>
                  <a:pt x="96" y="449"/>
                </a:cubicBezTo>
                <a:cubicBezTo>
                  <a:pt x="103" y="447"/>
                  <a:pt x="110" y="452"/>
                  <a:pt x="111" y="459"/>
                </a:cubicBezTo>
                <a:cubicBezTo>
                  <a:pt x="112" y="466"/>
                  <a:pt x="107" y="473"/>
                  <a:pt x="100" y="474"/>
                </a:cubicBezTo>
                <a:close/>
                <a:moveTo>
                  <a:pt x="120" y="244"/>
                </a:moveTo>
                <a:cubicBezTo>
                  <a:pt x="124" y="238"/>
                  <a:pt x="131" y="236"/>
                  <a:pt x="138" y="239"/>
                </a:cubicBezTo>
                <a:cubicBezTo>
                  <a:pt x="144" y="243"/>
                  <a:pt x="146" y="251"/>
                  <a:pt x="143" y="257"/>
                </a:cubicBezTo>
                <a:cubicBezTo>
                  <a:pt x="139" y="263"/>
                  <a:pt x="131" y="266"/>
                  <a:pt x="125" y="262"/>
                </a:cubicBezTo>
                <a:cubicBezTo>
                  <a:pt x="118" y="258"/>
                  <a:pt x="116" y="250"/>
                  <a:pt x="120" y="244"/>
                </a:cubicBezTo>
                <a:close/>
                <a:moveTo>
                  <a:pt x="143" y="574"/>
                </a:moveTo>
                <a:cubicBezTo>
                  <a:pt x="137" y="578"/>
                  <a:pt x="129" y="575"/>
                  <a:pt x="126" y="569"/>
                </a:cubicBezTo>
                <a:cubicBezTo>
                  <a:pt x="122" y="563"/>
                  <a:pt x="124" y="555"/>
                  <a:pt x="130" y="551"/>
                </a:cubicBezTo>
                <a:cubicBezTo>
                  <a:pt x="137" y="548"/>
                  <a:pt x="145" y="550"/>
                  <a:pt x="148" y="556"/>
                </a:cubicBezTo>
                <a:cubicBezTo>
                  <a:pt x="152" y="562"/>
                  <a:pt x="150" y="570"/>
                  <a:pt x="143" y="574"/>
                </a:cubicBezTo>
                <a:close/>
                <a:moveTo>
                  <a:pt x="218" y="653"/>
                </a:moveTo>
                <a:cubicBezTo>
                  <a:pt x="213" y="658"/>
                  <a:pt x="205" y="659"/>
                  <a:pt x="200" y="654"/>
                </a:cubicBezTo>
                <a:cubicBezTo>
                  <a:pt x="194" y="650"/>
                  <a:pt x="193" y="642"/>
                  <a:pt x="198" y="636"/>
                </a:cubicBezTo>
                <a:cubicBezTo>
                  <a:pt x="203" y="630"/>
                  <a:pt x="211" y="630"/>
                  <a:pt x="216" y="634"/>
                </a:cubicBezTo>
                <a:cubicBezTo>
                  <a:pt x="222" y="639"/>
                  <a:pt x="223" y="647"/>
                  <a:pt x="218" y="653"/>
                </a:cubicBezTo>
                <a:close/>
                <a:moveTo>
                  <a:pt x="315" y="701"/>
                </a:moveTo>
                <a:cubicBezTo>
                  <a:pt x="313" y="708"/>
                  <a:pt x="305" y="712"/>
                  <a:pt x="298" y="709"/>
                </a:cubicBezTo>
                <a:cubicBezTo>
                  <a:pt x="292" y="707"/>
                  <a:pt x="288" y="699"/>
                  <a:pt x="291" y="692"/>
                </a:cubicBezTo>
                <a:cubicBezTo>
                  <a:pt x="293" y="686"/>
                  <a:pt x="301" y="682"/>
                  <a:pt x="307" y="685"/>
                </a:cubicBezTo>
                <a:cubicBezTo>
                  <a:pt x="314" y="687"/>
                  <a:pt x="318" y="695"/>
                  <a:pt x="315" y="701"/>
                </a:cubicBezTo>
                <a:close/>
                <a:moveTo>
                  <a:pt x="410" y="727"/>
                </a:moveTo>
                <a:cubicBezTo>
                  <a:pt x="403" y="727"/>
                  <a:pt x="397" y="721"/>
                  <a:pt x="397" y="714"/>
                </a:cubicBezTo>
                <a:cubicBezTo>
                  <a:pt x="397" y="707"/>
                  <a:pt x="403" y="701"/>
                  <a:pt x="410" y="701"/>
                </a:cubicBezTo>
                <a:cubicBezTo>
                  <a:pt x="417" y="701"/>
                  <a:pt x="423" y="707"/>
                  <a:pt x="423" y="714"/>
                </a:cubicBezTo>
                <a:cubicBezTo>
                  <a:pt x="423" y="721"/>
                  <a:pt x="417" y="727"/>
                  <a:pt x="410" y="727"/>
                </a:cubicBezTo>
                <a:close/>
                <a:moveTo>
                  <a:pt x="521" y="705"/>
                </a:moveTo>
                <a:cubicBezTo>
                  <a:pt x="514" y="708"/>
                  <a:pt x="506" y="704"/>
                  <a:pt x="504" y="697"/>
                </a:cubicBezTo>
                <a:cubicBezTo>
                  <a:pt x="502" y="691"/>
                  <a:pt x="505" y="683"/>
                  <a:pt x="512" y="681"/>
                </a:cubicBezTo>
                <a:cubicBezTo>
                  <a:pt x="519" y="678"/>
                  <a:pt x="526" y="682"/>
                  <a:pt x="529" y="689"/>
                </a:cubicBezTo>
                <a:cubicBezTo>
                  <a:pt x="531" y="695"/>
                  <a:pt x="528" y="703"/>
                  <a:pt x="521" y="705"/>
                </a:cubicBezTo>
                <a:close/>
                <a:moveTo>
                  <a:pt x="618" y="647"/>
                </a:moveTo>
                <a:cubicBezTo>
                  <a:pt x="612" y="652"/>
                  <a:pt x="604" y="651"/>
                  <a:pt x="599" y="646"/>
                </a:cubicBezTo>
                <a:cubicBezTo>
                  <a:pt x="595" y="640"/>
                  <a:pt x="595" y="632"/>
                  <a:pt x="601" y="627"/>
                </a:cubicBezTo>
                <a:cubicBezTo>
                  <a:pt x="606" y="622"/>
                  <a:pt x="615" y="623"/>
                  <a:pt x="619" y="629"/>
                </a:cubicBezTo>
                <a:cubicBezTo>
                  <a:pt x="624" y="634"/>
                  <a:pt x="623" y="642"/>
                  <a:pt x="618" y="647"/>
                </a:cubicBezTo>
                <a:close/>
                <a:moveTo>
                  <a:pt x="655" y="478"/>
                </a:moveTo>
                <a:cubicBezTo>
                  <a:pt x="614" y="471"/>
                  <a:pt x="614" y="471"/>
                  <a:pt x="614" y="471"/>
                </a:cubicBezTo>
                <a:cubicBezTo>
                  <a:pt x="612" y="475"/>
                  <a:pt x="611" y="479"/>
                  <a:pt x="609" y="483"/>
                </a:cubicBezTo>
                <a:cubicBezTo>
                  <a:pt x="645" y="504"/>
                  <a:pt x="645" y="504"/>
                  <a:pt x="645" y="504"/>
                </a:cubicBezTo>
                <a:cubicBezTo>
                  <a:pt x="614" y="559"/>
                  <a:pt x="614" y="559"/>
                  <a:pt x="614" y="559"/>
                </a:cubicBezTo>
                <a:cubicBezTo>
                  <a:pt x="577" y="538"/>
                  <a:pt x="577" y="538"/>
                  <a:pt x="577" y="538"/>
                </a:cubicBezTo>
                <a:cubicBezTo>
                  <a:pt x="575" y="542"/>
                  <a:pt x="572" y="545"/>
                  <a:pt x="569" y="548"/>
                </a:cubicBezTo>
                <a:cubicBezTo>
                  <a:pt x="596" y="581"/>
                  <a:pt x="596" y="581"/>
                  <a:pt x="596" y="581"/>
                </a:cubicBezTo>
                <a:cubicBezTo>
                  <a:pt x="547" y="621"/>
                  <a:pt x="547" y="621"/>
                  <a:pt x="547" y="621"/>
                </a:cubicBezTo>
                <a:cubicBezTo>
                  <a:pt x="520" y="589"/>
                  <a:pt x="520" y="589"/>
                  <a:pt x="520" y="589"/>
                </a:cubicBezTo>
                <a:cubicBezTo>
                  <a:pt x="516" y="592"/>
                  <a:pt x="513" y="594"/>
                  <a:pt x="509" y="596"/>
                </a:cubicBezTo>
                <a:cubicBezTo>
                  <a:pt x="523" y="635"/>
                  <a:pt x="523" y="635"/>
                  <a:pt x="523" y="635"/>
                </a:cubicBezTo>
                <a:cubicBezTo>
                  <a:pt x="463" y="657"/>
                  <a:pt x="463" y="657"/>
                  <a:pt x="463" y="657"/>
                </a:cubicBezTo>
                <a:cubicBezTo>
                  <a:pt x="449" y="618"/>
                  <a:pt x="449" y="618"/>
                  <a:pt x="449" y="618"/>
                </a:cubicBezTo>
                <a:cubicBezTo>
                  <a:pt x="445" y="618"/>
                  <a:pt x="440" y="619"/>
                  <a:pt x="436" y="620"/>
                </a:cubicBezTo>
                <a:cubicBezTo>
                  <a:pt x="436" y="662"/>
                  <a:pt x="436" y="662"/>
                  <a:pt x="436" y="662"/>
                </a:cubicBezTo>
                <a:cubicBezTo>
                  <a:pt x="372" y="662"/>
                  <a:pt x="372" y="662"/>
                  <a:pt x="372" y="662"/>
                </a:cubicBezTo>
                <a:cubicBezTo>
                  <a:pt x="372" y="620"/>
                  <a:pt x="372" y="620"/>
                  <a:pt x="372" y="620"/>
                </a:cubicBezTo>
                <a:cubicBezTo>
                  <a:pt x="368" y="619"/>
                  <a:pt x="364" y="618"/>
                  <a:pt x="360" y="618"/>
                </a:cubicBezTo>
                <a:cubicBezTo>
                  <a:pt x="345" y="657"/>
                  <a:pt x="345" y="657"/>
                  <a:pt x="345" y="657"/>
                </a:cubicBezTo>
                <a:cubicBezTo>
                  <a:pt x="285" y="635"/>
                  <a:pt x="285" y="635"/>
                  <a:pt x="285" y="635"/>
                </a:cubicBezTo>
                <a:cubicBezTo>
                  <a:pt x="300" y="596"/>
                  <a:pt x="300" y="596"/>
                  <a:pt x="300" y="596"/>
                </a:cubicBezTo>
                <a:cubicBezTo>
                  <a:pt x="296" y="594"/>
                  <a:pt x="292" y="592"/>
                  <a:pt x="288" y="589"/>
                </a:cubicBezTo>
                <a:cubicBezTo>
                  <a:pt x="261" y="621"/>
                  <a:pt x="261" y="621"/>
                  <a:pt x="261" y="621"/>
                </a:cubicBezTo>
                <a:cubicBezTo>
                  <a:pt x="213" y="581"/>
                  <a:pt x="213" y="581"/>
                  <a:pt x="213" y="581"/>
                </a:cubicBezTo>
                <a:cubicBezTo>
                  <a:pt x="240" y="548"/>
                  <a:pt x="240" y="548"/>
                  <a:pt x="240" y="548"/>
                </a:cubicBezTo>
                <a:cubicBezTo>
                  <a:pt x="237" y="545"/>
                  <a:pt x="234" y="542"/>
                  <a:pt x="231" y="538"/>
                </a:cubicBezTo>
                <a:cubicBezTo>
                  <a:pt x="195" y="559"/>
                  <a:pt x="195" y="559"/>
                  <a:pt x="195" y="559"/>
                </a:cubicBezTo>
                <a:cubicBezTo>
                  <a:pt x="163" y="504"/>
                  <a:pt x="163" y="504"/>
                  <a:pt x="163" y="504"/>
                </a:cubicBezTo>
                <a:cubicBezTo>
                  <a:pt x="199" y="483"/>
                  <a:pt x="199" y="483"/>
                  <a:pt x="199" y="483"/>
                </a:cubicBezTo>
                <a:cubicBezTo>
                  <a:pt x="198" y="479"/>
                  <a:pt x="196" y="475"/>
                  <a:pt x="195" y="471"/>
                </a:cubicBezTo>
                <a:cubicBezTo>
                  <a:pt x="154" y="478"/>
                  <a:pt x="154" y="478"/>
                  <a:pt x="154" y="478"/>
                </a:cubicBezTo>
                <a:cubicBezTo>
                  <a:pt x="143" y="416"/>
                  <a:pt x="143" y="416"/>
                  <a:pt x="143" y="416"/>
                </a:cubicBezTo>
                <a:cubicBezTo>
                  <a:pt x="184" y="408"/>
                  <a:pt x="184" y="408"/>
                  <a:pt x="184" y="408"/>
                </a:cubicBezTo>
                <a:cubicBezTo>
                  <a:pt x="184" y="406"/>
                  <a:pt x="184" y="404"/>
                  <a:pt x="184" y="402"/>
                </a:cubicBezTo>
                <a:cubicBezTo>
                  <a:pt x="184" y="400"/>
                  <a:pt x="184" y="397"/>
                  <a:pt x="184" y="395"/>
                </a:cubicBezTo>
                <a:cubicBezTo>
                  <a:pt x="143" y="388"/>
                  <a:pt x="143" y="388"/>
                  <a:pt x="143" y="388"/>
                </a:cubicBezTo>
                <a:cubicBezTo>
                  <a:pt x="154" y="325"/>
                  <a:pt x="154" y="325"/>
                  <a:pt x="154" y="325"/>
                </a:cubicBezTo>
                <a:cubicBezTo>
                  <a:pt x="195" y="333"/>
                  <a:pt x="195" y="333"/>
                  <a:pt x="195" y="333"/>
                </a:cubicBezTo>
                <a:cubicBezTo>
                  <a:pt x="196" y="328"/>
                  <a:pt x="198" y="324"/>
                  <a:pt x="199" y="320"/>
                </a:cubicBezTo>
                <a:cubicBezTo>
                  <a:pt x="163" y="299"/>
                  <a:pt x="163" y="299"/>
                  <a:pt x="163" y="299"/>
                </a:cubicBezTo>
                <a:cubicBezTo>
                  <a:pt x="195" y="244"/>
                  <a:pt x="195" y="244"/>
                  <a:pt x="195" y="244"/>
                </a:cubicBezTo>
                <a:cubicBezTo>
                  <a:pt x="231" y="265"/>
                  <a:pt x="231" y="265"/>
                  <a:pt x="231" y="265"/>
                </a:cubicBezTo>
                <a:cubicBezTo>
                  <a:pt x="234" y="262"/>
                  <a:pt x="237" y="258"/>
                  <a:pt x="240" y="255"/>
                </a:cubicBezTo>
                <a:cubicBezTo>
                  <a:pt x="213" y="223"/>
                  <a:pt x="213" y="223"/>
                  <a:pt x="213" y="223"/>
                </a:cubicBezTo>
                <a:cubicBezTo>
                  <a:pt x="261" y="182"/>
                  <a:pt x="261" y="182"/>
                  <a:pt x="261" y="182"/>
                </a:cubicBezTo>
                <a:cubicBezTo>
                  <a:pt x="288" y="214"/>
                  <a:pt x="288" y="214"/>
                  <a:pt x="288" y="214"/>
                </a:cubicBezTo>
                <a:cubicBezTo>
                  <a:pt x="292" y="212"/>
                  <a:pt x="296" y="210"/>
                  <a:pt x="300" y="208"/>
                </a:cubicBezTo>
                <a:cubicBezTo>
                  <a:pt x="285" y="168"/>
                  <a:pt x="285" y="168"/>
                  <a:pt x="285" y="168"/>
                </a:cubicBezTo>
                <a:cubicBezTo>
                  <a:pt x="345" y="146"/>
                  <a:pt x="345" y="146"/>
                  <a:pt x="345" y="146"/>
                </a:cubicBezTo>
                <a:cubicBezTo>
                  <a:pt x="359" y="186"/>
                  <a:pt x="359" y="186"/>
                  <a:pt x="359" y="186"/>
                </a:cubicBezTo>
                <a:cubicBezTo>
                  <a:pt x="364" y="185"/>
                  <a:pt x="368" y="184"/>
                  <a:pt x="372" y="184"/>
                </a:cubicBezTo>
                <a:cubicBezTo>
                  <a:pt x="372" y="142"/>
                  <a:pt x="372" y="142"/>
                  <a:pt x="372" y="142"/>
                </a:cubicBezTo>
                <a:cubicBezTo>
                  <a:pt x="436" y="142"/>
                  <a:pt x="436" y="142"/>
                  <a:pt x="436" y="142"/>
                </a:cubicBezTo>
                <a:cubicBezTo>
                  <a:pt x="436" y="184"/>
                  <a:pt x="436" y="184"/>
                  <a:pt x="436" y="184"/>
                </a:cubicBezTo>
                <a:cubicBezTo>
                  <a:pt x="440" y="184"/>
                  <a:pt x="445" y="185"/>
                  <a:pt x="449" y="186"/>
                </a:cubicBezTo>
                <a:cubicBezTo>
                  <a:pt x="463" y="146"/>
                  <a:pt x="463" y="146"/>
                  <a:pt x="463" y="146"/>
                </a:cubicBezTo>
                <a:cubicBezTo>
                  <a:pt x="523" y="168"/>
                  <a:pt x="523" y="168"/>
                  <a:pt x="523" y="168"/>
                </a:cubicBezTo>
                <a:cubicBezTo>
                  <a:pt x="509" y="208"/>
                  <a:pt x="509" y="208"/>
                  <a:pt x="509" y="208"/>
                </a:cubicBezTo>
                <a:cubicBezTo>
                  <a:pt x="513" y="210"/>
                  <a:pt x="516" y="212"/>
                  <a:pt x="520" y="214"/>
                </a:cubicBezTo>
                <a:cubicBezTo>
                  <a:pt x="547" y="182"/>
                  <a:pt x="547" y="182"/>
                  <a:pt x="547" y="182"/>
                </a:cubicBezTo>
                <a:cubicBezTo>
                  <a:pt x="596" y="223"/>
                  <a:pt x="596" y="223"/>
                  <a:pt x="596" y="223"/>
                </a:cubicBezTo>
                <a:cubicBezTo>
                  <a:pt x="569" y="255"/>
                  <a:pt x="569" y="255"/>
                  <a:pt x="569" y="255"/>
                </a:cubicBezTo>
                <a:cubicBezTo>
                  <a:pt x="572" y="258"/>
                  <a:pt x="575" y="262"/>
                  <a:pt x="577" y="265"/>
                </a:cubicBezTo>
                <a:cubicBezTo>
                  <a:pt x="614" y="244"/>
                  <a:pt x="614" y="244"/>
                  <a:pt x="614" y="244"/>
                </a:cubicBezTo>
                <a:cubicBezTo>
                  <a:pt x="645" y="299"/>
                  <a:pt x="645" y="299"/>
                  <a:pt x="645" y="299"/>
                </a:cubicBezTo>
                <a:cubicBezTo>
                  <a:pt x="609" y="320"/>
                  <a:pt x="609" y="320"/>
                  <a:pt x="609" y="320"/>
                </a:cubicBezTo>
                <a:cubicBezTo>
                  <a:pt x="611" y="324"/>
                  <a:pt x="612" y="328"/>
                  <a:pt x="614" y="333"/>
                </a:cubicBezTo>
                <a:cubicBezTo>
                  <a:pt x="655" y="325"/>
                  <a:pt x="655" y="325"/>
                  <a:pt x="655" y="325"/>
                </a:cubicBezTo>
                <a:cubicBezTo>
                  <a:pt x="666" y="388"/>
                  <a:pt x="666" y="388"/>
                  <a:pt x="666" y="388"/>
                </a:cubicBezTo>
                <a:cubicBezTo>
                  <a:pt x="625" y="395"/>
                  <a:pt x="625" y="395"/>
                  <a:pt x="625" y="395"/>
                </a:cubicBezTo>
                <a:cubicBezTo>
                  <a:pt x="625" y="397"/>
                  <a:pt x="625" y="400"/>
                  <a:pt x="625" y="402"/>
                </a:cubicBezTo>
                <a:cubicBezTo>
                  <a:pt x="625" y="404"/>
                  <a:pt x="625" y="406"/>
                  <a:pt x="625" y="408"/>
                </a:cubicBezTo>
                <a:cubicBezTo>
                  <a:pt x="666" y="416"/>
                  <a:pt x="666" y="416"/>
                  <a:pt x="666" y="416"/>
                </a:cubicBezTo>
                <a:lnTo>
                  <a:pt x="655" y="478"/>
                </a:lnTo>
                <a:close/>
                <a:moveTo>
                  <a:pt x="689" y="559"/>
                </a:moveTo>
                <a:cubicBezTo>
                  <a:pt x="685" y="566"/>
                  <a:pt x="677" y="568"/>
                  <a:pt x="671" y="564"/>
                </a:cubicBezTo>
                <a:cubicBezTo>
                  <a:pt x="665" y="561"/>
                  <a:pt x="662" y="553"/>
                  <a:pt x="666" y="546"/>
                </a:cubicBezTo>
                <a:cubicBezTo>
                  <a:pt x="670" y="540"/>
                  <a:pt x="678" y="538"/>
                  <a:pt x="684" y="542"/>
                </a:cubicBezTo>
                <a:cubicBezTo>
                  <a:pt x="690" y="545"/>
                  <a:pt x="692" y="553"/>
                  <a:pt x="689" y="559"/>
                </a:cubicBezTo>
                <a:close/>
                <a:moveTo>
                  <a:pt x="708" y="329"/>
                </a:moveTo>
                <a:cubicBezTo>
                  <a:pt x="715" y="328"/>
                  <a:pt x="722" y="333"/>
                  <a:pt x="723" y="340"/>
                </a:cubicBezTo>
                <a:cubicBezTo>
                  <a:pt x="725" y="347"/>
                  <a:pt x="720" y="354"/>
                  <a:pt x="713" y="355"/>
                </a:cubicBezTo>
                <a:cubicBezTo>
                  <a:pt x="706" y="356"/>
                  <a:pt x="699" y="351"/>
                  <a:pt x="698" y="344"/>
                </a:cubicBezTo>
                <a:cubicBezTo>
                  <a:pt x="696" y="337"/>
                  <a:pt x="701" y="330"/>
                  <a:pt x="708" y="329"/>
                </a:cubicBezTo>
                <a:close/>
                <a:moveTo>
                  <a:pt x="725" y="453"/>
                </a:moveTo>
                <a:cubicBezTo>
                  <a:pt x="724" y="460"/>
                  <a:pt x="717" y="464"/>
                  <a:pt x="710" y="463"/>
                </a:cubicBezTo>
                <a:cubicBezTo>
                  <a:pt x="703" y="462"/>
                  <a:pt x="698" y="455"/>
                  <a:pt x="700" y="448"/>
                </a:cubicBezTo>
                <a:cubicBezTo>
                  <a:pt x="701" y="441"/>
                  <a:pt x="708" y="436"/>
                  <a:pt x="715" y="437"/>
                </a:cubicBezTo>
                <a:cubicBezTo>
                  <a:pt x="722" y="439"/>
                  <a:pt x="727" y="445"/>
                  <a:pt x="725" y="45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49"/>
          <p:cNvSpPr>
            <a:spLocks noEditPoints="1"/>
          </p:cNvSpPr>
          <p:nvPr/>
        </p:nvSpPr>
        <p:spPr bwMode="auto">
          <a:xfrm>
            <a:off x="8907474" y="930230"/>
            <a:ext cx="1353504" cy="1345781"/>
          </a:xfrm>
          <a:custGeom>
            <a:avLst/>
            <a:gdLst>
              <a:gd name="T0" fmla="*/ 791 w 809"/>
              <a:gd name="T1" fmla="*/ 284 h 804"/>
              <a:gd name="T2" fmla="*/ 728 w 809"/>
              <a:gd name="T3" fmla="*/ 158 h 804"/>
              <a:gd name="T4" fmla="*/ 625 w 809"/>
              <a:gd name="T5" fmla="*/ 62 h 804"/>
              <a:gd name="T6" fmla="*/ 496 w 809"/>
              <a:gd name="T7" fmla="*/ 7 h 804"/>
              <a:gd name="T8" fmla="*/ 355 w 809"/>
              <a:gd name="T9" fmla="*/ 0 h 804"/>
              <a:gd name="T10" fmla="*/ 221 w 809"/>
              <a:gd name="T11" fmla="*/ 41 h 804"/>
              <a:gd name="T12" fmla="*/ 108 w 809"/>
              <a:gd name="T13" fmla="*/ 125 h 804"/>
              <a:gd name="T14" fmla="*/ 32 w 809"/>
              <a:gd name="T15" fmla="*/ 243 h 804"/>
              <a:gd name="T16" fmla="*/ 0 w 809"/>
              <a:gd name="T17" fmla="*/ 380 h 804"/>
              <a:gd name="T18" fmla="*/ 0 w 809"/>
              <a:gd name="T19" fmla="*/ 423 h 804"/>
              <a:gd name="T20" fmla="*/ 32 w 809"/>
              <a:gd name="T21" fmla="*/ 560 h 804"/>
              <a:gd name="T22" fmla="*/ 108 w 809"/>
              <a:gd name="T23" fmla="*/ 678 h 804"/>
              <a:gd name="T24" fmla="*/ 221 w 809"/>
              <a:gd name="T25" fmla="*/ 763 h 804"/>
              <a:gd name="T26" fmla="*/ 355 w 809"/>
              <a:gd name="T27" fmla="*/ 804 h 804"/>
              <a:gd name="T28" fmla="*/ 496 w 809"/>
              <a:gd name="T29" fmla="*/ 796 h 804"/>
              <a:gd name="T30" fmla="*/ 625 w 809"/>
              <a:gd name="T31" fmla="*/ 741 h 804"/>
              <a:gd name="T32" fmla="*/ 728 w 809"/>
              <a:gd name="T33" fmla="*/ 645 h 804"/>
              <a:gd name="T34" fmla="*/ 791 w 809"/>
              <a:gd name="T35" fmla="*/ 520 h 804"/>
              <a:gd name="T36" fmla="*/ 665 w 809"/>
              <a:gd name="T37" fmla="*/ 229 h 804"/>
              <a:gd name="T38" fmla="*/ 665 w 809"/>
              <a:gd name="T39" fmla="*/ 229 h 804"/>
              <a:gd name="T40" fmla="*/ 592 w 809"/>
              <a:gd name="T41" fmla="*/ 169 h 804"/>
              <a:gd name="T42" fmla="*/ 518 w 809"/>
              <a:gd name="T43" fmla="*/ 111 h 804"/>
              <a:gd name="T44" fmla="*/ 412 w 809"/>
              <a:gd name="T45" fmla="*/ 90 h 804"/>
              <a:gd name="T46" fmla="*/ 288 w 809"/>
              <a:gd name="T47" fmla="*/ 98 h 804"/>
              <a:gd name="T48" fmla="*/ 288 w 809"/>
              <a:gd name="T49" fmla="*/ 98 h 804"/>
              <a:gd name="T50" fmla="*/ 189 w 809"/>
              <a:gd name="T51" fmla="*/ 175 h 804"/>
              <a:gd name="T52" fmla="*/ 109 w 809"/>
              <a:gd name="T53" fmla="*/ 355 h 804"/>
              <a:gd name="T54" fmla="*/ 85 w 809"/>
              <a:gd name="T55" fmla="*/ 464 h 804"/>
              <a:gd name="T56" fmla="*/ 120 w 809"/>
              <a:gd name="T57" fmla="*/ 244 h 804"/>
              <a:gd name="T58" fmla="*/ 120 w 809"/>
              <a:gd name="T59" fmla="*/ 244 h 804"/>
              <a:gd name="T60" fmla="*/ 148 w 809"/>
              <a:gd name="T61" fmla="*/ 556 h 804"/>
              <a:gd name="T62" fmla="*/ 198 w 809"/>
              <a:gd name="T63" fmla="*/ 636 h 804"/>
              <a:gd name="T64" fmla="*/ 298 w 809"/>
              <a:gd name="T65" fmla="*/ 709 h 804"/>
              <a:gd name="T66" fmla="*/ 410 w 809"/>
              <a:gd name="T67" fmla="*/ 727 h 804"/>
              <a:gd name="T68" fmla="*/ 410 w 809"/>
              <a:gd name="T69" fmla="*/ 727 h 804"/>
              <a:gd name="T70" fmla="*/ 529 w 809"/>
              <a:gd name="T71" fmla="*/ 689 h 804"/>
              <a:gd name="T72" fmla="*/ 601 w 809"/>
              <a:gd name="T73" fmla="*/ 627 h 804"/>
              <a:gd name="T74" fmla="*/ 614 w 809"/>
              <a:gd name="T75" fmla="*/ 471 h 804"/>
              <a:gd name="T76" fmla="*/ 577 w 809"/>
              <a:gd name="T77" fmla="*/ 538 h 804"/>
              <a:gd name="T78" fmla="*/ 520 w 809"/>
              <a:gd name="T79" fmla="*/ 589 h 804"/>
              <a:gd name="T80" fmla="*/ 449 w 809"/>
              <a:gd name="T81" fmla="*/ 618 h 804"/>
              <a:gd name="T82" fmla="*/ 372 w 809"/>
              <a:gd name="T83" fmla="*/ 620 h 804"/>
              <a:gd name="T84" fmla="*/ 300 w 809"/>
              <a:gd name="T85" fmla="*/ 596 h 804"/>
              <a:gd name="T86" fmla="*/ 240 w 809"/>
              <a:gd name="T87" fmla="*/ 548 h 804"/>
              <a:gd name="T88" fmla="*/ 199 w 809"/>
              <a:gd name="T89" fmla="*/ 483 h 804"/>
              <a:gd name="T90" fmla="*/ 184 w 809"/>
              <a:gd name="T91" fmla="*/ 408 h 804"/>
              <a:gd name="T92" fmla="*/ 154 w 809"/>
              <a:gd name="T93" fmla="*/ 325 h 804"/>
              <a:gd name="T94" fmla="*/ 195 w 809"/>
              <a:gd name="T95" fmla="*/ 244 h 804"/>
              <a:gd name="T96" fmla="*/ 261 w 809"/>
              <a:gd name="T97" fmla="*/ 182 h 804"/>
              <a:gd name="T98" fmla="*/ 345 w 809"/>
              <a:gd name="T99" fmla="*/ 146 h 804"/>
              <a:gd name="T100" fmla="*/ 436 w 809"/>
              <a:gd name="T101" fmla="*/ 142 h 804"/>
              <a:gd name="T102" fmla="*/ 523 w 809"/>
              <a:gd name="T103" fmla="*/ 168 h 804"/>
              <a:gd name="T104" fmla="*/ 596 w 809"/>
              <a:gd name="T105" fmla="*/ 223 h 804"/>
              <a:gd name="T106" fmla="*/ 645 w 809"/>
              <a:gd name="T107" fmla="*/ 299 h 804"/>
              <a:gd name="T108" fmla="*/ 666 w 809"/>
              <a:gd name="T109" fmla="*/ 388 h 804"/>
              <a:gd name="T110" fmla="*/ 666 w 809"/>
              <a:gd name="T111" fmla="*/ 416 h 804"/>
              <a:gd name="T112" fmla="*/ 666 w 809"/>
              <a:gd name="T113" fmla="*/ 546 h 804"/>
              <a:gd name="T114" fmla="*/ 723 w 809"/>
              <a:gd name="T115" fmla="*/ 340 h 804"/>
              <a:gd name="T116" fmla="*/ 725 w 809"/>
              <a:gd name="T117" fmla="*/ 453 h 804"/>
              <a:gd name="T118" fmla="*/ 725 w 809"/>
              <a:gd name="T119" fmla="*/ 453 h 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09" h="804">
                <a:moveTo>
                  <a:pt x="745" y="402"/>
                </a:moveTo>
                <a:cubicBezTo>
                  <a:pt x="745" y="398"/>
                  <a:pt x="745" y="395"/>
                  <a:pt x="744" y="392"/>
                </a:cubicBezTo>
                <a:cubicBezTo>
                  <a:pt x="809" y="380"/>
                  <a:pt x="809" y="380"/>
                  <a:pt x="809" y="380"/>
                </a:cubicBezTo>
                <a:cubicBezTo>
                  <a:pt x="791" y="284"/>
                  <a:pt x="791" y="284"/>
                  <a:pt x="791" y="284"/>
                </a:cubicBezTo>
                <a:cubicBezTo>
                  <a:pt x="728" y="295"/>
                  <a:pt x="728" y="295"/>
                  <a:pt x="728" y="295"/>
                </a:cubicBezTo>
                <a:cubicBezTo>
                  <a:pt x="725" y="288"/>
                  <a:pt x="723" y="282"/>
                  <a:pt x="721" y="276"/>
                </a:cubicBezTo>
                <a:cubicBezTo>
                  <a:pt x="777" y="243"/>
                  <a:pt x="777" y="243"/>
                  <a:pt x="777" y="243"/>
                </a:cubicBezTo>
                <a:cubicBezTo>
                  <a:pt x="728" y="158"/>
                  <a:pt x="728" y="158"/>
                  <a:pt x="728" y="158"/>
                </a:cubicBezTo>
                <a:cubicBezTo>
                  <a:pt x="671" y="191"/>
                  <a:pt x="671" y="191"/>
                  <a:pt x="671" y="191"/>
                </a:cubicBezTo>
                <a:cubicBezTo>
                  <a:pt x="667" y="185"/>
                  <a:pt x="663" y="180"/>
                  <a:pt x="658" y="175"/>
                </a:cubicBezTo>
                <a:cubicBezTo>
                  <a:pt x="700" y="125"/>
                  <a:pt x="700" y="125"/>
                  <a:pt x="700" y="125"/>
                </a:cubicBezTo>
                <a:cubicBezTo>
                  <a:pt x="625" y="62"/>
                  <a:pt x="625" y="62"/>
                  <a:pt x="625" y="62"/>
                </a:cubicBezTo>
                <a:cubicBezTo>
                  <a:pt x="583" y="112"/>
                  <a:pt x="583" y="112"/>
                  <a:pt x="583" y="112"/>
                </a:cubicBezTo>
                <a:cubicBezTo>
                  <a:pt x="577" y="109"/>
                  <a:pt x="572" y="105"/>
                  <a:pt x="566" y="102"/>
                </a:cubicBezTo>
                <a:cubicBezTo>
                  <a:pt x="588" y="41"/>
                  <a:pt x="588" y="41"/>
                  <a:pt x="588" y="41"/>
                </a:cubicBezTo>
                <a:cubicBezTo>
                  <a:pt x="496" y="7"/>
                  <a:pt x="496" y="7"/>
                  <a:pt x="496" y="7"/>
                </a:cubicBezTo>
                <a:cubicBezTo>
                  <a:pt x="473" y="68"/>
                  <a:pt x="473" y="68"/>
                  <a:pt x="473" y="68"/>
                </a:cubicBezTo>
                <a:cubicBezTo>
                  <a:pt x="467" y="67"/>
                  <a:pt x="460" y="66"/>
                  <a:pt x="453" y="65"/>
                </a:cubicBezTo>
                <a:cubicBezTo>
                  <a:pt x="453" y="0"/>
                  <a:pt x="453" y="0"/>
                  <a:pt x="453" y="0"/>
                </a:cubicBezTo>
                <a:cubicBezTo>
                  <a:pt x="355" y="0"/>
                  <a:pt x="355" y="0"/>
                  <a:pt x="355" y="0"/>
                </a:cubicBezTo>
                <a:cubicBezTo>
                  <a:pt x="355" y="65"/>
                  <a:pt x="355" y="65"/>
                  <a:pt x="355" y="65"/>
                </a:cubicBezTo>
                <a:cubicBezTo>
                  <a:pt x="348" y="66"/>
                  <a:pt x="342" y="67"/>
                  <a:pt x="335" y="68"/>
                </a:cubicBezTo>
                <a:cubicBezTo>
                  <a:pt x="313" y="7"/>
                  <a:pt x="313" y="7"/>
                  <a:pt x="313" y="7"/>
                </a:cubicBezTo>
                <a:cubicBezTo>
                  <a:pt x="221" y="41"/>
                  <a:pt x="221" y="41"/>
                  <a:pt x="221" y="41"/>
                </a:cubicBezTo>
                <a:cubicBezTo>
                  <a:pt x="243" y="102"/>
                  <a:pt x="243" y="102"/>
                  <a:pt x="243" y="102"/>
                </a:cubicBezTo>
                <a:cubicBezTo>
                  <a:pt x="237" y="105"/>
                  <a:pt x="231" y="109"/>
                  <a:pt x="225" y="112"/>
                </a:cubicBezTo>
                <a:cubicBezTo>
                  <a:pt x="184" y="62"/>
                  <a:pt x="184" y="62"/>
                  <a:pt x="184" y="62"/>
                </a:cubicBezTo>
                <a:cubicBezTo>
                  <a:pt x="108" y="125"/>
                  <a:pt x="108" y="125"/>
                  <a:pt x="108" y="125"/>
                </a:cubicBezTo>
                <a:cubicBezTo>
                  <a:pt x="150" y="175"/>
                  <a:pt x="150" y="175"/>
                  <a:pt x="150" y="175"/>
                </a:cubicBezTo>
                <a:cubicBezTo>
                  <a:pt x="146" y="180"/>
                  <a:pt x="141" y="185"/>
                  <a:pt x="137" y="191"/>
                </a:cubicBezTo>
                <a:cubicBezTo>
                  <a:pt x="81" y="158"/>
                  <a:pt x="81" y="158"/>
                  <a:pt x="81" y="158"/>
                </a:cubicBezTo>
                <a:cubicBezTo>
                  <a:pt x="32" y="243"/>
                  <a:pt x="32" y="243"/>
                  <a:pt x="32" y="243"/>
                </a:cubicBezTo>
                <a:cubicBezTo>
                  <a:pt x="88" y="276"/>
                  <a:pt x="88" y="276"/>
                  <a:pt x="88" y="276"/>
                </a:cubicBezTo>
                <a:cubicBezTo>
                  <a:pt x="85" y="282"/>
                  <a:pt x="83" y="288"/>
                  <a:pt x="81" y="295"/>
                </a:cubicBezTo>
                <a:cubicBezTo>
                  <a:pt x="17" y="284"/>
                  <a:pt x="17" y="284"/>
                  <a:pt x="17" y="284"/>
                </a:cubicBezTo>
                <a:cubicBezTo>
                  <a:pt x="0" y="380"/>
                  <a:pt x="0" y="380"/>
                  <a:pt x="0" y="380"/>
                </a:cubicBezTo>
                <a:cubicBezTo>
                  <a:pt x="64" y="392"/>
                  <a:pt x="64" y="392"/>
                  <a:pt x="64" y="392"/>
                </a:cubicBezTo>
                <a:cubicBezTo>
                  <a:pt x="64" y="395"/>
                  <a:pt x="64" y="398"/>
                  <a:pt x="64" y="402"/>
                </a:cubicBezTo>
                <a:cubicBezTo>
                  <a:pt x="64" y="405"/>
                  <a:pt x="64" y="408"/>
                  <a:pt x="64" y="412"/>
                </a:cubicBezTo>
                <a:cubicBezTo>
                  <a:pt x="0" y="423"/>
                  <a:pt x="0" y="423"/>
                  <a:pt x="0" y="423"/>
                </a:cubicBezTo>
                <a:cubicBezTo>
                  <a:pt x="17" y="520"/>
                  <a:pt x="17" y="520"/>
                  <a:pt x="17" y="520"/>
                </a:cubicBezTo>
                <a:cubicBezTo>
                  <a:pt x="81" y="509"/>
                  <a:pt x="81" y="509"/>
                  <a:pt x="81" y="509"/>
                </a:cubicBezTo>
                <a:cubicBezTo>
                  <a:pt x="83" y="515"/>
                  <a:pt x="85" y="521"/>
                  <a:pt x="88" y="528"/>
                </a:cubicBezTo>
                <a:cubicBezTo>
                  <a:pt x="32" y="560"/>
                  <a:pt x="32" y="560"/>
                  <a:pt x="32" y="560"/>
                </a:cubicBezTo>
                <a:cubicBezTo>
                  <a:pt x="81" y="645"/>
                  <a:pt x="81" y="645"/>
                  <a:pt x="81" y="645"/>
                </a:cubicBezTo>
                <a:cubicBezTo>
                  <a:pt x="137" y="613"/>
                  <a:pt x="137" y="613"/>
                  <a:pt x="137" y="613"/>
                </a:cubicBezTo>
                <a:cubicBezTo>
                  <a:pt x="141" y="618"/>
                  <a:pt x="146" y="623"/>
                  <a:pt x="150" y="628"/>
                </a:cubicBezTo>
                <a:cubicBezTo>
                  <a:pt x="108" y="678"/>
                  <a:pt x="108" y="678"/>
                  <a:pt x="108" y="678"/>
                </a:cubicBezTo>
                <a:cubicBezTo>
                  <a:pt x="184" y="741"/>
                  <a:pt x="184" y="741"/>
                  <a:pt x="184" y="741"/>
                </a:cubicBezTo>
                <a:cubicBezTo>
                  <a:pt x="225" y="691"/>
                  <a:pt x="225" y="691"/>
                  <a:pt x="225" y="691"/>
                </a:cubicBezTo>
                <a:cubicBezTo>
                  <a:pt x="231" y="695"/>
                  <a:pt x="237" y="698"/>
                  <a:pt x="243" y="702"/>
                </a:cubicBezTo>
                <a:cubicBezTo>
                  <a:pt x="221" y="763"/>
                  <a:pt x="221" y="763"/>
                  <a:pt x="221" y="763"/>
                </a:cubicBezTo>
                <a:cubicBezTo>
                  <a:pt x="313" y="796"/>
                  <a:pt x="313" y="796"/>
                  <a:pt x="313" y="796"/>
                </a:cubicBezTo>
                <a:cubicBezTo>
                  <a:pt x="335" y="735"/>
                  <a:pt x="335" y="735"/>
                  <a:pt x="335" y="735"/>
                </a:cubicBezTo>
                <a:cubicBezTo>
                  <a:pt x="342" y="737"/>
                  <a:pt x="348" y="738"/>
                  <a:pt x="355" y="739"/>
                </a:cubicBezTo>
                <a:cubicBezTo>
                  <a:pt x="355" y="804"/>
                  <a:pt x="355" y="804"/>
                  <a:pt x="355" y="804"/>
                </a:cubicBezTo>
                <a:cubicBezTo>
                  <a:pt x="453" y="804"/>
                  <a:pt x="453" y="804"/>
                  <a:pt x="453" y="804"/>
                </a:cubicBezTo>
                <a:cubicBezTo>
                  <a:pt x="453" y="739"/>
                  <a:pt x="453" y="739"/>
                  <a:pt x="453" y="739"/>
                </a:cubicBezTo>
                <a:cubicBezTo>
                  <a:pt x="460" y="738"/>
                  <a:pt x="467" y="737"/>
                  <a:pt x="473" y="735"/>
                </a:cubicBezTo>
                <a:cubicBezTo>
                  <a:pt x="496" y="796"/>
                  <a:pt x="496" y="796"/>
                  <a:pt x="496" y="796"/>
                </a:cubicBezTo>
                <a:cubicBezTo>
                  <a:pt x="588" y="763"/>
                  <a:pt x="588" y="763"/>
                  <a:pt x="588" y="763"/>
                </a:cubicBezTo>
                <a:cubicBezTo>
                  <a:pt x="566" y="702"/>
                  <a:pt x="566" y="702"/>
                  <a:pt x="566" y="702"/>
                </a:cubicBezTo>
                <a:cubicBezTo>
                  <a:pt x="572" y="698"/>
                  <a:pt x="577" y="695"/>
                  <a:pt x="583" y="691"/>
                </a:cubicBezTo>
                <a:cubicBezTo>
                  <a:pt x="625" y="741"/>
                  <a:pt x="625" y="741"/>
                  <a:pt x="625" y="741"/>
                </a:cubicBezTo>
                <a:cubicBezTo>
                  <a:pt x="700" y="678"/>
                  <a:pt x="700" y="678"/>
                  <a:pt x="700" y="678"/>
                </a:cubicBezTo>
                <a:cubicBezTo>
                  <a:pt x="658" y="628"/>
                  <a:pt x="658" y="628"/>
                  <a:pt x="658" y="628"/>
                </a:cubicBezTo>
                <a:cubicBezTo>
                  <a:pt x="663" y="623"/>
                  <a:pt x="667" y="618"/>
                  <a:pt x="671" y="613"/>
                </a:cubicBezTo>
                <a:cubicBezTo>
                  <a:pt x="728" y="645"/>
                  <a:pt x="728" y="645"/>
                  <a:pt x="728" y="645"/>
                </a:cubicBezTo>
                <a:cubicBezTo>
                  <a:pt x="777" y="560"/>
                  <a:pt x="777" y="560"/>
                  <a:pt x="777" y="560"/>
                </a:cubicBezTo>
                <a:cubicBezTo>
                  <a:pt x="721" y="528"/>
                  <a:pt x="721" y="528"/>
                  <a:pt x="721" y="528"/>
                </a:cubicBezTo>
                <a:cubicBezTo>
                  <a:pt x="723" y="521"/>
                  <a:pt x="725" y="515"/>
                  <a:pt x="728" y="509"/>
                </a:cubicBezTo>
                <a:cubicBezTo>
                  <a:pt x="791" y="520"/>
                  <a:pt x="791" y="520"/>
                  <a:pt x="791" y="520"/>
                </a:cubicBezTo>
                <a:cubicBezTo>
                  <a:pt x="808" y="423"/>
                  <a:pt x="808" y="423"/>
                  <a:pt x="808" y="423"/>
                </a:cubicBezTo>
                <a:cubicBezTo>
                  <a:pt x="744" y="412"/>
                  <a:pt x="744" y="412"/>
                  <a:pt x="744" y="412"/>
                </a:cubicBezTo>
                <a:cubicBezTo>
                  <a:pt x="745" y="408"/>
                  <a:pt x="745" y="405"/>
                  <a:pt x="745" y="402"/>
                </a:cubicBezTo>
                <a:close/>
                <a:moveTo>
                  <a:pt x="665" y="229"/>
                </a:moveTo>
                <a:cubicBezTo>
                  <a:pt x="671" y="226"/>
                  <a:pt x="679" y="228"/>
                  <a:pt x="683" y="234"/>
                </a:cubicBezTo>
                <a:cubicBezTo>
                  <a:pt x="687" y="241"/>
                  <a:pt x="684" y="248"/>
                  <a:pt x="678" y="252"/>
                </a:cubicBezTo>
                <a:cubicBezTo>
                  <a:pt x="672" y="256"/>
                  <a:pt x="664" y="254"/>
                  <a:pt x="660" y="247"/>
                </a:cubicBezTo>
                <a:cubicBezTo>
                  <a:pt x="657" y="241"/>
                  <a:pt x="659" y="233"/>
                  <a:pt x="665" y="229"/>
                </a:cubicBezTo>
                <a:close/>
                <a:moveTo>
                  <a:pt x="591" y="151"/>
                </a:moveTo>
                <a:cubicBezTo>
                  <a:pt x="595" y="145"/>
                  <a:pt x="603" y="144"/>
                  <a:pt x="609" y="149"/>
                </a:cubicBezTo>
                <a:cubicBezTo>
                  <a:pt x="614" y="154"/>
                  <a:pt x="615" y="162"/>
                  <a:pt x="611" y="167"/>
                </a:cubicBezTo>
                <a:cubicBezTo>
                  <a:pt x="606" y="173"/>
                  <a:pt x="598" y="174"/>
                  <a:pt x="592" y="169"/>
                </a:cubicBezTo>
                <a:cubicBezTo>
                  <a:pt x="587" y="164"/>
                  <a:pt x="586" y="156"/>
                  <a:pt x="591" y="151"/>
                </a:cubicBezTo>
                <a:close/>
                <a:moveTo>
                  <a:pt x="493" y="102"/>
                </a:moveTo>
                <a:cubicBezTo>
                  <a:pt x="496" y="95"/>
                  <a:pt x="503" y="92"/>
                  <a:pt x="510" y="94"/>
                </a:cubicBezTo>
                <a:cubicBezTo>
                  <a:pt x="517" y="97"/>
                  <a:pt x="520" y="104"/>
                  <a:pt x="518" y="111"/>
                </a:cubicBezTo>
                <a:cubicBezTo>
                  <a:pt x="515" y="118"/>
                  <a:pt x="508" y="121"/>
                  <a:pt x="501" y="119"/>
                </a:cubicBezTo>
                <a:cubicBezTo>
                  <a:pt x="494" y="116"/>
                  <a:pt x="491" y="109"/>
                  <a:pt x="493" y="102"/>
                </a:cubicBezTo>
                <a:close/>
                <a:moveTo>
                  <a:pt x="399" y="77"/>
                </a:moveTo>
                <a:cubicBezTo>
                  <a:pt x="406" y="77"/>
                  <a:pt x="412" y="82"/>
                  <a:pt x="412" y="90"/>
                </a:cubicBezTo>
                <a:cubicBezTo>
                  <a:pt x="412" y="97"/>
                  <a:pt x="406" y="103"/>
                  <a:pt x="399" y="103"/>
                </a:cubicBezTo>
                <a:cubicBezTo>
                  <a:pt x="391" y="103"/>
                  <a:pt x="386" y="97"/>
                  <a:pt x="386" y="90"/>
                </a:cubicBezTo>
                <a:cubicBezTo>
                  <a:pt x="386" y="82"/>
                  <a:pt x="391" y="77"/>
                  <a:pt x="399" y="77"/>
                </a:cubicBezTo>
                <a:close/>
                <a:moveTo>
                  <a:pt x="288" y="98"/>
                </a:moveTo>
                <a:cubicBezTo>
                  <a:pt x="295" y="96"/>
                  <a:pt x="302" y="99"/>
                  <a:pt x="304" y="106"/>
                </a:cubicBezTo>
                <a:cubicBezTo>
                  <a:pt x="307" y="113"/>
                  <a:pt x="303" y="120"/>
                  <a:pt x="297" y="123"/>
                </a:cubicBezTo>
                <a:cubicBezTo>
                  <a:pt x="290" y="125"/>
                  <a:pt x="282" y="122"/>
                  <a:pt x="280" y="115"/>
                </a:cubicBezTo>
                <a:cubicBezTo>
                  <a:pt x="277" y="108"/>
                  <a:pt x="281" y="101"/>
                  <a:pt x="288" y="98"/>
                </a:cubicBezTo>
                <a:close/>
                <a:moveTo>
                  <a:pt x="191" y="156"/>
                </a:moveTo>
                <a:cubicBezTo>
                  <a:pt x="196" y="152"/>
                  <a:pt x="205" y="152"/>
                  <a:pt x="209" y="158"/>
                </a:cubicBezTo>
                <a:cubicBezTo>
                  <a:pt x="214" y="163"/>
                  <a:pt x="213" y="172"/>
                  <a:pt x="208" y="176"/>
                </a:cubicBezTo>
                <a:cubicBezTo>
                  <a:pt x="202" y="181"/>
                  <a:pt x="194" y="180"/>
                  <a:pt x="189" y="175"/>
                </a:cubicBezTo>
                <a:cubicBezTo>
                  <a:pt x="185" y="169"/>
                  <a:pt x="185" y="161"/>
                  <a:pt x="191" y="156"/>
                </a:cubicBezTo>
                <a:close/>
                <a:moveTo>
                  <a:pt x="83" y="351"/>
                </a:moveTo>
                <a:cubicBezTo>
                  <a:pt x="84" y="344"/>
                  <a:pt x="91" y="339"/>
                  <a:pt x="98" y="340"/>
                </a:cubicBezTo>
                <a:cubicBezTo>
                  <a:pt x="105" y="341"/>
                  <a:pt x="110" y="348"/>
                  <a:pt x="109" y="355"/>
                </a:cubicBezTo>
                <a:cubicBezTo>
                  <a:pt x="108" y="362"/>
                  <a:pt x="101" y="367"/>
                  <a:pt x="94" y="366"/>
                </a:cubicBezTo>
                <a:cubicBezTo>
                  <a:pt x="87" y="365"/>
                  <a:pt x="82" y="358"/>
                  <a:pt x="83" y="351"/>
                </a:cubicBezTo>
                <a:close/>
                <a:moveTo>
                  <a:pt x="100" y="474"/>
                </a:moveTo>
                <a:cubicBezTo>
                  <a:pt x="93" y="476"/>
                  <a:pt x="86" y="471"/>
                  <a:pt x="85" y="464"/>
                </a:cubicBezTo>
                <a:cubicBezTo>
                  <a:pt x="84" y="457"/>
                  <a:pt x="89" y="450"/>
                  <a:pt x="96" y="449"/>
                </a:cubicBezTo>
                <a:cubicBezTo>
                  <a:pt x="103" y="447"/>
                  <a:pt x="110" y="452"/>
                  <a:pt x="111" y="459"/>
                </a:cubicBezTo>
                <a:cubicBezTo>
                  <a:pt x="112" y="466"/>
                  <a:pt x="107" y="473"/>
                  <a:pt x="100" y="474"/>
                </a:cubicBezTo>
                <a:close/>
                <a:moveTo>
                  <a:pt x="120" y="244"/>
                </a:moveTo>
                <a:cubicBezTo>
                  <a:pt x="124" y="238"/>
                  <a:pt x="131" y="236"/>
                  <a:pt x="138" y="239"/>
                </a:cubicBezTo>
                <a:cubicBezTo>
                  <a:pt x="144" y="243"/>
                  <a:pt x="146" y="251"/>
                  <a:pt x="143" y="257"/>
                </a:cubicBezTo>
                <a:cubicBezTo>
                  <a:pt x="139" y="263"/>
                  <a:pt x="131" y="266"/>
                  <a:pt x="125" y="262"/>
                </a:cubicBezTo>
                <a:cubicBezTo>
                  <a:pt x="118" y="258"/>
                  <a:pt x="116" y="250"/>
                  <a:pt x="120" y="244"/>
                </a:cubicBezTo>
                <a:close/>
                <a:moveTo>
                  <a:pt x="143" y="574"/>
                </a:moveTo>
                <a:cubicBezTo>
                  <a:pt x="137" y="578"/>
                  <a:pt x="129" y="575"/>
                  <a:pt x="126" y="569"/>
                </a:cubicBezTo>
                <a:cubicBezTo>
                  <a:pt x="122" y="563"/>
                  <a:pt x="124" y="555"/>
                  <a:pt x="130" y="551"/>
                </a:cubicBezTo>
                <a:cubicBezTo>
                  <a:pt x="137" y="548"/>
                  <a:pt x="145" y="550"/>
                  <a:pt x="148" y="556"/>
                </a:cubicBezTo>
                <a:cubicBezTo>
                  <a:pt x="152" y="562"/>
                  <a:pt x="150" y="570"/>
                  <a:pt x="143" y="574"/>
                </a:cubicBezTo>
                <a:close/>
                <a:moveTo>
                  <a:pt x="218" y="653"/>
                </a:moveTo>
                <a:cubicBezTo>
                  <a:pt x="213" y="658"/>
                  <a:pt x="205" y="659"/>
                  <a:pt x="200" y="654"/>
                </a:cubicBezTo>
                <a:cubicBezTo>
                  <a:pt x="194" y="650"/>
                  <a:pt x="193" y="642"/>
                  <a:pt x="198" y="636"/>
                </a:cubicBezTo>
                <a:cubicBezTo>
                  <a:pt x="203" y="630"/>
                  <a:pt x="211" y="630"/>
                  <a:pt x="216" y="634"/>
                </a:cubicBezTo>
                <a:cubicBezTo>
                  <a:pt x="222" y="639"/>
                  <a:pt x="223" y="647"/>
                  <a:pt x="218" y="653"/>
                </a:cubicBezTo>
                <a:close/>
                <a:moveTo>
                  <a:pt x="315" y="701"/>
                </a:moveTo>
                <a:cubicBezTo>
                  <a:pt x="313" y="708"/>
                  <a:pt x="305" y="712"/>
                  <a:pt x="298" y="709"/>
                </a:cubicBezTo>
                <a:cubicBezTo>
                  <a:pt x="292" y="707"/>
                  <a:pt x="288" y="699"/>
                  <a:pt x="291" y="692"/>
                </a:cubicBezTo>
                <a:cubicBezTo>
                  <a:pt x="293" y="686"/>
                  <a:pt x="301" y="682"/>
                  <a:pt x="307" y="685"/>
                </a:cubicBezTo>
                <a:cubicBezTo>
                  <a:pt x="314" y="687"/>
                  <a:pt x="318" y="695"/>
                  <a:pt x="315" y="701"/>
                </a:cubicBezTo>
                <a:close/>
                <a:moveTo>
                  <a:pt x="410" y="727"/>
                </a:moveTo>
                <a:cubicBezTo>
                  <a:pt x="403" y="727"/>
                  <a:pt x="397" y="721"/>
                  <a:pt x="397" y="714"/>
                </a:cubicBezTo>
                <a:cubicBezTo>
                  <a:pt x="397" y="707"/>
                  <a:pt x="403" y="701"/>
                  <a:pt x="410" y="701"/>
                </a:cubicBezTo>
                <a:cubicBezTo>
                  <a:pt x="417" y="701"/>
                  <a:pt x="423" y="707"/>
                  <a:pt x="423" y="714"/>
                </a:cubicBezTo>
                <a:cubicBezTo>
                  <a:pt x="423" y="721"/>
                  <a:pt x="417" y="727"/>
                  <a:pt x="410" y="727"/>
                </a:cubicBezTo>
                <a:close/>
                <a:moveTo>
                  <a:pt x="521" y="705"/>
                </a:moveTo>
                <a:cubicBezTo>
                  <a:pt x="514" y="708"/>
                  <a:pt x="506" y="704"/>
                  <a:pt x="504" y="697"/>
                </a:cubicBezTo>
                <a:cubicBezTo>
                  <a:pt x="502" y="691"/>
                  <a:pt x="505" y="683"/>
                  <a:pt x="512" y="681"/>
                </a:cubicBezTo>
                <a:cubicBezTo>
                  <a:pt x="519" y="678"/>
                  <a:pt x="526" y="682"/>
                  <a:pt x="529" y="689"/>
                </a:cubicBezTo>
                <a:cubicBezTo>
                  <a:pt x="531" y="695"/>
                  <a:pt x="528" y="703"/>
                  <a:pt x="521" y="705"/>
                </a:cubicBezTo>
                <a:close/>
                <a:moveTo>
                  <a:pt x="618" y="647"/>
                </a:moveTo>
                <a:cubicBezTo>
                  <a:pt x="612" y="652"/>
                  <a:pt x="604" y="651"/>
                  <a:pt x="599" y="646"/>
                </a:cubicBezTo>
                <a:cubicBezTo>
                  <a:pt x="595" y="640"/>
                  <a:pt x="595" y="632"/>
                  <a:pt x="601" y="627"/>
                </a:cubicBezTo>
                <a:cubicBezTo>
                  <a:pt x="606" y="622"/>
                  <a:pt x="615" y="623"/>
                  <a:pt x="619" y="629"/>
                </a:cubicBezTo>
                <a:cubicBezTo>
                  <a:pt x="624" y="634"/>
                  <a:pt x="623" y="642"/>
                  <a:pt x="618" y="647"/>
                </a:cubicBezTo>
                <a:close/>
                <a:moveTo>
                  <a:pt x="655" y="478"/>
                </a:moveTo>
                <a:cubicBezTo>
                  <a:pt x="614" y="471"/>
                  <a:pt x="614" y="471"/>
                  <a:pt x="614" y="471"/>
                </a:cubicBezTo>
                <a:cubicBezTo>
                  <a:pt x="612" y="475"/>
                  <a:pt x="611" y="479"/>
                  <a:pt x="609" y="483"/>
                </a:cubicBezTo>
                <a:cubicBezTo>
                  <a:pt x="645" y="504"/>
                  <a:pt x="645" y="504"/>
                  <a:pt x="645" y="504"/>
                </a:cubicBezTo>
                <a:cubicBezTo>
                  <a:pt x="614" y="559"/>
                  <a:pt x="614" y="559"/>
                  <a:pt x="614" y="559"/>
                </a:cubicBezTo>
                <a:cubicBezTo>
                  <a:pt x="577" y="538"/>
                  <a:pt x="577" y="538"/>
                  <a:pt x="577" y="538"/>
                </a:cubicBezTo>
                <a:cubicBezTo>
                  <a:pt x="575" y="542"/>
                  <a:pt x="572" y="545"/>
                  <a:pt x="569" y="548"/>
                </a:cubicBezTo>
                <a:cubicBezTo>
                  <a:pt x="596" y="581"/>
                  <a:pt x="596" y="581"/>
                  <a:pt x="596" y="581"/>
                </a:cubicBezTo>
                <a:cubicBezTo>
                  <a:pt x="547" y="621"/>
                  <a:pt x="547" y="621"/>
                  <a:pt x="547" y="621"/>
                </a:cubicBezTo>
                <a:cubicBezTo>
                  <a:pt x="520" y="589"/>
                  <a:pt x="520" y="589"/>
                  <a:pt x="520" y="589"/>
                </a:cubicBezTo>
                <a:cubicBezTo>
                  <a:pt x="516" y="592"/>
                  <a:pt x="513" y="594"/>
                  <a:pt x="509" y="596"/>
                </a:cubicBezTo>
                <a:cubicBezTo>
                  <a:pt x="523" y="635"/>
                  <a:pt x="523" y="635"/>
                  <a:pt x="523" y="635"/>
                </a:cubicBezTo>
                <a:cubicBezTo>
                  <a:pt x="463" y="657"/>
                  <a:pt x="463" y="657"/>
                  <a:pt x="463" y="657"/>
                </a:cubicBezTo>
                <a:cubicBezTo>
                  <a:pt x="449" y="618"/>
                  <a:pt x="449" y="618"/>
                  <a:pt x="449" y="618"/>
                </a:cubicBezTo>
                <a:cubicBezTo>
                  <a:pt x="445" y="618"/>
                  <a:pt x="440" y="619"/>
                  <a:pt x="436" y="620"/>
                </a:cubicBezTo>
                <a:cubicBezTo>
                  <a:pt x="436" y="662"/>
                  <a:pt x="436" y="662"/>
                  <a:pt x="436" y="662"/>
                </a:cubicBezTo>
                <a:cubicBezTo>
                  <a:pt x="372" y="662"/>
                  <a:pt x="372" y="662"/>
                  <a:pt x="372" y="662"/>
                </a:cubicBezTo>
                <a:cubicBezTo>
                  <a:pt x="372" y="620"/>
                  <a:pt x="372" y="620"/>
                  <a:pt x="372" y="620"/>
                </a:cubicBezTo>
                <a:cubicBezTo>
                  <a:pt x="368" y="619"/>
                  <a:pt x="364" y="618"/>
                  <a:pt x="360" y="618"/>
                </a:cubicBezTo>
                <a:cubicBezTo>
                  <a:pt x="345" y="657"/>
                  <a:pt x="345" y="657"/>
                  <a:pt x="345" y="657"/>
                </a:cubicBezTo>
                <a:cubicBezTo>
                  <a:pt x="285" y="635"/>
                  <a:pt x="285" y="635"/>
                  <a:pt x="285" y="635"/>
                </a:cubicBezTo>
                <a:cubicBezTo>
                  <a:pt x="300" y="596"/>
                  <a:pt x="300" y="596"/>
                  <a:pt x="300" y="596"/>
                </a:cubicBezTo>
                <a:cubicBezTo>
                  <a:pt x="296" y="594"/>
                  <a:pt x="292" y="592"/>
                  <a:pt x="288" y="589"/>
                </a:cubicBezTo>
                <a:cubicBezTo>
                  <a:pt x="261" y="621"/>
                  <a:pt x="261" y="621"/>
                  <a:pt x="261" y="621"/>
                </a:cubicBezTo>
                <a:cubicBezTo>
                  <a:pt x="213" y="581"/>
                  <a:pt x="213" y="581"/>
                  <a:pt x="213" y="581"/>
                </a:cubicBezTo>
                <a:cubicBezTo>
                  <a:pt x="240" y="548"/>
                  <a:pt x="240" y="548"/>
                  <a:pt x="240" y="548"/>
                </a:cubicBezTo>
                <a:cubicBezTo>
                  <a:pt x="237" y="545"/>
                  <a:pt x="234" y="542"/>
                  <a:pt x="231" y="538"/>
                </a:cubicBezTo>
                <a:cubicBezTo>
                  <a:pt x="195" y="559"/>
                  <a:pt x="195" y="559"/>
                  <a:pt x="195" y="559"/>
                </a:cubicBezTo>
                <a:cubicBezTo>
                  <a:pt x="163" y="504"/>
                  <a:pt x="163" y="504"/>
                  <a:pt x="163" y="504"/>
                </a:cubicBezTo>
                <a:cubicBezTo>
                  <a:pt x="199" y="483"/>
                  <a:pt x="199" y="483"/>
                  <a:pt x="199" y="483"/>
                </a:cubicBezTo>
                <a:cubicBezTo>
                  <a:pt x="198" y="479"/>
                  <a:pt x="196" y="475"/>
                  <a:pt x="195" y="471"/>
                </a:cubicBezTo>
                <a:cubicBezTo>
                  <a:pt x="154" y="478"/>
                  <a:pt x="154" y="478"/>
                  <a:pt x="154" y="478"/>
                </a:cubicBezTo>
                <a:cubicBezTo>
                  <a:pt x="143" y="416"/>
                  <a:pt x="143" y="416"/>
                  <a:pt x="143" y="416"/>
                </a:cubicBezTo>
                <a:cubicBezTo>
                  <a:pt x="184" y="408"/>
                  <a:pt x="184" y="408"/>
                  <a:pt x="184" y="408"/>
                </a:cubicBezTo>
                <a:cubicBezTo>
                  <a:pt x="184" y="406"/>
                  <a:pt x="184" y="404"/>
                  <a:pt x="184" y="402"/>
                </a:cubicBezTo>
                <a:cubicBezTo>
                  <a:pt x="184" y="400"/>
                  <a:pt x="184" y="397"/>
                  <a:pt x="184" y="395"/>
                </a:cubicBezTo>
                <a:cubicBezTo>
                  <a:pt x="143" y="388"/>
                  <a:pt x="143" y="388"/>
                  <a:pt x="143" y="388"/>
                </a:cubicBezTo>
                <a:cubicBezTo>
                  <a:pt x="154" y="325"/>
                  <a:pt x="154" y="325"/>
                  <a:pt x="154" y="325"/>
                </a:cubicBezTo>
                <a:cubicBezTo>
                  <a:pt x="195" y="333"/>
                  <a:pt x="195" y="333"/>
                  <a:pt x="195" y="333"/>
                </a:cubicBezTo>
                <a:cubicBezTo>
                  <a:pt x="196" y="328"/>
                  <a:pt x="198" y="324"/>
                  <a:pt x="199" y="320"/>
                </a:cubicBezTo>
                <a:cubicBezTo>
                  <a:pt x="163" y="299"/>
                  <a:pt x="163" y="299"/>
                  <a:pt x="163" y="299"/>
                </a:cubicBezTo>
                <a:cubicBezTo>
                  <a:pt x="195" y="244"/>
                  <a:pt x="195" y="244"/>
                  <a:pt x="195" y="244"/>
                </a:cubicBezTo>
                <a:cubicBezTo>
                  <a:pt x="231" y="265"/>
                  <a:pt x="231" y="265"/>
                  <a:pt x="231" y="265"/>
                </a:cubicBezTo>
                <a:cubicBezTo>
                  <a:pt x="234" y="262"/>
                  <a:pt x="237" y="258"/>
                  <a:pt x="240" y="255"/>
                </a:cubicBezTo>
                <a:cubicBezTo>
                  <a:pt x="213" y="223"/>
                  <a:pt x="213" y="223"/>
                  <a:pt x="213" y="223"/>
                </a:cubicBezTo>
                <a:cubicBezTo>
                  <a:pt x="261" y="182"/>
                  <a:pt x="261" y="182"/>
                  <a:pt x="261" y="182"/>
                </a:cubicBezTo>
                <a:cubicBezTo>
                  <a:pt x="288" y="214"/>
                  <a:pt x="288" y="214"/>
                  <a:pt x="288" y="214"/>
                </a:cubicBezTo>
                <a:cubicBezTo>
                  <a:pt x="292" y="212"/>
                  <a:pt x="296" y="210"/>
                  <a:pt x="300" y="208"/>
                </a:cubicBezTo>
                <a:cubicBezTo>
                  <a:pt x="285" y="168"/>
                  <a:pt x="285" y="168"/>
                  <a:pt x="285" y="168"/>
                </a:cubicBezTo>
                <a:cubicBezTo>
                  <a:pt x="345" y="146"/>
                  <a:pt x="345" y="146"/>
                  <a:pt x="345" y="146"/>
                </a:cubicBezTo>
                <a:cubicBezTo>
                  <a:pt x="359" y="186"/>
                  <a:pt x="359" y="186"/>
                  <a:pt x="359" y="186"/>
                </a:cubicBezTo>
                <a:cubicBezTo>
                  <a:pt x="364" y="185"/>
                  <a:pt x="368" y="184"/>
                  <a:pt x="372" y="184"/>
                </a:cubicBezTo>
                <a:cubicBezTo>
                  <a:pt x="372" y="142"/>
                  <a:pt x="372" y="142"/>
                  <a:pt x="372" y="142"/>
                </a:cubicBezTo>
                <a:cubicBezTo>
                  <a:pt x="436" y="142"/>
                  <a:pt x="436" y="142"/>
                  <a:pt x="436" y="142"/>
                </a:cubicBezTo>
                <a:cubicBezTo>
                  <a:pt x="436" y="184"/>
                  <a:pt x="436" y="184"/>
                  <a:pt x="436" y="184"/>
                </a:cubicBezTo>
                <a:cubicBezTo>
                  <a:pt x="440" y="184"/>
                  <a:pt x="445" y="185"/>
                  <a:pt x="449" y="186"/>
                </a:cubicBezTo>
                <a:cubicBezTo>
                  <a:pt x="463" y="146"/>
                  <a:pt x="463" y="146"/>
                  <a:pt x="463" y="146"/>
                </a:cubicBezTo>
                <a:cubicBezTo>
                  <a:pt x="523" y="168"/>
                  <a:pt x="523" y="168"/>
                  <a:pt x="523" y="168"/>
                </a:cubicBezTo>
                <a:cubicBezTo>
                  <a:pt x="509" y="208"/>
                  <a:pt x="509" y="208"/>
                  <a:pt x="509" y="208"/>
                </a:cubicBezTo>
                <a:cubicBezTo>
                  <a:pt x="513" y="210"/>
                  <a:pt x="516" y="212"/>
                  <a:pt x="520" y="214"/>
                </a:cubicBezTo>
                <a:cubicBezTo>
                  <a:pt x="547" y="182"/>
                  <a:pt x="547" y="182"/>
                  <a:pt x="547" y="182"/>
                </a:cubicBezTo>
                <a:cubicBezTo>
                  <a:pt x="596" y="223"/>
                  <a:pt x="596" y="223"/>
                  <a:pt x="596" y="223"/>
                </a:cubicBezTo>
                <a:cubicBezTo>
                  <a:pt x="569" y="255"/>
                  <a:pt x="569" y="255"/>
                  <a:pt x="569" y="255"/>
                </a:cubicBezTo>
                <a:cubicBezTo>
                  <a:pt x="572" y="258"/>
                  <a:pt x="575" y="262"/>
                  <a:pt x="577" y="265"/>
                </a:cubicBezTo>
                <a:cubicBezTo>
                  <a:pt x="614" y="244"/>
                  <a:pt x="614" y="244"/>
                  <a:pt x="614" y="244"/>
                </a:cubicBezTo>
                <a:cubicBezTo>
                  <a:pt x="645" y="299"/>
                  <a:pt x="645" y="299"/>
                  <a:pt x="645" y="299"/>
                </a:cubicBezTo>
                <a:cubicBezTo>
                  <a:pt x="609" y="320"/>
                  <a:pt x="609" y="320"/>
                  <a:pt x="609" y="320"/>
                </a:cubicBezTo>
                <a:cubicBezTo>
                  <a:pt x="611" y="324"/>
                  <a:pt x="612" y="328"/>
                  <a:pt x="614" y="333"/>
                </a:cubicBezTo>
                <a:cubicBezTo>
                  <a:pt x="655" y="325"/>
                  <a:pt x="655" y="325"/>
                  <a:pt x="655" y="325"/>
                </a:cubicBezTo>
                <a:cubicBezTo>
                  <a:pt x="666" y="388"/>
                  <a:pt x="666" y="388"/>
                  <a:pt x="666" y="388"/>
                </a:cubicBezTo>
                <a:cubicBezTo>
                  <a:pt x="625" y="395"/>
                  <a:pt x="625" y="395"/>
                  <a:pt x="625" y="395"/>
                </a:cubicBezTo>
                <a:cubicBezTo>
                  <a:pt x="625" y="397"/>
                  <a:pt x="625" y="400"/>
                  <a:pt x="625" y="402"/>
                </a:cubicBezTo>
                <a:cubicBezTo>
                  <a:pt x="625" y="404"/>
                  <a:pt x="625" y="406"/>
                  <a:pt x="625" y="408"/>
                </a:cubicBezTo>
                <a:cubicBezTo>
                  <a:pt x="666" y="416"/>
                  <a:pt x="666" y="416"/>
                  <a:pt x="666" y="416"/>
                </a:cubicBezTo>
                <a:lnTo>
                  <a:pt x="655" y="478"/>
                </a:lnTo>
                <a:close/>
                <a:moveTo>
                  <a:pt x="689" y="559"/>
                </a:moveTo>
                <a:cubicBezTo>
                  <a:pt x="685" y="566"/>
                  <a:pt x="677" y="568"/>
                  <a:pt x="671" y="564"/>
                </a:cubicBezTo>
                <a:cubicBezTo>
                  <a:pt x="665" y="561"/>
                  <a:pt x="662" y="553"/>
                  <a:pt x="666" y="546"/>
                </a:cubicBezTo>
                <a:cubicBezTo>
                  <a:pt x="670" y="540"/>
                  <a:pt x="678" y="538"/>
                  <a:pt x="684" y="542"/>
                </a:cubicBezTo>
                <a:cubicBezTo>
                  <a:pt x="690" y="545"/>
                  <a:pt x="692" y="553"/>
                  <a:pt x="689" y="559"/>
                </a:cubicBezTo>
                <a:close/>
                <a:moveTo>
                  <a:pt x="708" y="329"/>
                </a:moveTo>
                <a:cubicBezTo>
                  <a:pt x="715" y="328"/>
                  <a:pt x="722" y="333"/>
                  <a:pt x="723" y="340"/>
                </a:cubicBezTo>
                <a:cubicBezTo>
                  <a:pt x="725" y="347"/>
                  <a:pt x="720" y="354"/>
                  <a:pt x="713" y="355"/>
                </a:cubicBezTo>
                <a:cubicBezTo>
                  <a:pt x="706" y="356"/>
                  <a:pt x="699" y="351"/>
                  <a:pt x="698" y="344"/>
                </a:cubicBezTo>
                <a:cubicBezTo>
                  <a:pt x="696" y="337"/>
                  <a:pt x="701" y="330"/>
                  <a:pt x="708" y="329"/>
                </a:cubicBezTo>
                <a:close/>
                <a:moveTo>
                  <a:pt x="725" y="453"/>
                </a:moveTo>
                <a:cubicBezTo>
                  <a:pt x="724" y="460"/>
                  <a:pt x="717" y="464"/>
                  <a:pt x="710" y="463"/>
                </a:cubicBezTo>
                <a:cubicBezTo>
                  <a:pt x="703" y="462"/>
                  <a:pt x="698" y="455"/>
                  <a:pt x="700" y="448"/>
                </a:cubicBezTo>
                <a:cubicBezTo>
                  <a:pt x="701" y="441"/>
                  <a:pt x="708" y="436"/>
                  <a:pt x="715" y="437"/>
                </a:cubicBezTo>
                <a:cubicBezTo>
                  <a:pt x="722" y="439"/>
                  <a:pt x="727" y="445"/>
                  <a:pt x="725" y="45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Oval 12"/>
          <p:cNvSpPr/>
          <p:nvPr/>
        </p:nvSpPr>
        <p:spPr>
          <a:xfrm>
            <a:off x="3213124" y="3241232"/>
            <a:ext cx="314767" cy="314767"/>
          </a:xfrm>
          <a:prstGeom prst="ellipse">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dirty="0">
              <a:solidFill>
                <a:schemeClr val="bg1"/>
              </a:solidFill>
            </a:endParaRPr>
          </a:p>
        </p:txBody>
      </p:sp>
      <p:sp>
        <p:nvSpPr>
          <p:cNvPr id="15" name="Oval 14"/>
          <p:cNvSpPr/>
          <p:nvPr/>
        </p:nvSpPr>
        <p:spPr>
          <a:xfrm>
            <a:off x="3527891" y="3015918"/>
            <a:ext cx="314767" cy="314767"/>
          </a:xfrm>
          <a:prstGeom prst="ellipse">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dirty="0">
              <a:solidFill>
                <a:schemeClr val="bg1"/>
              </a:solidFill>
            </a:endParaRPr>
          </a:p>
        </p:txBody>
      </p:sp>
      <p:sp>
        <p:nvSpPr>
          <p:cNvPr id="16" name="Oval 15"/>
          <p:cNvSpPr/>
          <p:nvPr/>
        </p:nvSpPr>
        <p:spPr>
          <a:xfrm>
            <a:off x="3866266" y="2786265"/>
            <a:ext cx="314767" cy="314767"/>
          </a:xfrm>
          <a:prstGeom prst="ellipse">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dirty="0">
              <a:solidFill>
                <a:schemeClr val="bg1"/>
              </a:solidFill>
            </a:endParaRPr>
          </a:p>
        </p:txBody>
      </p:sp>
      <p:sp>
        <p:nvSpPr>
          <p:cNvPr id="17" name="Oval 16"/>
          <p:cNvSpPr/>
          <p:nvPr/>
        </p:nvSpPr>
        <p:spPr>
          <a:xfrm>
            <a:off x="4204641" y="2603480"/>
            <a:ext cx="314767" cy="314767"/>
          </a:xfrm>
          <a:prstGeom prst="ellipse">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dirty="0">
              <a:solidFill>
                <a:schemeClr val="bg1"/>
              </a:solidFill>
            </a:endParaRPr>
          </a:p>
        </p:txBody>
      </p:sp>
      <p:sp>
        <p:nvSpPr>
          <p:cNvPr id="18" name="Oval 17"/>
          <p:cNvSpPr/>
          <p:nvPr/>
        </p:nvSpPr>
        <p:spPr>
          <a:xfrm>
            <a:off x="4553007" y="2433395"/>
            <a:ext cx="314767" cy="314767"/>
          </a:xfrm>
          <a:prstGeom prst="ellipse">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dirty="0">
              <a:solidFill>
                <a:schemeClr val="bg1"/>
              </a:solidFill>
            </a:endParaRPr>
          </a:p>
        </p:txBody>
      </p:sp>
      <p:sp>
        <p:nvSpPr>
          <p:cNvPr id="19" name="Oval 18"/>
          <p:cNvSpPr/>
          <p:nvPr/>
        </p:nvSpPr>
        <p:spPr>
          <a:xfrm>
            <a:off x="4966159" y="2276011"/>
            <a:ext cx="314767" cy="314767"/>
          </a:xfrm>
          <a:prstGeom prst="ellipse">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dirty="0">
              <a:solidFill>
                <a:schemeClr val="bg1"/>
              </a:solidFill>
            </a:endParaRPr>
          </a:p>
        </p:txBody>
      </p:sp>
      <p:sp>
        <p:nvSpPr>
          <p:cNvPr id="20" name="Oval 19"/>
          <p:cNvSpPr/>
          <p:nvPr/>
        </p:nvSpPr>
        <p:spPr>
          <a:xfrm>
            <a:off x="5379311" y="2093226"/>
            <a:ext cx="314767" cy="314767"/>
          </a:xfrm>
          <a:prstGeom prst="ellipse">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dirty="0">
              <a:solidFill>
                <a:schemeClr val="bg1"/>
              </a:solidFill>
            </a:endParaRPr>
          </a:p>
        </p:txBody>
      </p:sp>
      <p:sp>
        <p:nvSpPr>
          <p:cNvPr id="21" name="Oval 20"/>
          <p:cNvSpPr/>
          <p:nvPr/>
        </p:nvSpPr>
        <p:spPr>
          <a:xfrm>
            <a:off x="5792463" y="1878309"/>
            <a:ext cx="314767" cy="314767"/>
          </a:xfrm>
          <a:prstGeom prst="ellipse">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dirty="0">
              <a:solidFill>
                <a:schemeClr val="bg1"/>
              </a:solidFill>
            </a:endParaRPr>
          </a:p>
        </p:txBody>
      </p:sp>
      <p:sp>
        <p:nvSpPr>
          <p:cNvPr id="22" name="Oval 21"/>
          <p:cNvSpPr/>
          <p:nvPr/>
        </p:nvSpPr>
        <p:spPr>
          <a:xfrm>
            <a:off x="6152106" y="1682272"/>
            <a:ext cx="314767" cy="314767"/>
          </a:xfrm>
          <a:prstGeom prst="ellipse">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dirty="0">
              <a:solidFill>
                <a:schemeClr val="bg1"/>
              </a:solidFill>
            </a:endParaRPr>
          </a:p>
        </p:txBody>
      </p:sp>
      <p:sp>
        <p:nvSpPr>
          <p:cNvPr id="23" name="Oval 22"/>
          <p:cNvSpPr/>
          <p:nvPr/>
        </p:nvSpPr>
        <p:spPr>
          <a:xfrm>
            <a:off x="6547273" y="1586236"/>
            <a:ext cx="314767" cy="314767"/>
          </a:xfrm>
          <a:prstGeom prst="ellipse">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dirty="0">
              <a:solidFill>
                <a:schemeClr val="bg1"/>
              </a:solidFill>
            </a:endParaRPr>
          </a:p>
        </p:txBody>
      </p:sp>
      <p:sp>
        <p:nvSpPr>
          <p:cNvPr id="24" name="Oval 23"/>
          <p:cNvSpPr/>
          <p:nvPr/>
        </p:nvSpPr>
        <p:spPr>
          <a:xfrm>
            <a:off x="7019915" y="1568250"/>
            <a:ext cx="314767" cy="314767"/>
          </a:xfrm>
          <a:prstGeom prst="ellipse">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dirty="0">
              <a:solidFill>
                <a:schemeClr val="bg1"/>
              </a:solidFill>
            </a:endParaRPr>
          </a:p>
        </p:txBody>
      </p:sp>
      <p:sp>
        <p:nvSpPr>
          <p:cNvPr id="25" name="Rectangle 24"/>
          <p:cNvSpPr/>
          <p:nvPr/>
        </p:nvSpPr>
        <p:spPr>
          <a:xfrm>
            <a:off x="-616397" y="4484914"/>
            <a:ext cx="6096000" cy="523220"/>
          </a:xfrm>
          <a:prstGeom prst="rect">
            <a:avLst/>
          </a:prstGeom>
        </p:spPr>
        <p:txBody>
          <a:bodyPr>
            <a:spAutoFit/>
          </a:bodyPr>
          <a:lstStyle/>
          <a:p>
            <a:pPr algn="ctr"/>
            <a:r>
              <a:rPr lang="fa-IR" sz="2800" b="1" dirty="0" smtClean="0">
                <a:cs typeface="B Homa" panose="00000400000000000000" pitchFamily="2" charset="-78"/>
              </a:rPr>
              <a:t>مبدا</a:t>
            </a:r>
            <a:endParaRPr lang="en-US" sz="2800" b="1" dirty="0">
              <a:cs typeface="B Homa" panose="00000400000000000000" pitchFamily="2" charset="-78"/>
            </a:endParaRPr>
          </a:p>
        </p:txBody>
      </p:sp>
      <p:sp>
        <p:nvSpPr>
          <p:cNvPr id="26" name="Rectangle 25"/>
          <p:cNvSpPr/>
          <p:nvPr/>
        </p:nvSpPr>
        <p:spPr>
          <a:xfrm>
            <a:off x="6726465" y="2411873"/>
            <a:ext cx="6096000" cy="523220"/>
          </a:xfrm>
          <a:prstGeom prst="rect">
            <a:avLst/>
          </a:prstGeom>
        </p:spPr>
        <p:txBody>
          <a:bodyPr>
            <a:spAutoFit/>
          </a:bodyPr>
          <a:lstStyle/>
          <a:p>
            <a:pPr algn="ctr"/>
            <a:r>
              <a:rPr lang="fa-IR" sz="2800" b="1" dirty="0" smtClean="0">
                <a:cs typeface="B Homa" panose="00000400000000000000" pitchFamily="2" charset="-78"/>
              </a:rPr>
              <a:t>مقصد</a:t>
            </a:r>
            <a:endParaRPr lang="en-US" sz="2800" b="1" dirty="0">
              <a:cs typeface="B Homa" panose="00000400000000000000" pitchFamily="2" charset="-78"/>
            </a:endParaRPr>
          </a:p>
        </p:txBody>
      </p:sp>
      <p:sp>
        <p:nvSpPr>
          <p:cNvPr id="27" name="Rectangle 26"/>
          <p:cNvSpPr/>
          <p:nvPr/>
        </p:nvSpPr>
        <p:spPr>
          <a:xfrm rot="20063236">
            <a:off x="2232927" y="1523873"/>
            <a:ext cx="6096000" cy="523220"/>
          </a:xfrm>
          <a:prstGeom prst="rect">
            <a:avLst/>
          </a:prstGeom>
        </p:spPr>
        <p:txBody>
          <a:bodyPr>
            <a:spAutoFit/>
          </a:bodyPr>
          <a:lstStyle/>
          <a:p>
            <a:pPr algn="ctr"/>
            <a:r>
              <a:rPr lang="fa-IR" sz="2800" b="1" dirty="0" smtClean="0">
                <a:cs typeface="B Homa" panose="00000400000000000000" pitchFamily="2" charset="-78"/>
              </a:rPr>
              <a:t>طول مسیـــــر</a:t>
            </a:r>
            <a:endParaRPr lang="en-US" sz="2800" b="1" dirty="0">
              <a:cs typeface="B Homa" panose="00000400000000000000" pitchFamily="2" charset="-78"/>
            </a:endParaRPr>
          </a:p>
        </p:txBody>
      </p:sp>
      <p:sp>
        <p:nvSpPr>
          <p:cNvPr id="28" name="Oval 27"/>
          <p:cNvSpPr/>
          <p:nvPr/>
        </p:nvSpPr>
        <p:spPr>
          <a:xfrm>
            <a:off x="7465051" y="1519266"/>
            <a:ext cx="314767" cy="314767"/>
          </a:xfrm>
          <a:prstGeom prst="ellipse">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dirty="0">
              <a:solidFill>
                <a:schemeClr val="bg1"/>
              </a:solidFill>
            </a:endParaRPr>
          </a:p>
        </p:txBody>
      </p:sp>
      <p:sp>
        <p:nvSpPr>
          <p:cNvPr id="29" name="Oval 28"/>
          <p:cNvSpPr/>
          <p:nvPr/>
        </p:nvSpPr>
        <p:spPr>
          <a:xfrm>
            <a:off x="7896679" y="1460123"/>
            <a:ext cx="314767" cy="314767"/>
          </a:xfrm>
          <a:prstGeom prst="ellipse">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dirty="0">
              <a:solidFill>
                <a:schemeClr val="bg1"/>
              </a:solidFill>
            </a:endParaRPr>
          </a:p>
        </p:txBody>
      </p:sp>
      <p:sp>
        <p:nvSpPr>
          <p:cNvPr id="30" name="Oval 29"/>
          <p:cNvSpPr/>
          <p:nvPr/>
        </p:nvSpPr>
        <p:spPr>
          <a:xfrm>
            <a:off x="8328307" y="1446159"/>
            <a:ext cx="314767" cy="314767"/>
          </a:xfrm>
          <a:prstGeom prst="ellipse">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dirty="0">
              <a:solidFill>
                <a:schemeClr val="bg1"/>
              </a:solidFill>
            </a:endParaRPr>
          </a:p>
        </p:txBody>
      </p:sp>
    </p:spTree>
    <p:extLst>
      <p:ext uri="{BB962C8B-B14F-4D97-AF65-F5344CB8AC3E}">
        <p14:creationId xmlns:p14="http://schemas.microsoft.com/office/powerpoint/2010/main" val="295962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1000" fill="hold"/>
                                        <p:tgtEl>
                                          <p:spTgt spid="7"/>
                                        </p:tgtEl>
                                        <p:attrNameLst>
                                          <p:attrName>ppt_x</p:attrName>
                                        </p:attrNameLst>
                                      </p:cBhvr>
                                      <p:tavLst>
                                        <p:tav tm="0">
                                          <p:val>
                                            <p:strVal val="#ppt_x"/>
                                          </p:val>
                                        </p:tav>
                                        <p:tav tm="100000">
                                          <p:val>
                                            <p:strVal val="#ppt_x"/>
                                          </p:val>
                                        </p:tav>
                                      </p:tavLst>
                                    </p:anim>
                                    <p:anim calcmode="lin" valueType="num">
                                      <p:cBhvr additive="base">
                                        <p:cTn id="23" dur="1000" fill="hold"/>
                                        <p:tgtEl>
                                          <p:spTgt spid="7"/>
                                        </p:tgtEl>
                                        <p:attrNameLst>
                                          <p:attrName>ppt_y</p:attrName>
                                        </p:attrNameLst>
                                      </p:cBhvr>
                                      <p:tavLst>
                                        <p:tav tm="0">
                                          <p:val>
                                            <p:strVal val="0-#ppt_h/2"/>
                                          </p:val>
                                        </p:tav>
                                        <p:tav tm="100000">
                                          <p:val>
                                            <p:strVal val="#ppt_y"/>
                                          </p:val>
                                        </p:tav>
                                      </p:tavLst>
                                    </p:anim>
                                  </p:childTnLst>
                                </p:cTn>
                              </p:par>
                            </p:childTnLst>
                          </p:cTn>
                        </p:par>
                        <p:par>
                          <p:cTn id="24" fill="hold">
                            <p:stCondLst>
                              <p:cond delay="2500"/>
                            </p:stCondLst>
                            <p:childTnLst>
                              <p:par>
                                <p:cTn id="25" presetID="2" presetClass="entr" presetSubtype="4"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1000" fill="hold"/>
                                        <p:tgtEl>
                                          <p:spTgt spid="8"/>
                                        </p:tgtEl>
                                        <p:attrNameLst>
                                          <p:attrName>ppt_x</p:attrName>
                                        </p:attrNameLst>
                                      </p:cBhvr>
                                      <p:tavLst>
                                        <p:tav tm="0">
                                          <p:val>
                                            <p:strVal val="#ppt_x"/>
                                          </p:val>
                                        </p:tav>
                                        <p:tav tm="100000">
                                          <p:val>
                                            <p:strVal val="#ppt_x"/>
                                          </p:val>
                                        </p:tav>
                                      </p:tavLst>
                                    </p:anim>
                                    <p:anim calcmode="lin" valueType="num">
                                      <p:cBhvr additive="base">
                                        <p:cTn id="28" dur="10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500"/>
                                        <p:tgtEl>
                                          <p:spTgt spid="17"/>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500"/>
                                        <p:tgtEl>
                                          <p:spTgt spid="18"/>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500"/>
                                        <p:tgtEl>
                                          <p:spTgt spid="1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500"/>
                                        <p:tgtEl>
                                          <p:spTgt spid="20"/>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500"/>
                                        <p:tgtEl>
                                          <p:spTgt spid="21"/>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fade">
                                      <p:cBhvr>
                                        <p:cTn id="60" dur="500"/>
                                        <p:tgtEl>
                                          <p:spTgt spid="22"/>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500"/>
                                        <p:tgtEl>
                                          <p:spTgt spid="23"/>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fade">
                                      <p:cBhvr>
                                        <p:cTn id="66" dur="500"/>
                                        <p:tgtEl>
                                          <p:spTgt spid="24"/>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8"/>
                                        </p:tgtEl>
                                        <p:attrNameLst>
                                          <p:attrName>style.visibility</p:attrName>
                                        </p:attrNameLst>
                                      </p:cBhvr>
                                      <p:to>
                                        <p:strVal val="visible"/>
                                      </p:to>
                                    </p:set>
                                    <p:animEffect transition="in" filter="fade">
                                      <p:cBhvr>
                                        <p:cTn id="69" dur="500"/>
                                        <p:tgtEl>
                                          <p:spTgt spid="28"/>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29"/>
                                        </p:tgtEl>
                                        <p:attrNameLst>
                                          <p:attrName>style.visibility</p:attrName>
                                        </p:attrNameLst>
                                      </p:cBhvr>
                                      <p:to>
                                        <p:strVal val="visible"/>
                                      </p:to>
                                    </p:set>
                                    <p:animEffect transition="in" filter="fade">
                                      <p:cBhvr>
                                        <p:cTn id="72" dur="500"/>
                                        <p:tgtEl>
                                          <p:spTgt spid="29"/>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0"/>
                                        </p:tgtEl>
                                        <p:attrNameLst>
                                          <p:attrName>style.visibility</p:attrName>
                                        </p:attrNameLst>
                                      </p:cBhvr>
                                      <p:to>
                                        <p:strVal val="visible"/>
                                      </p:to>
                                    </p:set>
                                    <p:animEffect transition="in" filter="fade">
                                      <p:cBhvr>
                                        <p:cTn id="75" dur="500"/>
                                        <p:tgtEl>
                                          <p:spTgt spid="30"/>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0"/>
                                        </p:tgtEl>
                                        <p:attrNameLst>
                                          <p:attrName>style.visibility</p:attrName>
                                        </p:attrNameLst>
                                      </p:cBhvr>
                                      <p:to>
                                        <p:strVal val="visible"/>
                                      </p:to>
                                    </p:set>
                                    <p:animEffect transition="in" filter="fade">
                                      <p:cBhvr>
                                        <p:cTn id="78" dur="500"/>
                                        <p:tgtEl>
                                          <p:spTgt spid="10"/>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25"/>
                                        </p:tgtEl>
                                        <p:attrNameLst>
                                          <p:attrName>style.visibility</p:attrName>
                                        </p:attrNameLst>
                                      </p:cBhvr>
                                      <p:to>
                                        <p:strVal val="visible"/>
                                      </p:to>
                                    </p:set>
                                    <p:animEffect transition="in" filter="fade">
                                      <p:cBhvr>
                                        <p:cTn id="81" dur="500"/>
                                        <p:tgtEl>
                                          <p:spTgt spid="25"/>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fade">
                                      <p:cBhvr>
                                        <p:cTn id="84" dur="500"/>
                                        <p:tgtEl>
                                          <p:spTgt spid="27"/>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26"/>
                                        </p:tgtEl>
                                        <p:attrNameLst>
                                          <p:attrName>style.visibility</p:attrName>
                                        </p:attrNameLst>
                                      </p:cBhvr>
                                      <p:to>
                                        <p:strVal val="visible"/>
                                      </p:to>
                                    </p:set>
                                    <p:animEffect transition="in" filter="fade">
                                      <p:cBhvr>
                                        <p:cTn id="87" dur="500"/>
                                        <p:tgtEl>
                                          <p:spTgt spid="26"/>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xit" presetSubtype="0" fill="hold" grpId="1" nodeType="clickEffect">
                                  <p:stCondLst>
                                    <p:cond delay="0"/>
                                  </p:stCondLst>
                                  <p:childTnLst>
                                    <p:animEffect transition="out" filter="fade">
                                      <p:cBhvr>
                                        <p:cTn id="91" dur="500"/>
                                        <p:tgtEl>
                                          <p:spTgt spid="11"/>
                                        </p:tgtEl>
                                      </p:cBhvr>
                                    </p:animEffect>
                                    <p:set>
                                      <p:cBhvr>
                                        <p:cTn id="92" dur="1" fill="hold">
                                          <p:stCondLst>
                                            <p:cond delay="499"/>
                                          </p:stCondLst>
                                        </p:cTn>
                                        <p:tgtEl>
                                          <p:spTgt spid="11"/>
                                        </p:tgtEl>
                                        <p:attrNameLst>
                                          <p:attrName>style.visibility</p:attrName>
                                        </p:attrNameLst>
                                      </p:cBhvr>
                                      <p:to>
                                        <p:strVal val="hidden"/>
                                      </p:to>
                                    </p:set>
                                  </p:childTnLst>
                                </p:cTn>
                              </p:par>
                              <p:par>
                                <p:cTn id="93" presetID="10" presetClass="exit" presetSubtype="0" fill="hold" grpId="1" nodeType="withEffect">
                                  <p:stCondLst>
                                    <p:cond delay="0"/>
                                  </p:stCondLst>
                                  <p:childTnLst>
                                    <p:animEffect transition="out" filter="fade">
                                      <p:cBhvr>
                                        <p:cTn id="94" dur="500"/>
                                        <p:tgtEl>
                                          <p:spTgt spid="13"/>
                                        </p:tgtEl>
                                      </p:cBhvr>
                                    </p:animEffect>
                                    <p:set>
                                      <p:cBhvr>
                                        <p:cTn id="95" dur="1" fill="hold">
                                          <p:stCondLst>
                                            <p:cond delay="499"/>
                                          </p:stCondLst>
                                        </p:cTn>
                                        <p:tgtEl>
                                          <p:spTgt spid="13"/>
                                        </p:tgtEl>
                                        <p:attrNameLst>
                                          <p:attrName>style.visibility</p:attrName>
                                        </p:attrNameLst>
                                      </p:cBhvr>
                                      <p:to>
                                        <p:strVal val="hidden"/>
                                      </p:to>
                                    </p:set>
                                  </p:childTnLst>
                                </p:cTn>
                              </p:par>
                              <p:par>
                                <p:cTn id="96" presetID="10" presetClass="exit" presetSubtype="0" fill="hold" grpId="1" nodeType="withEffect">
                                  <p:stCondLst>
                                    <p:cond delay="0"/>
                                  </p:stCondLst>
                                  <p:childTnLst>
                                    <p:animEffect transition="out" filter="fade">
                                      <p:cBhvr>
                                        <p:cTn id="97" dur="500"/>
                                        <p:tgtEl>
                                          <p:spTgt spid="15"/>
                                        </p:tgtEl>
                                      </p:cBhvr>
                                    </p:animEffect>
                                    <p:set>
                                      <p:cBhvr>
                                        <p:cTn id="98" dur="1" fill="hold">
                                          <p:stCondLst>
                                            <p:cond delay="499"/>
                                          </p:stCondLst>
                                        </p:cTn>
                                        <p:tgtEl>
                                          <p:spTgt spid="15"/>
                                        </p:tgtEl>
                                        <p:attrNameLst>
                                          <p:attrName>style.visibility</p:attrName>
                                        </p:attrNameLst>
                                      </p:cBhvr>
                                      <p:to>
                                        <p:strVal val="hidden"/>
                                      </p:to>
                                    </p:set>
                                  </p:childTnLst>
                                </p:cTn>
                              </p:par>
                              <p:par>
                                <p:cTn id="99" presetID="10" presetClass="exit" presetSubtype="0" fill="hold" grpId="1" nodeType="withEffect">
                                  <p:stCondLst>
                                    <p:cond delay="0"/>
                                  </p:stCondLst>
                                  <p:childTnLst>
                                    <p:animEffect transition="out" filter="fade">
                                      <p:cBhvr>
                                        <p:cTn id="100" dur="500"/>
                                        <p:tgtEl>
                                          <p:spTgt spid="16"/>
                                        </p:tgtEl>
                                      </p:cBhvr>
                                    </p:animEffect>
                                    <p:set>
                                      <p:cBhvr>
                                        <p:cTn id="101" dur="1" fill="hold">
                                          <p:stCondLst>
                                            <p:cond delay="499"/>
                                          </p:stCondLst>
                                        </p:cTn>
                                        <p:tgtEl>
                                          <p:spTgt spid="16"/>
                                        </p:tgtEl>
                                        <p:attrNameLst>
                                          <p:attrName>style.visibility</p:attrName>
                                        </p:attrNameLst>
                                      </p:cBhvr>
                                      <p:to>
                                        <p:strVal val="hidden"/>
                                      </p:to>
                                    </p:set>
                                  </p:childTnLst>
                                </p:cTn>
                              </p:par>
                              <p:par>
                                <p:cTn id="102" presetID="10" presetClass="exit" presetSubtype="0" fill="hold" grpId="1" nodeType="withEffect">
                                  <p:stCondLst>
                                    <p:cond delay="0"/>
                                  </p:stCondLst>
                                  <p:childTnLst>
                                    <p:animEffect transition="out" filter="fade">
                                      <p:cBhvr>
                                        <p:cTn id="103" dur="500"/>
                                        <p:tgtEl>
                                          <p:spTgt spid="17"/>
                                        </p:tgtEl>
                                      </p:cBhvr>
                                    </p:animEffect>
                                    <p:set>
                                      <p:cBhvr>
                                        <p:cTn id="104" dur="1" fill="hold">
                                          <p:stCondLst>
                                            <p:cond delay="499"/>
                                          </p:stCondLst>
                                        </p:cTn>
                                        <p:tgtEl>
                                          <p:spTgt spid="17"/>
                                        </p:tgtEl>
                                        <p:attrNameLst>
                                          <p:attrName>style.visibility</p:attrName>
                                        </p:attrNameLst>
                                      </p:cBhvr>
                                      <p:to>
                                        <p:strVal val="hidden"/>
                                      </p:to>
                                    </p:set>
                                  </p:childTnLst>
                                </p:cTn>
                              </p:par>
                              <p:par>
                                <p:cTn id="105" presetID="10" presetClass="exit" presetSubtype="0" fill="hold" grpId="1" nodeType="withEffect">
                                  <p:stCondLst>
                                    <p:cond delay="0"/>
                                  </p:stCondLst>
                                  <p:childTnLst>
                                    <p:animEffect transition="out" filter="fade">
                                      <p:cBhvr>
                                        <p:cTn id="106" dur="500"/>
                                        <p:tgtEl>
                                          <p:spTgt spid="18"/>
                                        </p:tgtEl>
                                      </p:cBhvr>
                                    </p:animEffect>
                                    <p:set>
                                      <p:cBhvr>
                                        <p:cTn id="107" dur="1" fill="hold">
                                          <p:stCondLst>
                                            <p:cond delay="499"/>
                                          </p:stCondLst>
                                        </p:cTn>
                                        <p:tgtEl>
                                          <p:spTgt spid="18"/>
                                        </p:tgtEl>
                                        <p:attrNameLst>
                                          <p:attrName>style.visibility</p:attrName>
                                        </p:attrNameLst>
                                      </p:cBhvr>
                                      <p:to>
                                        <p:strVal val="hidden"/>
                                      </p:to>
                                    </p:set>
                                  </p:childTnLst>
                                </p:cTn>
                              </p:par>
                              <p:par>
                                <p:cTn id="108" presetID="10" presetClass="exit" presetSubtype="0" fill="hold" grpId="1" nodeType="withEffect">
                                  <p:stCondLst>
                                    <p:cond delay="0"/>
                                  </p:stCondLst>
                                  <p:childTnLst>
                                    <p:animEffect transition="out" filter="fade">
                                      <p:cBhvr>
                                        <p:cTn id="109" dur="500"/>
                                        <p:tgtEl>
                                          <p:spTgt spid="19"/>
                                        </p:tgtEl>
                                      </p:cBhvr>
                                    </p:animEffect>
                                    <p:set>
                                      <p:cBhvr>
                                        <p:cTn id="110" dur="1" fill="hold">
                                          <p:stCondLst>
                                            <p:cond delay="499"/>
                                          </p:stCondLst>
                                        </p:cTn>
                                        <p:tgtEl>
                                          <p:spTgt spid="19"/>
                                        </p:tgtEl>
                                        <p:attrNameLst>
                                          <p:attrName>style.visibility</p:attrName>
                                        </p:attrNameLst>
                                      </p:cBhvr>
                                      <p:to>
                                        <p:strVal val="hidden"/>
                                      </p:to>
                                    </p:set>
                                  </p:childTnLst>
                                </p:cTn>
                              </p:par>
                              <p:par>
                                <p:cTn id="111" presetID="10" presetClass="exit" presetSubtype="0" fill="hold" grpId="1" nodeType="withEffect">
                                  <p:stCondLst>
                                    <p:cond delay="0"/>
                                  </p:stCondLst>
                                  <p:childTnLst>
                                    <p:animEffect transition="out" filter="fade">
                                      <p:cBhvr>
                                        <p:cTn id="112" dur="500"/>
                                        <p:tgtEl>
                                          <p:spTgt spid="20"/>
                                        </p:tgtEl>
                                      </p:cBhvr>
                                    </p:animEffect>
                                    <p:set>
                                      <p:cBhvr>
                                        <p:cTn id="113" dur="1" fill="hold">
                                          <p:stCondLst>
                                            <p:cond delay="499"/>
                                          </p:stCondLst>
                                        </p:cTn>
                                        <p:tgtEl>
                                          <p:spTgt spid="20"/>
                                        </p:tgtEl>
                                        <p:attrNameLst>
                                          <p:attrName>style.visibility</p:attrName>
                                        </p:attrNameLst>
                                      </p:cBhvr>
                                      <p:to>
                                        <p:strVal val="hidden"/>
                                      </p:to>
                                    </p:set>
                                  </p:childTnLst>
                                </p:cTn>
                              </p:par>
                              <p:par>
                                <p:cTn id="114" presetID="10" presetClass="exit" presetSubtype="0" fill="hold" grpId="1" nodeType="withEffect">
                                  <p:stCondLst>
                                    <p:cond delay="0"/>
                                  </p:stCondLst>
                                  <p:childTnLst>
                                    <p:animEffect transition="out" filter="fade">
                                      <p:cBhvr>
                                        <p:cTn id="115" dur="500"/>
                                        <p:tgtEl>
                                          <p:spTgt spid="21"/>
                                        </p:tgtEl>
                                      </p:cBhvr>
                                    </p:animEffect>
                                    <p:set>
                                      <p:cBhvr>
                                        <p:cTn id="116" dur="1" fill="hold">
                                          <p:stCondLst>
                                            <p:cond delay="499"/>
                                          </p:stCondLst>
                                        </p:cTn>
                                        <p:tgtEl>
                                          <p:spTgt spid="21"/>
                                        </p:tgtEl>
                                        <p:attrNameLst>
                                          <p:attrName>style.visibility</p:attrName>
                                        </p:attrNameLst>
                                      </p:cBhvr>
                                      <p:to>
                                        <p:strVal val="hidden"/>
                                      </p:to>
                                    </p:set>
                                  </p:childTnLst>
                                </p:cTn>
                              </p:par>
                              <p:par>
                                <p:cTn id="117" presetID="10" presetClass="exit" presetSubtype="0" fill="hold" grpId="1" nodeType="withEffect">
                                  <p:stCondLst>
                                    <p:cond delay="0"/>
                                  </p:stCondLst>
                                  <p:childTnLst>
                                    <p:animEffect transition="out" filter="fade">
                                      <p:cBhvr>
                                        <p:cTn id="118" dur="500"/>
                                        <p:tgtEl>
                                          <p:spTgt spid="22"/>
                                        </p:tgtEl>
                                      </p:cBhvr>
                                    </p:animEffect>
                                    <p:set>
                                      <p:cBhvr>
                                        <p:cTn id="119" dur="1" fill="hold">
                                          <p:stCondLst>
                                            <p:cond delay="499"/>
                                          </p:stCondLst>
                                        </p:cTn>
                                        <p:tgtEl>
                                          <p:spTgt spid="22"/>
                                        </p:tgtEl>
                                        <p:attrNameLst>
                                          <p:attrName>style.visibility</p:attrName>
                                        </p:attrNameLst>
                                      </p:cBhvr>
                                      <p:to>
                                        <p:strVal val="hidden"/>
                                      </p:to>
                                    </p:set>
                                  </p:childTnLst>
                                </p:cTn>
                              </p:par>
                              <p:par>
                                <p:cTn id="120" presetID="10" presetClass="exit" presetSubtype="0" fill="hold" grpId="1" nodeType="withEffect">
                                  <p:stCondLst>
                                    <p:cond delay="0"/>
                                  </p:stCondLst>
                                  <p:childTnLst>
                                    <p:animEffect transition="out" filter="fade">
                                      <p:cBhvr>
                                        <p:cTn id="121" dur="500"/>
                                        <p:tgtEl>
                                          <p:spTgt spid="23"/>
                                        </p:tgtEl>
                                      </p:cBhvr>
                                    </p:animEffect>
                                    <p:set>
                                      <p:cBhvr>
                                        <p:cTn id="122" dur="1" fill="hold">
                                          <p:stCondLst>
                                            <p:cond delay="499"/>
                                          </p:stCondLst>
                                        </p:cTn>
                                        <p:tgtEl>
                                          <p:spTgt spid="23"/>
                                        </p:tgtEl>
                                        <p:attrNameLst>
                                          <p:attrName>style.visibility</p:attrName>
                                        </p:attrNameLst>
                                      </p:cBhvr>
                                      <p:to>
                                        <p:strVal val="hidden"/>
                                      </p:to>
                                    </p:set>
                                  </p:childTnLst>
                                </p:cTn>
                              </p:par>
                              <p:par>
                                <p:cTn id="123" presetID="10" presetClass="exit" presetSubtype="0" fill="hold" grpId="1" nodeType="withEffect">
                                  <p:stCondLst>
                                    <p:cond delay="0"/>
                                  </p:stCondLst>
                                  <p:childTnLst>
                                    <p:animEffect transition="out" filter="fade">
                                      <p:cBhvr>
                                        <p:cTn id="124" dur="500"/>
                                        <p:tgtEl>
                                          <p:spTgt spid="24"/>
                                        </p:tgtEl>
                                      </p:cBhvr>
                                    </p:animEffect>
                                    <p:set>
                                      <p:cBhvr>
                                        <p:cTn id="125" dur="1" fill="hold">
                                          <p:stCondLst>
                                            <p:cond delay="499"/>
                                          </p:stCondLst>
                                        </p:cTn>
                                        <p:tgtEl>
                                          <p:spTgt spid="24"/>
                                        </p:tgtEl>
                                        <p:attrNameLst>
                                          <p:attrName>style.visibility</p:attrName>
                                        </p:attrNameLst>
                                      </p:cBhvr>
                                      <p:to>
                                        <p:strVal val="hidden"/>
                                      </p:to>
                                    </p:set>
                                  </p:childTnLst>
                                </p:cTn>
                              </p:par>
                              <p:par>
                                <p:cTn id="126" presetID="10" presetClass="exit" presetSubtype="0" fill="hold" grpId="1" nodeType="withEffect">
                                  <p:stCondLst>
                                    <p:cond delay="0"/>
                                  </p:stCondLst>
                                  <p:childTnLst>
                                    <p:animEffect transition="out" filter="fade">
                                      <p:cBhvr>
                                        <p:cTn id="127" dur="500"/>
                                        <p:tgtEl>
                                          <p:spTgt spid="28"/>
                                        </p:tgtEl>
                                      </p:cBhvr>
                                    </p:animEffect>
                                    <p:set>
                                      <p:cBhvr>
                                        <p:cTn id="128" dur="1" fill="hold">
                                          <p:stCondLst>
                                            <p:cond delay="499"/>
                                          </p:stCondLst>
                                        </p:cTn>
                                        <p:tgtEl>
                                          <p:spTgt spid="28"/>
                                        </p:tgtEl>
                                        <p:attrNameLst>
                                          <p:attrName>style.visibility</p:attrName>
                                        </p:attrNameLst>
                                      </p:cBhvr>
                                      <p:to>
                                        <p:strVal val="hidden"/>
                                      </p:to>
                                    </p:set>
                                  </p:childTnLst>
                                </p:cTn>
                              </p:par>
                              <p:par>
                                <p:cTn id="129" presetID="10" presetClass="exit" presetSubtype="0" fill="hold" grpId="1" nodeType="withEffect">
                                  <p:stCondLst>
                                    <p:cond delay="0"/>
                                  </p:stCondLst>
                                  <p:childTnLst>
                                    <p:animEffect transition="out" filter="fade">
                                      <p:cBhvr>
                                        <p:cTn id="130" dur="500"/>
                                        <p:tgtEl>
                                          <p:spTgt spid="29"/>
                                        </p:tgtEl>
                                      </p:cBhvr>
                                    </p:animEffect>
                                    <p:set>
                                      <p:cBhvr>
                                        <p:cTn id="131" dur="1" fill="hold">
                                          <p:stCondLst>
                                            <p:cond delay="499"/>
                                          </p:stCondLst>
                                        </p:cTn>
                                        <p:tgtEl>
                                          <p:spTgt spid="29"/>
                                        </p:tgtEl>
                                        <p:attrNameLst>
                                          <p:attrName>style.visibility</p:attrName>
                                        </p:attrNameLst>
                                      </p:cBhvr>
                                      <p:to>
                                        <p:strVal val="hidden"/>
                                      </p:to>
                                    </p:set>
                                  </p:childTnLst>
                                </p:cTn>
                              </p:par>
                              <p:par>
                                <p:cTn id="132" presetID="10" presetClass="exit" presetSubtype="0" fill="hold" grpId="1" nodeType="withEffect">
                                  <p:stCondLst>
                                    <p:cond delay="0"/>
                                  </p:stCondLst>
                                  <p:childTnLst>
                                    <p:animEffect transition="out" filter="fade">
                                      <p:cBhvr>
                                        <p:cTn id="133" dur="500"/>
                                        <p:tgtEl>
                                          <p:spTgt spid="30"/>
                                        </p:tgtEl>
                                      </p:cBhvr>
                                    </p:animEffect>
                                    <p:set>
                                      <p:cBhvr>
                                        <p:cTn id="134" dur="1" fill="hold">
                                          <p:stCondLst>
                                            <p:cond delay="499"/>
                                          </p:stCondLst>
                                        </p:cTn>
                                        <p:tgtEl>
                                          <p:spTgt spid="30"/>
                                        </p:tgtEl>
                                        <p:attrNameLst>
                                          <p:attrName>style.visibility</p:attrName>
                                        </p:attrNameLst>
                                      </p:cBhvr>
                                      <p:to>
                                        <p:strVal val="hidden"/>
                                      </p:to>
                                    </p:set>
                                  </p:childTnLst>
                                </p:cTn>
                              </p:par>
                              <p:par>
                                <p:cTn id="135" presetID="10" presetClass="exit" presetSubtype="0" fill="hold" grpId="1" nodeType="withEffect">
                                  <p:stCondLst>
                                    <p:cond delay="0"/>
                                  </p:stCondLst>
                                  <p:childTnLst>
                                    <p:animEffect transition="out" filter="fade">
                                      <p:cBhvr>
                                        <p:cTn id="136" dur="500"/>
                                        <p:tgtEl>
                                          <p:spTgt spid="10"/>
                                        </p:tgtEl>
                                      </p:cBhvr>
                                    </p:animEffect>
                                    <p:set>
                                      <p:cBhvr>
                                        <p:cTn id="137" dur="1" fill="hold">
                                          <p:stCondLst>
                                            <p:cond delay="499"/>
                                          </p:stCondLst>
                                        </p:cTn>
                                        <p:tgtEl>
                                          <p:spTgt spid="10"/>
                                        </p:tgtEl>
                                        <p:attrNameLst>
                                          <p:attrName>style.visibility</p:attrName>
                                        </p:attrNameLst>
                                      </p:cBhvr>
                                      <p:to>
                                        <p:strVal val="hidden"/>
                                      </p:to>
                                    </p:set>
                                  </p:childTnLst>
                                </p:cTn>
                              </p:par>
                              <p:par>
                                <p:cTn id="138" presetID="10" presetClass="exit" presetSubtype="0" fill="hold" grpId="1" nodeType="withEffect">
                                  <p:stCondLst>
                                    <p:cond delay="0"/>
                                  </p:stCondLst>
                                  <p:childTnLst>
                                    <p:animEffect transition="out" filter="fade">
                                      <p:cBhvr>
                                        <p:cTn id="139" dur="500"/>
                                        <p:tgtEl>
                                          <p:spTgt spid="25"/>
                                        </p:tgtEl>
                                      </p:cBhvr>
                                    </p:animEffect>
                                    <p:set>
                                      <p:cBhvr>
                                        <p:cTn id="140" dur="1" fill="hold">
                                          <p:stCondLst>
                                            <p:cond delay="499"/>
                                          </p:stCondLst>
                                        </p:cTn>
                                        <p:tgtEl>
                                          <p:spTgt spid="25"/>
                                        </p:tgtEl>
                                        <p:attrNameLst>
                                          <p:attrName>style.visibility</p:attrName>
                                        </p:attrNameLst>
                                      </p:cBhvr>
                                      <p:to>
                                        <p:strVal val="hidden"/>
                                      </p:to>
                                    </p:set>
                                  </p:childTnLst>
                                </p:cTn>
                              </p:par>
                              <p:par>
                                <p:cTn id="141" presetID="10" presetClass="exit" presetSubtype="0" fill="hold" grpId="1" nodeType="withEffect">
                                  <p:stCondLst>
                                    <p:cond delay="0"/>
                                  </p:stCondLst>
                                  <p:childTnLst>
                                    <p:animEffect transition="out" filter="fade">
                                      <p:cBhvr>
                                        <p:cTn id="142" dur="500"/>
                                        <p:tgtEl>
                                          <p:spTgt spid="27"/>
                                        </p:tgtEl>
                                      </p:cBhvr>
                                    </p:animEffect>
                                    <p:set>
                                      <p:cBhvr>
                                        <p:cTn id="143" dur="1" fill="hold">
                                          <p:stCondLst>
                                            <p:cond delay="499"/>
                                          </p:stCondLst>
                                        </p:cTn>
                                        <p:tgtEl>
                                          <p:spTgt spid="27"/>
                                        </p:tgtEl>
                                        <p:attrNameLst>
                                          <p:attrName>style.visibility</p:attrName>
                                        </p:attrNameLst>
                                      </p:cBhvr>
                                      <p:to>
                                        <p:strVal val="hidden"/>
                                      </p:to>
                                    </p:set>
                                  </p:childTnLst>
                                </p:cTn>
                              </p:par>
                              <p:par>
                                <p:cTn id="144" presetID="10" presetClass="exit" presetSubtype="0" fill="hold" grpId="1" nodeType="withEffect">
                                  <p:stCondLst>
                                    <p:cond delay="0"/>
                                  </p:stCondLst>
                                  <p:childTnLst>
                                    <p:animEffect transition="out" filter="fade">
                                      <p:cBhvr>
                                        <p:cTn id="145" dur="500"/>
                                        <p:tgtEl>
                                          <p:spTgt spid="26"/>
                                        </p:tgtEl>
                                      </p:cBhvr>
                                    </p:animEffect>
                                    <p:set>
                                      <p:cBhvr>
                                        <p:cTn id="146" dur="1" fill="hold">
                                          <p:stCondLst>
                                            <p:cond delay="499"/>
                                          </p:stCondLst>
                                        </p:cTn>
                                        <p:tgtEl>
                                          <p:spTgt spid="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p:bldP spid="8" grpId="0" animBg="1"/>
      <p:bldP spid="9" grpId="0"/>
      <p:bldP spid="10" grpId="0" animBg="1"/>
      <p:bldP spid="10" grpId="1" animBg="1"/>
      <p:bldP spid="11" grpId="0" animBg="1"/>
      <p:bldP spid="11" grpId="1" animBg="1"/>
      <p:bldP spid="13" grpId="0" animBg="1"/>
      <p:bldP spid="13" grpId="1" animBg="1"/>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p:bldP spid="25" grpId="1"/>
      <p:bldP spid="26" grpId="0"/>
      <p:bldP spid="26" grpId="1"/>
      <p:bldP spid="27" grpId="0"/>
      <p:bldP spid="27" grpId="1"/>
      <p:bldP spid="28" grpId="0" animBg="1"/>
      <p:bldP spid="28" grpId="1" animBg="1"/>
      <p:bldP spid="29" grpId="0" animBg="1"/>
      <p:bldP spid="29" grpId="1" animBg="1"/>
      <p:bldP spid="30" grpId="0" animBg="1"/>
      <p:bldP spid="30"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p:cNvPicPr>
            <a:picLocks noChangeAspect="1"/>
          </p:cNvPicPr>
          <p:nvPr/>
        </p:nvPicPr>
        <p:blipFill rotWithShape="1">
          <a:blip r:embed="rId3"/>
          <a:srcRect l="21986" t="26563" r="17691" b="18229"/>
          <a:stretch/>
        </p:blipFill>
        <p:spPr>
          <a:xfrm>
            <a:off x="0" y="333103"/>
            <a:ext cx="11766553" cy="6054634"/>
          </a:xfrm>
          <a:prstGeom prst="rect">
            <a:avLst/>
          </a:prstGeom>
        </p:spPr>
      </p:pic>
    </p:spTree>
    <p:extLst>
      <p:ext uri="{BB962C8B-B14F-4D97-AF65-F5344CB8AC3E}">
        <p14:creationId xmlns:p14="http://schemas.microsoft.com/office/powerpoint/2010/main" val="217306929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24231" t="21354" r="29405" b="3821"/>
          <a:stretch/>
        </p:blipFill>
        <p:spPr>
          <a:xfrm>
            <a:off x="2443843" y="116706"/>
            <a:ext cx="7429500" cy="6741294"/>
          </a:xfrm>
          <a:prstGeom prst="rect">
            <a:avLst/>
          </a:prstGeom>
        </p:spPr>
      </p:pic>
    </p:spTree>
    <p:extLst>
      <p:ext uri="{BB962C8B-B14F-4D97-AF65-F5344CB8AC3E}">
        <p14:creationId xmlns:p14="http://schemas.microsoft.com/office/powerpoint/2010/main" val="401887719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536"/>
          <p:cNvSpPr/>
          <p:nvPr/>
        </p:nvSpPr>
        <p:spPr>
          <a:xfrm>
            <a:off x="0" y="0"/>
            <a:ext cx="6096000" cy="6858000"/>
          </a:xfrm>
          <a:prstGeom prst="rect">
            <a:avLst/>
          </a:prstGeom>
          <a:solidFill>
            <a:schemeClr val="accent2"/>
          </a:solidFill>
          <a:ln w="12700">
            <a:miter lim="400000"/>
          </a:ln>
        </p:spPr>
        <p:txBody>
          <a:bodyPr lIns="45719" rIns="45719" anchor="ctr"/>
          <a:lstStyle/>
          <a:p>
            <a:pPr algn="ctr">
              <a:defRPr>
                <a:solidFill>
                  <a:srgbClr val="FFFFFF"/>
                </a:solidFill>
              </a:defRPr>
            </a:pPr>
            <a:endParaRPr/>
          </a:p>
        </p:txBody>
      </p:sp>
      <p:pic>
        <p:nvPicPr>
          <p:cNvPr id="5" name="Picture Placeholder 4"/>
          <p:cNvPicPr>
            <a:picLocks noGrp="1" noChangeAspect="1"/>
          </p:cNvPicPr>
          <p:nvPr>
            <p:ph type="pic" idx="13"/>
          </p:nvPr>
        </p:nvPicPr>
        <p:blipFill>
          <a:blip r:embed="rId3">
            <a:extLst>
              <a:ext uri="{28A0092B-C50C-407E-A947-70E740481C1C}">
                <a14:useLocalDpi xmlns:a14="http://schemas.microsoft.com/office/drawing/2010/main" val="0"/>
              </a:ext>
            </a:extLst>
          </a:blip>
          <a:srcRect t="9500" b="9500"/>
          <a:stretch>
            <a:fillRect/>
          </a:stretch>
        </p:blipFill>
        <p:spPr/>
      </p:pic>
      <p:sp>
        <p:nvSpPr>
          <p:cNvPr id="14" name="Rectangle 13"/>
          <p:cNvSpPr/>
          <p:nvPr/>
        </p:nvSpPr>
        <p:spPr>
          <a:xfrm>
            <a:off x="383266" y="345547"/>
            <a:ext cx="11472420" cy="6193411"/>
          </a:xfrm>
          <a:prstGeom prst="rect">
            <a:avLst/>
          </a:prstGeom>
          <a:gradFill flip="none" rotWithShape="0">
            <a:gsLst>
              <a:gs pos="0">
                <a:srgbClr val="817E9A">
                  <a:alpha val="13000"/>
                </a:srgbClr>
              </a:gs>
              <a:gs pos="30000">
                <a:srgbClr val="2D1E42">
                  <a:alpha val="84000"/>
                </a:srgbClr>
              </a:gs>
            </a:gsLst>
            <a:lin ang="372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solidFill>
                <a:schemeClr val="bg1"/>
              </a:solidFill>
              <a:latin typeface="Source Sans Pro Light" panose="020B0403030403020204" pitchFamily="34" charset="0"/>
              <a:ea typeface="Montserrat Hairline" charset="0"/>
              <a:cs typeface="B Homa" panose="00000400000000000000" pitchFamily="2" charset="-78"/>
            </a:endParaRPr>
          </a:p>
        </p:txBody>
      </p:sp>
      <p:sp>
        <p:nvSpPr>
          <p:cNvPr id="15" name="Rectangle 14"/>
          <p:cNvSpPr/>
          <p:nvPr/>
        </p:nvSpPr>
        <p:spPr>
          <a:xfrm>
            <a:off x="1565091" y="1028701"/>
            <a:ext cx="9108772" cy="4739055"/>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ubtitle 2"/>
          <p:cNvSpPr txBox="1">
            <a:spLocks/>
          </p:cNvSpPr>
          <p:nvPr/>
        </p:nvSpPr>
        <p:spPr>
          <a:xfrm>
            <a:off x="1703477" y="2998074"/>
            <a:ext cx="8831999" cy="1328038"/>
          </a:xfrm>
          <a:prstGeom prst="rect">
            <a:avLst/>
          </a:prstGeom>
        </p:spPr>
        <p:txBody>
          <a:bodyPr vert="horz" wrap="square" lIns="91423" tIns="45711" rIns="91423" bIns="45711"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ctr"/>
            <a:r>
              <a:rPr lang="fa-IR" sz="4400" b="1" dirty="0" smtClean="0">
                <a:solidFill>
                  <a:schemeClr val="accent1"/>
                </a:solidFill>
                <a:latin typeface="Source Sans Pro Light" panose="020B0403030403020204" pitchFamily="34" charset="0"/>
                <a:cs typeface="B Homa" panose="00000400000000000000" pitchFamily="2" charset="-78"/>
              </a:rPr>
              <a:t>به طور کلی برای برنامه ریزی حمل و نقل کالا به چه اطلاعاتی نیاز داریم؟</a:t>
            </a:r>
            <a:endParaRPr lang="en-US" sz="3600" b="1" dirty="0">
              <a:solidFill>
                <a:schemeClr val="bg1"/>
              </a:solidFill>
              <a:latin typeface="Source Sans Pro Light" panose="020B0403030403020204" pitchFamily="34" charset="0"/>
              <a:cs typeface="B Homa" panose="00000400000000000000" pitchFamily="2" charset="-78"/>
            </a:endParaRPr>
          </a:p>
        </p:txBody>
      </p:sp>
    </p:spTree>
    <p:extLst>
      <p:ext uri="{BB962C8B-B14F-4D97-AF65-F5344CB8AC3E}">
        <p14:creationId xmlns:p14="http://schemas.microsoft.com/office/powerpoint/2010/main" val="247256613"/>
      </p:ext>
    </p:extLst>
  </p:cSld>
  <p:clrMapOvr>
    <a:masterClrMapping/>
  </p:clrMapOvr>
  <mc:AlternateContent xmlns:mc="http://schemas.openxmlformats.org/markup-compatibility/2006" xmlns:p14="http://schemas.microsoft.com/office/powerpoint/2010/main">
    <mc:Choice Requires="p14">
      <p:transition spd="med">
        <p14:pan dir="r"/>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1000"/>
                                        <p:tgtEl>
                                          <p:spTgt spid="14"/>
                                        </p:tgtEl>
                                      </p:cBhvr>
                                    </p:animEffect>
                                    <p:anim calcmode="lin" valueType="num">
                                      <p:cBhvr>
                                        <p:cTn id="17" dur="1000" fill="hold"/>
                                        <p:tgtEl>
                                          <p:spTgt spid="14"/>
                                        </p:tgtEl>
                                        <p:attrNameLst>
                                          <p:attrName>ppt_x</p:attrName>
                                        </p:attrNameLst>
                                      </p:cBhvr>
                                      <p:tavLst>
                                        <p:tav tm="0">
                                          <p:val>
                                            <p:strVal val="#ppt_x"/>
                                          </p:val>
                                        </p:tav>
                                        <p:tav tm="100000">
                                          <p:val>
                                            <p:strVal val="#ppt_x"/>
                                          </p:val>
                                        </p:tav>
                                      </p:tavLst>
                                    </p:anim>
                                    <p:anim calcmode="lin" valueType="num">
                                      <p:cBhvr>
                                        <p:cTn id="18" dur="1000" fill="hold"/>
                                        <p:tgtEl>
                                          <p:spTgt spid="14"/>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2" presetClass="entr" presetSubtype="4"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1000" fill="hold"/>
                                        <p:tgtEl>
                                          <p:spTgt spid="15"/>
                                        </p:tgtEl>
                                        <p:attrNameLst>
                                          <p:attrName>ppt_x</p:attrName>
                                        </p:attrNameLst>
                                      </p:cBhvr>
                                      <p:tavLst>
                                        <p:tav tm="0">
                                          <p:val>
                                            <p:strVal val="#ppt_x"/>
                                          </p:val>
                                        </p:tav>
                                        <p:tav tm="100000">
                                          <p:val>
                                            <p:strVal val="#ppt_x"/>
                                          </p:val>
                                        </p:tav>
                                      </p:tavLst>
                                    </p:anim>
                                    <p:anim calcmode="lin" valueType="num">
                                      <p:cBhvr additive="base">
                                        <p:cTn id="23" dur="10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4" grpId="0" animBg="1"/>
      <p:bldP spid="15" grpId="0" animBg="1"/>
      <p:bldP spid="1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hape 536"/>
          <p:cNvSpPr/>
          <p:nvPr/>
        </p:nvSpPr>
        <p:spPr>
          <a:xfrm>
            <a:off x="0" y="0"/>
            <a:ext cx="12192000" cy="1545773"/>
          </a:xfrm>
          <a:prstGeom prst="rect">
            <a:avLst/>
          </a:prstGeom>
          <a:solidFill>
            <a:schemeClr val="accent2"/>
          </a:solidFill>
          <a:ln w="12700">
            <a:miter lim="400000"/>
          </a:ln>
        </p:spPr>
        <p:txBody>
          <a:bodyPr lIns="45719" rIns="45719" anchor="ctr"/>
          <a:lstStyle/>
          <a:p>
            <a:pPr algn="ctr">
              <a:defRPr>
                <a:solidFill>
                  <a:srgbClr val="FFFFFF"/>
                </a:solidFill>
              </a:defRPr>
            </a:pPr>
            <a:endParaRPr/>
          </a:p>
        </p:txBody>
      </p:sp>
      <p:sp>
        <p:nvSpPr>
          <p:cNvPr id="4" name="Rectangle 3"/>
          <p:cNvSpPr/>
          <p:nvPr/>
        </p:nvSpPr>
        <p:spPr>
          <a:xfrm>
            <a:off x="1288177" y="139221"/>
            <a:ext cx="9042400" cy="1943816"/>
          </a:xfrm>
          <a:prstGeom prst="rect">
            <a:avLst/>
          </a:prstGeom>
          <a:gradFill flip="none" rotWithShape="0">
            <a:gsLst>
              <a:gs pos="0">
                <a:srgbClr val="817E9A"/>
              </a:gs>
              <a:gs pos="30000">
                <a:srgbClr val="2D1E42">
                  <a:alpha val="84000"/>
                </a:srgbClr>
              </a:gs>
            </a:gsLst>
            <a:lin ang="372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ource Sans Pro Light" charset="0"/>
            </a:endParaRPr>
          </a:p>
        </p:txBody>
      </p:sp>
      <p:sp>
        <p:nvSpPr>
          <p:cNvPr id="5" name="TextBox 4"/>
          <p:cNvSpPr txBox="1"/>
          <p:nvPr/>
        </p:nvSpPr>
        <p:spPr>
          <a:xfrm>
            <a:off x="3033020" y="844909"/>
            <a:ext cx="4741015" cy="646331"/>
          </a:xfrm>
          <a:prstGeom prst="rect">
            <a:avLst/>
          </a:prstGeom>
          <a:noFill/>
        </p:spPr>
        <p:txBody>
          <a:bodyPr wrap="square" rtlCol="0">
            <a:spAutoFit/>
          </a:bodyPr>
          <a:lstStyle/>
          <a:p>
            <a:pPr algn="r" rtl="1"/>
            <a:r>
              <a:rPr lang="fa-IR" sz="3600" b="1" dirty="0" smtClean="0">
                <a:solidFill>
                  <a:schemeClr val="bg1"/>
                </a:solidFill>
                <a:latin typeface="A Rezvan-fat" panose="01000500000000020002" pitchFamily="2" charset="-78"/>
                <a:cs typeface="A Rezvan-fat" panose="01000500000000020002" pitchFamily="2" charset="-78"/>
              </a:rPr>
              <a:t>تجزیه و تحلیل نیازها و مدل یابی</a:t>
            </a:r>
            <a:endParaRPr lang="en-US" sz="3600" b="1" dirty="0">
              <a:solidFill>
                <a:schemeClr val="bg1"/>
              </a:solidFill>
              <a:latin typeface="Adobe Gothic Std B" panose="020B0800000000000000" pitchFamily="34" charset="-128"/>
              <a:ea typeface="Adobe Gothic Std B" panose="020B0800000000000000" pitchFamily="34" charset="-128"/>
              <a:cs typeface="A Rezvan-fat" panose="01000500000000020002" pitchFamily="2" charset="-78"/>
            </a:endParaRPr>
          </a:p>
        </p:txBody>
      </p:sp>
      <p:sp>
        <p:nvSpPr>
          <p:cNvPr id="6" name="Rectangle 5"/>
          <p:cNvSpPr/>
          <p:nvPr/>
        </p:nvSpPr>
        <p:spPr>
          <a:xfrm>
            <a:off x="2928731" y="467528"/>
            <a:ext cx="5062638" cy="1443864"/>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4284181" y="2916754"/>
            <a:ext cx="2683748" cy="523220"/>
          </a:xfrm>
          <a:prstGeom prst="rect">
            <a:avLst/>
          </a:prstGeom>
        </p:spPr>
        <p:txBody>
          <a:bodyPr wrap="none">
            <a:spAutoFit/>
          </a:bodyPr>
          <a:lstStyle/>
          <a:p>
            <a:pPr algn="ctr"/>
            <a:r>
              <a:rPr lang="fa-IR" sz="2800" dirty="0">
                <a:cs typeface="B Homa" panose="00000400000000000000" pitchFamily="2" charset="-78"/>
              </a:rPr>
              <a:t>چرا حمل و نقل کالا؟</a:t>
            </a:r>
            <a:endParaRPr lang="en-US" sz="2800" dirty="0">
              <a:cs typeface="B Homa" panose="00000400000000000000" pitchFamily="2" charset="-78"/>
            </a:endParaRPr>
          </a:p>
        </p:txBody>
      </p:sp>
      <p:sp>
        <p:nvSpPr>
          <p:cNvPr id="8" name="Rectangle 7"/>
          <p:cNvSpPr/>
          <p:nvPr/>
        </p:nvSpPr>
        <p:spPr>
          <a:xfrm>
            <a:off x="936087" y="3601260"/>
            <a:ext cx="9746579" cy="523220"/>
          </a:xfrm>
          <a:prstGeom prst="rect">
            <a:avLst/>
          </a:prstGeom>
        </p:spPr>
        <p:txBody>
          <a:bodyPr wrap="none">
            <a:spAutoFit/>
          </a:bodyPr>
          <a:lstStyle/>
          <a:p>
            <a:pPr algn="ctr" rtl="1"/>
            <a:r>
              <a:rPr lang="fa-IR" sz="2800" dirty="0" smtClean="0">
                <a:cs typeface="B Homa" panose="00000400000000000000" pitchFamily="2" charset="-78"/>
              </a:rPr>
              <a:t>چه عوامل </a:t>
            </a:r>
            <a:r>
              <a:rPr lang="fa-IR" sz="2800" dirty="0">
                <a:cs typeface="B Homa" panose="00000400000000000000" pitchFamily="2" charset="-78"/>
              </a:rPr>
              <a:t>اقتصادی / صنعتی / کالایی که باعث تقاضای حمل و نقل می شوند؟</a:t>
            </a:r>
          </a:p>
        </p:txBody>
      </p:sp>
      <p:sp>
        <p:nvSpPr>
          <p:cNvPr id="9" name="Rectangle 8"/>
          <p:cNvSpPr/>
          <p:nvPr/>
        </p:nvSpPr>
        <p:spPr>
          <a:xfrm>
            <a:off x="3814297" y="4285766"/>
            <a:ext cx="3959738" cy="523220"/>
          </a:xfrm>
          <a:prstGeom prst="rect">
            <a:avLst/>
          </a:prstGeom>
        </p:spPr>
        <p:txBody>
          <a:bodyPr wrap="none">
            <a:spAutoFit/>
          </a:bodyPr>
          <a:lstStyle/>
          <a:p>
            <a:r>
              <a:rPr lang="fa-IR" sz="2800" dirty="0">
                <a:cs typeface="B Homa" panose="00000400000000000000" pitchFamily="2" charset="-78"/>
              </a:rPr>
              <a:t>چه کسی حمل و نقل می کند؟ </a:t>
            </a:r>
            <a:endParaRPr lang="en-US" sz="2800" dirty="0">
              <a:cs typeface="B Homa" panose="00000400000000000000" pitchFamily="2" charset="-78"/>
            </a:endParaRPr>
          </a:p>
        </p:txBody>
      </p:sp>
      <p:sp>
        <p:nvSpPr>
          <p:cNvPr id="10" name="Rectangle 9"/>
          <p:cNvSpPr/>
          <p:nvPr/>
        </p:nvSpPr>
        <p:spPr>
          <a:xfrm>
            <a:off x="3565831" y="4970272"/>
            <a:ext cx="4456669" cy="523220"/>
          </a:xfrm>
          <a:prstGeom prst="rect">
            <a:avLst/>
          </a:prstGeom>
        </p:spPr>
        <p:txBody>
          <a:bodyPr wrap="none">
            <a:spAutoFit/>
          </a:bodyPr>
          <a:lstStyle/>
          <a:p>
            <a:r>
              <a:rPr lang="fa-IR" sz="2800" dirty="0">
                <a:cs typeface="B Homa" panose="00000400000000000000" pitchFamily="2" charset="-78"/>
              </a:rPr>
              <a:t>نوع حمل و نقل به کارگرفته شده؟ </a:t>
            </a:r>
            <a:endParaRPr lang="en-US" sz="2800" dirty="0">
              <a:cs typeface="B Homa" panose="00000400000000000000" pitchFamily="2" charset="-78"/>
            </a:endParaRPr>
          </a:p>
        </p:txBody>
      </p:sp>
      <p:sp>
        <p:nvSpPr>
          <p:cNvPr id="11" name="Rectangle 10"/>
          <p:cNvSpPr/>
          <p:nvPr/>
        </p:nvSpPr>
        <p:spPr>
          <a:xfrm>
            <a:off x="4039392" y="5816064"/>
            <a:ext cx="3756156" cy="523220"/>
          </a:xfrm>
          <a:prstGeom prst="rect">
            <a:avLst/>
          </a:prstGeom>
        </p:spPr>
        <p:txBody>
          <a:bodyPr wrap="none">
            <a:spAutoFit/>
          </a:bodyPr>
          <a:lstStyle/>
          <a:p>
            <a:r>
              <a:rPr lang="fa-IR" sz="2800" dirty="0">
                <a:cs typeface="B Homa" panose="00000400000000000000" pitchFamily="2" charset="-78"/>
              </a:rPr>
              <a:t>نحوه توزیع حمل و نقل کالا؟ </a:t>
            </a:r>
            <a:endParaRPr lang="en-US" sz="2800" dirty="0">
              <a:cs typeface="B Homa" panose="00000400000000000000" pitchFamily="2" charset="-78"/>
            </a:endParaRPr>
          </a:p>
        </p:txBody>
      </p:sp>
      <p:pic>
        <p:nvPicPr>
          <p:cNvPr id="13" name="Picture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29669" y="2975189"/>
            <a:ext cx="454426" cy="454426"/>
          </a:xfrm>
          <a:prstGeom prst="rect">
            <a:avLst/>
          </a:prstGeom>
        </p:spPr>
      </p:pic>
      <p:pic>
        <p:nvPicPr>
          <p:cNvPr id="14" name="Picture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820400" y="3670054"/>
            <a:ext cx="454426" cy="454426"/>
          </a:xfrm>
          <a:prstGeom prst="rect">
            <a:avLst/>
          </a:prstGeom>
        </p:spPr>
      </p:pic>
      <p:pic>
        <p:nvPicPr>
          <p:cNvPr id="15" name="Pictur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96238" y="4285766"/>
            <a:ext cx="454426" cy="454426"/>
          </a:xfrm>
          <a:prstGeom prst="rect">
            <a:avLst/>
          </a:prstGeom>
        </p:spPr>
      </p:pic>
      <p:pic>
        <p:nvPicPr>
          <p:cNvPr id="16" name="Picture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54247" y="5023446"/>
            <a:ext cx="454426" cy="454426"/>
          </a:xfrm>
          <a:prstGeom prst="rect">
            <a:avLst/>
          </a:prstGeom>
        </p:spPr>
      </p:pic>
      <p:pic>
        <p:nvPicPr>
          <p:cNvPr id="17" name="Picture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54247" y="5816064"/>
            <a:ext cx="454426" cy="454426"/>
          </a:xfrm>
          <a:prstGeom prst="rect">
            <a:avLst/>
          </a:prstGeom>
        </p:spPr>
      </p:pic>
      <p:pic>
        <p:nvPicPr>
          <p:cNvPr id="20" name="Picture 19"/>
          <p:cNvPicPr>
            <a:picLocks noChangeAspect="1"/>
          </p:cNvPicPr>
          <p:nvPr/>
        </p:nvPicPr>
        <p:blipFill rotWithShape="1">
          <a:blip r:embed="rId3">
            <a:duotone>
              <a:prstClr val="black"/>
              <a:srgbClr val="D9C3A5">
                <a:tint val="50000"/>
                <a:satMod val="180000"/>
              </a:srgbClr>
            </a:duotone>
          </a:blip>
          <a:srcRect l="20291" t="13921" r="18588" b="2557"/>
          <a:stretch/>
        </p:blipFill>
        <p:spPr>
          <a:xfrm>
            <a:off x="3199582" y="2222258"/>
            <a:ext cx="5972127" cy="4588343"/>
          </a:xfrm>
          <a:prstGeom prst="rect">
            <a:avLst/>
          </a:prstGeom>
        </p:spPr>
      </p:pic>
      <p:sp>
        <p:nvSpPr>
          <p:cNvPr id="21" name="Rectangle 20"/>
          <p:cNvSpPr/>
          <p:nvPr/>
        </p:nvSpPr>
        <p:spPr>
          <a:xfrm>
            <a:off x="3199582" y="2690275"/>
            <a:ext cx="5972127" cy="2398560"/>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0909590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1000" fill="hold"/>
                                        <p:tgtEl>
                                          <p:spTgt spid="5"/>
                                        </p:tgtEl>
                                        <p:attrNameLst>
                                          <p:attrName>ppt_x</p:attrName>
                                        </p:attrNameLst>
                                      </p:cBhvr>
                                      <p:tavLst>
                                        <p:tav tm="0">
                                          <p:val>
                                            <p:strVal val="#ppt_x"/>
                                          </p:val>
                                        </p:tav>
                                        <p:tav tm="100000">
                                          <p:val>
                                            <p:strVal val="#ppt_x"/>
                                          </p:val>
                                        </p:tav>
                                      </p:tavLst>
                                    </p:anim>
                                    <p:anim calcmode="lin" valueType="num">
                                      <p:cBhvr additive="base">
                                        <p:cTn id="18" dur="1000" fill="hold"/>
                                        <p:tgtEl>
                                          <p:spTgt spid="5"/>
                                        </p:tgtEl>
                                        <p:attrNameLst>
                                          <p:attrName>ppt_y</p:attrName>
                                        </p:attrNameLst>
                                      </p:cBhvr>
                                      <p:tavLst>
                                        <p:tav tm="0">
                                          <p:val>
                                            <p:strVal val="0-#ppt_h/2"/>
                                          </p:val>
                                        </p:tav>
                                        <p:tav tm="100000">
                                          <p:val>
                                            <p:strVal val="#ppt_y"/>
                                          </p:val>
                                        </p:tav>
                                      </p:tavLst>
                                    </p:anim>
                                  </p:childTnLst>
                                </p:cTn>
                              </p:par>
                            </p:childTnLst>
                          </p:cTn>
                        </p:par>
                        <p:par>
                          <p:cTn id="19" fill="hold">
                            <p:stCondLst>
                              <p:cond delay="2000"/>
                            </p:stCondLst>
                            <p:childTnLst>
                              <p:par>
                                <p:cTn id="20" presetID="2" presetClass="entr" presetSubtype="4"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1000" fill="hold"/>
                                        <p:tgtEl>
                                          <p:spTgt spid="6"/>
                                        </p:tgtEl>
                                        <p:attrNameLst>
                                          <p:attrName>ppt_x</p:attrName>
                                        </p:attrNameLst>
                                      </p:cBhvr>
                                      <p:tavLst>
                                        <p:tav tm="0">
                                          <p:val>
                                            <p:strVal val="#ppt_x"/>
                                          </p:val>
                                        </p:tav>
                                        <p:tav tm="100000">
                                          <p:val>
                                            <p:strVal val="#ppt_x"/>
                                          </p:val>
                                        </p:tav>
                                      </p:tavLst>
                                    </p:anim>
                                    <p:anim calcmode="lin" valueType="num">
                                      <p:cBhvr additive="base">
                                        <p:cTn id="23"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par>
                          <p:cTn id="29" fill="hold">
                            <p:stCondLst>
                              <p:cond delay="500"/>
                            </p:stCondLst>
                            <p:childTnLst>
                              <p:par>
                                <p:cTn id="30" presetID="10" presetClass="entr" presetSubtype="0"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childTnLst>
                          </p:cTn>
                        </p:par>
                        <p:par>
                          <p:cTn id="38" fill="hold">
                            <p:stCondLst>
                              <p:cond delay="500"/>
                            </p:stCondLst>
                            <p:childTnLst>
                              <p:par>
                                <p:cTn id="39" presetID="10" presetClass="entr" presetSubtype="0"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500"/>
                                        <p:tgtEl>
                                          <p:spTgt spid="8"/>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500"/>
                                        <p:tgtEl>
                                          <p:spTgt spid="15"/>
                                        </p:tgtEl>
                                      </p:cBhvr>
                                    </p:animEffect>
                                  </p:childTnLst>
                                </p:cTn>
                              </p:par>
                            </p:childTnLst>
                          </p:cTn>
                        </p:par>
                        <p:par>
                          <p:cTn id="47" fill="hold">
                            <p:stCondLst>
                              <p:cond delay="500"/>
                            </p:stCondLst>
                            <p:childTnLst>
                              <p:par>
                                <p:cTn id="48" presetID="10" presetClass="entr" presetSubtype="0"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fade">
                                      <p:cBhvr>
                                        <p:cTn id="50" dur="500"/>
                                        <p:tgtEl>
                                          <p:spTgt spid="9"/>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500"/>
                                        <p:tgtEl>
                                          <p:spTgt spid="16"/>
                                        </p:tgtEl>
                                      </p:cBhvr>
                                    </p:animEffect>
                                  </p:childTnLst>
                                </p:cTn>
                              </p:par>
                            </p:childTnLst>
                          </p:cTn>
                        </p:par>
                        <p:par>
                          <p:cTn id="56" fill="hold">
                            <p:stCondLst>
                              <p:cond delay="500"/>
                            </p:stCondLst>
                            <p:childTnLst>
                              <p:par>
                                <p:cTn id="57" presetID="10" presetClass="entr" presetSubtype="0"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500"/>
                                        <p:tgtEl>
                                          <p:spTgt spid="10"/>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nodeType="click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fade">
                                      <p:cBhvr>
                                        <p:cTn id="64" dur="500"/>
                                        <p:tgtEl>
                                          <p:spTgt spid="17"/>
                                        </p:tgtEl>
                                      </p:cBhvr>
                                    </p:animEffect>
                                  </p:childTnLst>
                                </p:cTn>
                              </p:par>
                            </p:childTnLst>
                          </p:cTn>
                        </p:par>
                        <p:par>
                          <p:cTn id="65" fill="hold">
                            <p:stCondLst>
                              <p:cond delay="500"/>
                            </p:stCondLst>
                            <p:childTnLst>
                              <p:par>
                                <p:cTn id="66" presetID="10" presetClass="entr" presetSubtype="0" fill="hold" nodeType="afterEffect">
                                  <p:stCondLst>
                                    <p:cond delay="0"/>
                                  </p:stCondLst>
                                  <p:childTnLst>
                                    <p:set>
                                      <p:cBhvr>
                                        <p:cTn id="67" dur="1" fill="hold">
                                          <p:stCondLst>
                                            <p:cond delay="0"/>
                                          </p:stCondLst>
                                        </p:cTn>
                                        <p:tgtEl>
                                          <p:spTgt spid="11">
                                            <p:txEl>
                                              <p:pRg st="0" end="0"/>
                                            </p:txEl>
                                          </p:spTgt>
                                        </p:tgtEl>
                                        <p:attrNameLst>
                                          <p:attrName>style.visibility</p:attrName>
                                        </p:attrNameLst>
                                      </p:cBhvr>
                                      <p:to>
                                        <p:strVal val="visible"/>
                                      </p:to>
                                    </p:set>
                                    <p:animEffect transition="in" filter="fade">
                                      <p:cBhvr>
                                        <p:cTn id="68" dur="500"/>
                                        <p:tgtEl>
                                          <p:spTgt spid="11">
                                            <p:txEl>
                                              <p:pRg st="0" end="0"/>
                                            </p:txEl>
                                          </p:spTgt>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xit" presetSubtype="0" fill="hold" nodeType="clickEffect">
                                  <p:stCondLst>
                                    <p:cond delay="0"/>
                                  </p:stCondLst>
                                  <p:childTnLst>
                                    <p:animEffect transition="out" filter="fade">
                                      <p:cBhvr>
                                        <p:cTn id="72" dur="500"/>
                                        <p:tgtEl>
                                          <p:spTgt spid="13"/>
                                        </p:tgtEl>
                                      </p:cBhvr>
                                    </p:animEffect>
                                    <p:set>
                                      <p:cBhvr>
                                        <p:cTn id="73" dur="1" fill="hold">
                                          <p:stCondLst>
                                            <p:cond delay="499"/>
                                          </p:stCondLst>
                                        </p:cTn>
                                        <p:tgtEl>
                                          <p:spTgt spid="13"/>
                                        </p:tgtEl>
                                        <p:attrNameLst>
                                          <p:attrName>style.visibility</p:attrName>
                                        </p:attrNameLst>
                                      </p:cBhvr>
                                      <p:to>
                                        <p:strVal val="hidden"/>
                                      </p:to>
                                    </p:set>
                                  </p:childTnLst>
                                </p:cTn>
                              </p:par>
                            </p:childTnLst>
                          </p:cTn>
                        </p:par>
                        <p:par>
                          <p:cTn id="74" fill="hold">
                            <p:stCondLst>
                              <p:cond delay="500"/>
                            </p:stCondLst>
                            <p:childTnLst>
                              <p:par>
                                <p:cTn id="75" presetID="10" presetClass="exit" presetSubtype="0" fill="hold" grpId="1" nodeType="afterEffect">
                                  <p:stCondLst>
                                    <p:cond delay="0"/>
                                  </p:stCondLst>
                                  <p:childTnLst>
                                    <p:animEffect transition="out" filter="fade">
                                      <p:cBhvr>
                                        <p:cTn id="76" dur="500"/>
                                        <p:tgtEl>
                                          <p:spTgt spid="7"/>
                                        </p:tgtEl>
                                      </p:cBhvr>
                                    </p:animEffect>
                                    <p:set>
                                      <p:cBhvr>
                                        <p:cTn id="77" dur="1" fill="hold">
                                          <p:stCondLst>
                                            <p:cond delay="499"/>
                                          </p:stCondLst>
                                        </p:cTn>
                                        <p:tgtEl>
                                          <p:spTgt spid="7"/>
                                        </p:tgtEl>
                                        <p:attrNameLst>
                                          <p:attrName>style.visibility</p:attrName>
                                        </p:attrNameLst>
                                      </p:cBhvr>
                                      <p:to>
                                        <p:strVal val="hidden"/>
                                      </p:to>
                                    </p:set>
                                  </p:childTnLst>
                                </p:cTn>
                              </p:par>
                              <p:par>
                                <p:cTn id="78" presetID="10" presetClass="exit" presetSubtype="0" fill="hold" nodeType="withEffect">
                                  <p:stCondLst>
                                    <p:cond delay="0"/>
                                  </p:stCondLst>
                                  <p:childTnLst>
                                    <p:animEffect transition="out" filter="fade">
                                      <p:cBhvr>
                                        <p:cTn id="79" dur="500"/>
                                        <p:tgtEl>
                                          <p:spTgt spid="14"/>
                                        </p:tgtEl>
                                      </p:cBhvr>
                                    </p:animEffect>
                                    <p:set>
                                      <p:cBhvr>
                                        <p:cTn id="80" dur="1" fill="hold">
                                          <p:stCondLst>
                                            <p:cond delay="499"/>
                                          </p:stCondLst>
                                        </p:cTn>
                                        <p:tgtEl>
                                          <p:spTgt spid="14"/>
                                        </p:tgtEl>
                                        <p:attrNameLst>
                                          <p:attrName>style.visibility</p:attrName>
                                        </p:attrNameLst>
                                      </p:cBhvr>
                                      <p:to>
                                        <p:strVal val="hidden"/>
                                      </p:to>
                                    </p:set>
                                  </p:childTnLst>
                                </p:cTn>
                              </p:par>
                            </p:childTnLst>
                          </p:cTn>
                        </p:par>
                        <p:par>
                          <p:cTn id="81" fill="hold">
                            <p:stCondLst>
                              <p:cond delay="1000"/>
                            </p:stCondLst>
                            <p:childTnLst>
                              <p:par>
                                <p:cTn id="82" presetID="10" presetClass="exit" presetSubtype="0" fill="hold" grpId="1" nodeType="afterEffect">
                                  <p:stCondLst>
                                    <p:cond delay="0"/>
                                  </p:stCondLst>
                                  <p:childTnLst>
                                    <p:animEffect transition="out" filter="fade">
                                      <p:cBhvr>
                                        <p:cTn id="83" dur="500"/>
                                        <p:tgtEl>
                                          <p:spTgt spid="8"/>
                                        </p:tgtEl>
                                      </p:cBhvr>
                                    </p:animEffect>
                                    <p:set>
                                      <p:cBhvr>
                                        <p:cTn id="84" dur="1" fill="hold">
                                          <p:stCondLst>
                                            <p:cond delay="499"/>
                                          </p:stCondLst>
                                        </p:cTn>
                                        <p:tgtEl>
                                          <p:spTgt spid="8"/>
                                        </p:tgtEl>
                                        <p:attrNameLst>
                                          <p:attrName>style.visibility</p:attrName>
                                        </p:attrNameLst>
                                      </p:cBhvr>
                                      <p:to>
                                        <p:strVal val="hidden"/>
                                      </p:to>
                                    </p:set>
                                  </p:childTnLst>
                                </p:cTn>
                              </p:par>
                              <p:par>
                                <p:cTn id="85" presetID="10" presetClass="exit" presetSubtype="0" fill="hold" nodeType="withEffect">
                                  <p:stCondLst>
                                    <p:cond delay="0"/>
                                  </p:stCondLst>
                                  <p:childTnLst>
                                    <p:animEffect transition="out" filter="fade">
                                      <p:cBhvr>
                                        <p:cTn id="86" dur="500"/>
                                        <p:tgtEl>
                                          <p:spTgt spid="15"/>
                                        </p:tgtEl>
                                      </p:cBhvr>
                                    </p:animEffect>
                                    <p:set>
                                      <p:cBhvr>
                                        <p:cTn id="87" dur="1" fill="hold">
                                          <p:stCondLst>
                                            <p:cond delay="499"/>
                                          </p:stCondLst>
                                        </p:cTn>
                                        <p:tgtEl>
                                          <p:spTgt spid="15"/>
                                        </p:tgtEl>
                                        <p:attrNameLst>
                                          <p:attrName>style.visibility</p:attrName>
                                        </p:attrNameLst>
                                      </p:cBhvr>
                                      <p:to>
                                        <p:strVal val="hidden"/>
                                      </p:to>
                                    </p:set>
                                  </p:childTnLst>
                                </p:cTn>
                              </p:par>
                            </p:childTnLst>
                          </p:cTn>
                        </p:par>
                        <p:par>
                          <p:cTn id="88" fill="hold">
                            <p:stCondLst>
                              <p:cond delay="1500"/>
                            </p:stCondLst>
                            <p:childTnLst>
                              <p:par>
                                <p:cTn id="89" presetID="10" presetClass="exit" presetSubtype="0" fill="hold" grpId="1" nodeType="afterEffect">
                                  <p:stCondLst>
                                    <p:cond delay="0"/>
                                  </p:stCondLst>
                                  <p:childTnLst>
                                    <p:animEffect transition="out" filter="fade">
                                      <p:cBhvr>
                                        <p:cTn id="90" dur="500"/>
                                        <p:tgtEl>
                                          <p:spTgt spid="9"/>
                                        </p:tgtEl>
                                      </p:cBhvr>
                                    </p:animEffect>
                                    <p:set>
                                      <p:cBhvr>
                                        <p:cTn id="91" dur="1" fill="hold">
                                          <p:stCondLst>
                                            <p:cond delay="499"/>
                                          </p:stCondLst>
                                        </p:cTn>
                                        <p:tgtEl>
                                          <p:spTgt spid="9"/>
                                        </p:tgtEl>
                                        <p:attrNameLst>
                                          <p:attrName>style.visibility</p:attrName>
                                        </p:attrNameLst>
                                      </p:cBhvr>
                                      <p:to>
                                        <p:strVal val="hidden"/>
                                      </p:to>
                                    </p:set>
                                  </p:childTnLst>
                                </p:cTn>
                              </p:par>
                              <p:par>
                                <p:cTn id="92" presetID="10" presetClass="exit" presetSubtype="0" fill="hold" nodeType="withEffect">
                                  <p:stCondLst>
                                    <p:cond delay="0"/>
                                  </p:stCondLst>
                                  <p:childTnLst>
                                    <p:animEffect transition="out" filter="fade">
                                      <p:cBhvr>
                                        <p:cTn id="93" dur="500"/>
                                        <p:tgtEl>
                                          <p:spTgt spid="16"/>
                                        </p:tgtEl>
                                      </p:cBhvr>
                                    </p:animEffect>
                                    <p:set>
                                      <p:cBhvr>
                                        <p:cTn id="94" dur="1" fill="hold">
                                          <p:stCondLst>
                                            <p:cond delay="499"/>
                                          </p:stCondLst>
                                        </p:cTn>
                                        <p:tgtEl>
                                          <p:spTgt spid="16"/>
                                        </p:tgtEl>
                                        <p:attrNameLst>
                                          <p:attrName>style.visibility</p:attrName>
                                        </p:attrNameLst>
                                      </p:cBhvr>
                                      <p:to>
                                        <p:strVal val="hidden"/>
                                      </p:to>
                                    </p:set>
                                  </p:childTnLst>
                                </p:cTn>
                              </p:par>
                            </p:childTnLst>
                          </p:cTn>
                        </p:par>
                        <p:par>
                          <p:cTn id="95" fill="hold">
                            <p:stCondLst>
                              <p:cond delay="2000"/>
                            </p:stCondLst>
                            <p:childTnLst>
                              <p:par>
                                <p:cTn id="96" presetID="10" presetClass="exit" presetSubtype="0" fill="hold" grpId="1" nodeType="afterEffect">
                                  <p:stCondLst>
                                    <p:cond delay="0"/>
                                  </p:stCondLst>
                                  <p:childTnLst>
                                    <p:animEffect transition="out" filter="fade">
                                      <p:cBhvr>
                                        <p:cTn id="97" dur="500"/>
                                        <p:tgtEl>
                                          <p:spTgt spid="10"/>
                                        </p:tgtEl>
                                      </p:cBhvr>
                                    </p:animEffect>
                                    <p:set>
                                      <p:cBhvr>
                                        <p:cTn id="98" dur="1" fill="hold">
                                          <p:stCondLst>
                                            <p:cond delay="499"/>
                                          </p:stCondLst>
                                        </p:cTn>
                                        <p:tgtEl>
                                          <p:spTgt spid="10"/>
                                        </p:tgtEl>
                                        <p:attrNameLst>
                                          <p:attrName>style.visibility</p:attrName>
                                        </p:attrNameLst>
                                      </p:cBhvr>
                                      <p:to>
                                        <p:strVal val="hidden"/>
                                      </p:to>
                                    </p:set>
                                  </p:childTnLst>
                                </p:cTn>
                              </p:par>
                              <p:par>
                                <p:cTn id="99" presetID="10" presetClass="exit" presetSubtype="0" fill="hold" nodeType="withEffect">
                                  <p:stCondLst>
                                    <p:cond delay="0"/>
                                  </p:stCondLst>
                                  <p:childTnLst>
                                    <p:animEffect transition="out" filter="fade">
                                      <p:cBhvr>
                                        <p:cTn id="100" dur="500"/>
                                        <p:tgtEl>
                                          <p:spTgt spid="17"/>
                                        </p:tgtEl>
                                      </p:cBhvr>
                                    </p:animEffect>
                                    <p:set>
                                      <p:cBhvr>
                                        <p:cTn id="101" dur="1" fill="hold">
                                          <p:stCondLst>
                                            <p:cond delay="499"/>
                                          </p:stCondLst>
                                        </p:cTn>
                                        <p:tgtEl>
                                          <p:spTgt spid="17"/>
                                        </p:tgtEl>
                                        <p:attrNameLst>
                                          <p:attrName>style.visibility</p:attrName>
                                        </p:attrNameLst>
                                      </p:cBhvr>
                                      <p:to>
                                        <p:strVal val="hidden"/>
                                      </p:to>
                                    </p:set>
                                  </p:childTnLst>
                                </p:cTn>
                              </p:par>
                            </p:childTnLst>
                          </p:cTn>
                        </p:par>
                        <p:par>
                          <p:cTn id="102" fill="hold">
                            <p:stCondLst>
                              <p:cond delay="2500"/>
                            </p:stCondLst>
                            <p:childTnLst>
                              <p:par>
                                <p:cTn id="103" presetID="10" presetClass="exit" presetSubtype="0" fill="hold" grpId="0" nodeType="afterEffect">
                                  <p:stCondLst>
                                    <p:cond delay="0"/>
                                  </p:stCondLst>
                                  <p:childTnLst>
                                    <p:animEffect transition="out" filter="fade">
                                      <p:cBhvr>
                                        <p:cTn id="104" dur="500"/>
                                        <p:tgtEl>
                                          <p:spTgt spid="11">
                                            <p:txEl>
                                              <p:pRg st="0" end="0"/>
                                            </p:txEl>
                                          </p:spTgt>
                                        </p:tgtEl>
                                      </p:cBhvr>
                                    </p:animEffect>
                                    <p:set>
                                      <p:cBhvr>
                                        <p:cTn id="105" dur="1" fill="hold">
                                          <p:stCondLst>
                                            <p:cond delay="499"/>
                                          </p:stCondLst>
                                        </p:cTn>
                                        <p:tgtEl>
                                          <p:spTgt spid="11">
                                            <p:txEl>
                                              <p:pRg st="0" end="0"/>
                                            </p:txEl>
                                          </p:spTgt>
                                        </p:tgtEl>
                                        <p:attrNameLst>
                                          <p:attrName>style.visibility</p:attrName>
                                        </p:attrNameLst>
                                      </p:cBhvr>
                                      <p:to>
                                        <p:strVal val="hidden"/>
                                      </p:to>
                                    </p:set>
                                  </p:childTnLst>
                                </p:cTn>
                              </p:par>
                            </p:childTnLst>
                          </p:cTn>
                        </p:par>
                      </p:childTnLst>
                    </p:cTn>
                  </p:par>
                  <p:par>
                    <p:cTn id="106" fill="hold">
                      <p:stCondLst>
                        <p:cond delay="indefinite"/>
                      </p:stCondLst>
                      <p:childTnLst>
                        <p:par>
                          <p:cTn id="107" fill="hold">
                            <p:stCondLst>
                              <p:cond delay="0"/>
                            </p:stCondLst>
                            <p:childTnLst>
                              <p:par>
                                <p:cTn id="108" presetID="10" presetClass="entr" presetSubtype="0" fill="hold" nodeType="clickEffect">
                                  <p:stCondLst>
                                    <p:cond delay="0"/>
                                  </p:stCondLst>
                                  <p:childTnLst>
                                    <p:set>
                                      <p:cBhvr>
                                        <p:cTn id="109" dur="1" fill="hold">
                                          <p:stCondLst>
                                            <p:cond delay="0"/>
                                          </p:stCondLst>
                                        </p:cTn>
                                        <p:tgtEl>
                                          <p:spTgt spid="20"/>
                                        </p:tgtEl>
                                        <p:attrNameLst>
                                          <p:attrName>style.visibility</p:attrName>
                                        </p:attrNameLst>
                                      </p:cBhvr>
                                      <p:to>
                                        <p:strVal val="visible"/>
                                      </p:to>
                                    </p:set>
                                    <p:animEffect transition="in" filter="fade">
                                      <p:cBhvr>
                                        <p:cTn id="110" dur="500"/>
                                        <p:tgtEl>
                                          <p:spTgt spid="20"/>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4" fill="hold" grpId="0" nodeType="clickEffect">
                                  <p:stCondLst>
                                    <p:cond delay="0"/>
                                  </p:stCondLst>
                                  <p:childTnLst>
                                    <p:set>
                                      <p:cBhvr>
                                        <p:cTn id="114" dur="1" fill="hold">
                                          <p:stCondLst>
                                            <p:cond delay="0"/>
                                          </p:stCondLst>
                                        </p:cTn>
                                        <p:tgtEl>
                                          <p:spTgt spid="21"/>
                                        </p:tgtEl>
                                        <p:attrNameLst>
                                          <p:attrName>style.visibility</p:attrName>
                                        </p:attrNameLst>
                                      </p:cBhvr>
                                      <p:to>
                                        <p:strVal val="visible"/>
                                      </p:to>
                                    </p:set>
                                    <p:animEffect transition="in" filter="wipe(down)">
                                      <p:cBhvr>
                                        <p:cTn id="115"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animBg="1"/>
      <p:bldP spid="7" grpId="0"/>
      <p:bldP spid="7" grpId="1"/>
      <p:bldP spid="8" grpId="0"/>
      <p:bldP spid="8" grpId="1"/>
      <p:bldP spid="9" grpId="0"/>
      <p:bldP spid="9" grpId="1"/>
      <p:bldP spid="10" grpId="0"/>
      <p:bldP spid="10" grpId="1"/>
      <p:bldP spid="11" grpId="0" build="allAtOnce"/>
      <p:bldP spid="21"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idx="13"/>
          </p:nvPr>
        </p:nvPicPr>
        <p:blipFill>
          <a:blip r:embed="rId2">
            <a:extLst>
              <a:ext uri="{28A0092B-C50C-407E-A947-70E740481C1C}">
                <a14:useLocalDpi xmlns:a14="http://schemas.microsoft.com/office/drawing/2010/main" val="0"/>
              </a:ext>
            </a:extLst>
          </a:blip>
          <a:srcRect t="5790" b="5790"/>
          <a:stretch>
            <a:fillRect/>
          </a:stretch>
        </p:blipFill>
        <p:spPr/>
      </p:pic>
      <p:sp>
        <p:nvSpPr>
          <p:cNvPr id="9" name="Shape 1159"/>
          <p:cNvSpPr/>
          <p:nvPr/>
        </p:nvSpPr>
        <p:spPr>
          <a:xfrm>
            <a:off x="0" y="0"/>
            <a:ext cx="12192000" cy="6858000"/>
          </a:xfrm>
          <a:prstGeom prst="rect">
            <a:avLst/>
          </a:prstGeom>
          <a:gradFill>
            <a:gsLst>
              <a:gs pos="0">
                <a:srgbClr val="0E1115">
                  <a:alpha val="71000"/>
                </a:srgbClr>
              </a:gs>
              <a:gs pos="100000">
                <a:srgbClr val="3A7BD5"/>
              </a:gs>
            </a:gsLst>
            <a:lin ang="18900000"/>
          </a:gradFill>
          <a:ln w="12700">
            <a:miter lim="400000"/>
          </a:ln>
        </p:spPr>
        <p:txBody>
          <a:bodyPr lIns="45719" rIns="45719" anchor="ctr"/>
          <a:lstStyle/>
          <a:p>
            <a:pPr algn="ctr">
              <a:defRPr>
                <a:solidFill>
                  <a:srgbClr val="FFFFFF"/>
                </a:solidFill>
              </a:defRPr>
            </a:pPr>
            <a:endParaRPr/>
          </a:p>
        </p:txBody>
      </p:sp>
      <p:sp>
        <p:nvSpPr>
          <p:cNvPr id="8" name="Shape 1121"/>
          <p:cNvSpPr/>
          <p:nvPr/>
        </p:nvSpPr>
        <p:spPr>
          <a:xfrm>
            <a:off x="1992634" y="2873849"/>
            <a:ext cx="8206732" cy="111030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p>
            <a:pPr>
              <a:lnSpc>
                <a:spcPct val="130000"/>
              </a:lnSpc>
            </a:pPr>
            <a:r>
              <a:rPr lang="fa-IR" sz="5400" b="1" dirty="0" smtClean="0">
                <a:solidFill>
                  <a:schemeClr val="bg1"/>
                </a:solidFill>
                <a:latin typeface="A Rezvan-fat" panose="01000500000000020002" pitchFamily="2" charset="-78"/>
                <a:cs typeface="A Rezvan-fat" panose="01000500000000020002" pitchFamily="2" charset="-78"/>
              </a:rPr>
              <a:t>مدل های پیش بینی در حمل و نقل کالا</a:t>
            </a:r>
            <a:endParaRPr lang="en-US" sz="5400" b="1" dirty="0">
              <a:solidFill>
                <a:schemeClr val="bg1"/>
              </a:solidFill>
              <a:latin typeface="A Rezvan-fat" panose="01000500000000020002" pitchFamily="2" charset="-78"/>
              <a:cs typeface="A Rezvan-fat" panose="01000500000000020002" pitchFamily="2" charset="-78"/>
            </a:endParaRPr>
          </a:p>
        </p:txBody>
      </p:sp>
    </p:spTree>
    <p:extLst>
      <p:ext uri="{BB962C8B-B14F-4D97-AF65-F5344CB8AC3E}">
        <p14:creationId xmlns:p14="http://schemas.microsoft.com/office/powerpoint/2010/main" val="1015076262"/>
      </p:ext>
    </p:extLst>
  </p:cSld>
  <p:clrMapOvr>
    <a:masterClrMapping/>
  </p:clrMapOvr>
  <mc:AlternateContent xmlns:mc="http://schemas.openxmlformats.org/markup-compatibility/2006" xmlns:p14="http://schemas.microsoft.com/office/powerpoint/2010/main">
    <mc:Choice Requires="p14">
      <p:transition spd="med">
        <p14:pan dir="r"/>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ppt_x"/>
                                          </p:val>
                                        </p:tav>
                                        <p:tav tm="100000">
                                          <p:val>
                                            <p:strVal val="#ppt_x"/>
                                          </p:val>
                                        </p:tav>
                                      </p:tavLst>
                                    </p:anim>
                                    <p:anim calcmode="lin" valueType="num">
                                      <p:cBhvr additive="base">
                                        <p:cTn id="8" dur="10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hape 536"/>
          <p:cNvSpPr/>
          <p:nvPr/>
        </p:nvSpPr>
        <p:spPr>
          <a:xfrm>
            <a:off x="6096000" y="2"/>
            <a:ext cx="6096000" cy="6858000"/>
          </a:xfrm>
          <a:prstGeom prst="rect">
            <a:avLst/>
          </a:prstGeom>
          <a:solidFill>
            <a:schemeClr val="accent2"/>
          </a:solidFill>
          <a:ln w="12700">
            <a:miter lim="400000"/>
          </a:ln>
        </p:spPr>
        <p:txBody>
          <a:bodyPr lIns="45719" rIns="45719" anchor="ctr"/>
          <a:lstStyle/>
          <a:p>
            <a:pPr algn="ctr">
              <a:defRPr>
                <a:solidFill>
                  <a:srgbClr val="FFFFFF"/>
                </a:solidFill>
              </a:defRPr>
            </a:pPr>
            <a:endParaRPr/>
          </a:p>
        </p:txBody>
      </p:sp>
      <p:sp>
        <p:nvSpPr>
          <p:cNvPr id="32" name="Rectangle 31"/>
          <p:cNvSpPr/>
          <p:nvPr/>
        </p:nvSpPr>
        <p:spPr>
          <a:xfrm>
            <a:off x="359791" y="332297"/>
            <a:ext cx="11472420" cy="6193411"/>
          </a:xfrm>
          <a:prstGeom prst="rect">
            <a:avLst/>
          </a:prstGeom>
          <a:gradFill flip="none" rotWithShape="0">
            <a:gsLst>
              <a:gs pos="0">
                <a:srgbClr val="817E9A"/>
              </a:gs>
              <a:gs pos="30000">
                <a:srgbClr val="2D1E42">
                  <a:alpha val="84000"/>
                </a:srgbClr>
              </a:gs>
            </a:gsLst>
            <a:lin ang="372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ource Sans Pro Light" charset="0"/>
            </a:endParaRPr>
          </a:p>
        </p:txBody>
      </p:sp>
      <p:sp>
        <p:nvSpPr>
          <p:cNvPr id="29" name="TextBox 28"/>
          <p:cNvSpPr txBox="1"/>
          <p:nvPr/>
        </p:nvSpPr>
        <p:spPr>
          <a:xfrm>
            <a:off x="7069549" y="2806550"/>
            <a:ext cx="3534897" cy="769441"/>
          </a:xfrm>
          <a:prstGeom prst="rect">
            <a:avLst/>
          </a:prstGeom>
          <a:noFill/>
        </p:spPr>
        <p:txBody>
          <a:bodyPr wrap="square" rtlCol="0">
            <a:spAutoFit/>
          </a:bodyPr>
          <a:lstStyle/>
          <a:p>
            <a:pPr algn="r" rtl="1"/>
            <a:r>
              <a:rPr lang="fa-IR" sz="4400" b="1" dirty="0" smtClean="0">
                <a:solidFill>
                  <a:schemeClr val="bg1"/>
                </a:solidFill>
                <a:latin typeface="A Rezvan-fat" panose="01000500000000020002" pitchFamily="2" charset="-78"/>
                <a:cs typeface="A Rezvan-fat" panose="01000500000000020002" pitchFamily="2" charset="-78"/>
              </a:rPr>
              <a:t>مدل عوامل رشد</a:t>
            </a:r>
            <a:endParaRPr lang="en-US" sz="4400" b="1" dirty="0">
              <a:solidFill>
                <a:schemeClr val="bg1"/>
              </a:solidFill>
              <a:latin typeface="Adobe Gothic Std B" panose="020B0800000000000000" pitchFamily="34" charset="-128"/>
              <a:ea typeface="Adobe Gothic Std B" panose="020B0800000000000000" pitchFamily="34" charset="-128"/>
              <a:cs typeface="A Rezvan-fat" panose="01000500000000020002" pitchFamily="2" charset="-78"/>
            </a:endParaRPr>
          </a:p>
        </p:txBody>
      </p:sp>
      <p:sp>
        <p:nvSpPr>
          <p:cNvPr id="30" name="Rectangle 29"/>
          <p:cNvSpPr/>
          <p:nvPr/>
        </p:nvSpPr>
        <p:spPr>
          <a:xfrm>
            <a:off x="6821712" y="2469339"/>
            <a:ext cx="4316607" cy="1443864"/>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3823566" y="1548049"/>
            <a:ext cx="2042186" cy="523220"/>
          </a:xfrm>
          <a:prstGeom prst="rect">
            <a:avLst/>
          </a:prstGeom>
        </p:spPr>
        <p:txBody>
          <a:bodyPr wrap="square">
            <a:spAutoFit/>
          </a:bodyPr>
          <a:lstStyle/>
          <a:p>
            <a:pPr algn="just" rtl="1"/>
            <a:r>
              <a:rPr lang="fa-IR" sz="2800" dirty="0" smtClean="0">
                <a:solidFill>
                  <a:schemeClr val="bg1"/>
                </a:solidFill>
                <a:cs typeface="B Homa" panose="00000400000000000000" pitchFamily="2" charset="-78"/>
              </a:rPr>
              <a:t>مدل رشد خطی</a:t>
            </a:r>
            <a:endParaRPr lang="fa-IR" sz="2800" dirty="0">
              <a:solidFill>
                <a:schemeClr val="bg1"/>
              </a:solidFill>
              <a:cs typeface="B Homa" panose="00000400000000000000" pitchFamily="2" charset="-78"/>
            </a:endParaRPr>
          </a:p>
        </p:txBody>
      </p:sp>
      <p:sp>
        <p:nvSpPr>
          <p:cNvPr id="12" name="Rectangle 11"/>
          <p:cNvSpPr/>
          <p:nvPr/>
        </p:nvSpPr>
        <p:spPr>
          <a:xfrm>
            <a:off x="556591" y="2574136"/>
            <a:ext cx="5309161" cy="923330"/>
          </a:xfrm>
          <a:prstGeom prst="rect">
            <a:avLst/>
          </a:prstGeom>
        </p:spPr>
        <p:txBody>
          <a:bodyPr wrap="square">
            <a:spAutoFit/>
          </a:bodyPr>
          <a:lstStyle/>
          <a:p>
            <a:pPr algn="just" rtl="1"/>
            <a:r>
              <a:rPr lang="fa-IR" dirty="0">
                <a:solidFill>
                  <a:schemeClr val="bg1"/>
                </a:solidFill>
                <a:cs typeface="B Homa" panose="00000400000000000000" pitchFamily="2" charset="-78"/>
              </a:rPr>
              <a:t>پیش بینی حجم حمل و نقل بار با احتساب میزان نرخ رشد بین 2 مقطع زمانی مشخص در گذشته و فرض ثابت ماندن این نرخ رشد تا زمان هدف</a:t>
            </a:r>
          </a:p>
        </p:txBody>
      </p:sp>
      <p:pic>
        <p:nvPicPr>
          <p:cNvPr id="13" name="Picture 4"/>
          <p:cNvPicPr>
            <a:picLocks noChangeAspect="1" noChangeArrowheads="1"/>
          </p:cNvPicPr>
          <p:nvPr/>
        </p:nvPicPr>
        <p:blipFill rotWithShape="1">
          <a:blip r:embed="rId3">
            <a:duotone>
              <a:prstClr val="black"/>
              <a:srgbClr val="D9C3A5">
                <a:tint val="50000"/>
                <a:satMod val="180000"/>
              </a:srgbClr>
            </a:duotone>
          </a:blip>
          <a:srcRect l="18155" t="17918" r="40264" b="63542"/>
          <a:stretch/>
        </p:blipFill>
        <p:spPr bwMode="auto">
          <a:xfrm>
            <a:off x="556591" y="4333461"/>
            <a:ext cx="5410200" cy="135625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4" name="Rectangle 13"/>
          <p:cNvSpPr/>
          <p:nvPr/>
        </p:nvSpPr>
        <p:spPr>
          <a:xfrm>
            <a:off x="3034748" y="1548049"/>
            <a:ext cx="2831004" cy="523220"/>
          </a:xfrm>
          <a:prstGeom prst="rect">
            <a:avLst/>
          </a:prstGeom>
        </p:spPr>
        <p:txBody>
          <a:bodyPr wrap="square">
            <a:spAutoFit/>
          </a:bodyPr>
          <a:lstStyle/>
          <a:p>
            <a:pPr algn="just" rtl="1"/>
            <a:r>
              <a:rPr lang="fa-IR" sz="2800" dirty="0" smtClean="0">
                <a:solidFill>
                  <a:schemeClr val="bg1"/>
                </a:solidFill>
                <a:cs typeface="B Homa" panose="00000400000000000000" pitchFamily="2" charset="-78"/>
              </a:rPr>
              <a:t>مدل رشد ترکیبی</a:t>
            </a:r>
            <a:endParaRPr lang="fa-IR" sz="2800" dirty="0">
              <a:solidFill>
                <a:schemeClr val="bg1"/>
              </a:solidFill>
              <a:cs typeface="B Homa" panose="00000400000000000000" pitchFamily="2" charset="-78"/>
            </a:endParaRPr>
          </a:p>
        </p:txBody>
      </p:sp>
      <p:sp>
        <p:nvSpPr>
          <p:cNvPr id="15" name="Rectangle 14"/>
          <p:cNvSpPr/>
          <p:nvPr/>
        </p:nvSpPr>
        <p:spPr>
          <a:xfrm>
            <a:off x="556591" y="2574136"/>
            <a:ext cx="5309161" cy="646331"/>
          </a:xfrm>
          <a:prstGeom prst="rect">
            <a:avLst/>
          </a:prstGeom>
        </p:spPr>
        <p:txBody>
          <a:bodyPr wrap="square">
            <a:spAutoFit/>
          </a:bodyPr>
          <a:lstStyle/>
          <a:p>
            <a:pPr algn="just" rtl="1"/>
            <a:r>
              <a:rPr lang="fa-IR" dirty="0">
                <a:solidFill>
                  <a:schemeClr val="bg1"/>
                </a:solidFill>
                <a:cs typeface="B Homa" panose="00000400000000000000" pitchFamily="2" charset="-78"/>
              </a:rPr>
              <a:t>مقدار پیش بینی شده در سال هدف، درصد معینی از سال پایه می باشد. و میزان رشد از رابطه ای غیرخطی تبعیت می کند.</a:t>
            </a:r>
          </a:p>
        </p:txBody>
      </p:sp>
      <p:pic>
        <p:nvPicPr>
          <p:cNvPr id="17" name="Picture 2"/>
          <p:cNvPicPr>
            <a:picLocks noChangeAspect="1" noChangeArrowheads="1"/>
          </p:cNvPicPr>
          <p:nvPr/>
        </p:nvPicPr>
        <p:blipFill>
          <a:blip r:embed="rId4">
            <a:duotone>
              <a:prstClr val="black"/>
              <a:srgbClr val="D9C3A5">
                <a:tint val="50000"/>
                <a:satMod val="180000"/>
              </a:srgbClr>
            </a:duotone>
          </a:blip>
          <a:srcRect l="39588" t="21887" r="40534" b="36022"/>
          <a:stretch>
            <a:fillRect/>
          </a:stretch>
        </p:blipFill>
        <p:spPr bwMode="auto">
          <a:xfrm>
            <a:off x="2112897" y="3575991"/>
            <a:ext cx="2196548" cy="26149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643047674"/>
      </p:ext>
    </p:extLst>
  </p:cSld>
  <p:clrMapOvr>
    <a:masterClrMapping/>
  </p:clrMapOvr>
  <mc:AlternateContent xmlns:mc="http://schemas.openxmlformats.org/markup-compatibility/2006" xmlns:p14="http://schemas.microsoft.com/office/powerpoint/2010/main">
    <mc:Choice Requires="p14">
      <p:transition spd="med">
        <p14:pan dir="r"/>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0-#ppt_w/2"/>
                                          </p:val>
                                        </p:tav>
                                        <p:tav tm="100000">
                                          <p:val>
                                            <p:strVal val="#ppt_x"/>
                                          </p:val>
                                        </p:tav>
                                      </p:tavLst>
                                    </p:anim>
                                    <p:anim calcmode="lin" valueType="num">
                                      <p:cBhvr additive="base">
                                        <p:cTn id="13" dur="500" fill="hold"/>
                                        <p:tgtEl>
                                          <p:spTgt spid="3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1000" fill="hold"/>
                                        <p:tgtEl>
                                          <p:spTgt spid="29"/>
                                        </p:tgtEl>
                                        <p:attrNameLst>
                                          <p:attrName>ppt_x</p:attrName>
                                        </p:attrNameLst>
                                      </p:cBhvr>
                                      <p:tavLst>
                                        <p:tav tm="0">
                                          <p:val>
                                            <p:strVal val="#ppt_x"/>
                                          </p:val>
                                        </p:tav>
                                        <p:tav tm="100000">
                                          <p:val>
                                            <p:strVal val="#ppt_x"/>
                                          </p:val>
                                        </p:tav>
                                      </p:tavLst>
                                    </p:anim>
                                    <p:anim calcmode="lin" valueType="num">
                                      <p:cBhvr additive="base">
                                        <p:cTn id="18" dur="1000" fill="hold"/>
                                        <p:tgtEl>
                                          <p:spTgt spid="29"/>
                                        </p:tgtEl>
                                        <p:attrNameLst>
                                          <p:attrName>ppt_y</p:attrName>
                                        </p:attrNameLst>
                                      </p:cBhvr>
                                      <p:tavLst>
                                        <p:tav tm="0">
                                          <p:val>
                                            <p:strVal val="0-#ppt_h/2"/>
                                          </p:val>
                                        </p:tav>
                                        <p:tav tm="100000">
                                          <p:val>
                                            <p:strVal val="#ppt_y"/>
                                          </p:val>
                                        </p:tav>
                                      </p:tavLst>
                                    </p:anim>
                                  </p:childTnLst>
                                </p:cTn>
                              </p:par>
                            </p:childTnLst>
                          </p:cTn>
                        </p:par>
                        <p:par>
                          <p:cTn id="19" fill="hold">
                            <p:stCondLst>
                              <p:cond delay="2000"/>
                            </p:stCondLst>
                            <p:childTnLst>
                              <p:par>
                                <p:cTn id="20" presetID="2" presetClass="entr" presetSubtype="4" fill="hold" grpId="0" nodeType="after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additive="base">
                                        <p:cTn id="22" dur="1000" fill="hold"/>
                                        <p:tgtEl>
                                          <p:spTgt spid="30"/>
                                        </p:tgtEl>
                                        <p:attrNameLst>
                                          <p:attrName>ppt_x</p:attrName>
                                        </p:attrNameLst>
                                      </p:cBhvr>
                                      <p:tavLst>
                                        <p:tav tm="0">
                                          <p:val>
                                            <p:strVal val="#ppt_x"/>
                                          </p:val>
                                        </p:tav>
                                        <p:tav tm="100000">
                                          <p:val>
                                            <p:strVal val="#ppt_x"/>
                                          </p:val>
                                        </p:tav>
                                      </p:tavLst>
                                    </p:anim>
                                    <p:anim calcmode="lin" valueType="num">
                                      <p:cBhvr additive="base">
                                        <p:cTn id="23" dur="10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wipe(down)">
                                      <p:cBhvr>
                                        <p:cTn id="28" dur="500"/>
                                        <p:tgtEl>
                                          <p:spTgt spid="31"/>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down)">
                                      <p:cBhvr>
                                        <p:cTn id="33" dur="5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xit" presetSubtype="0" fill="hold" grpId="1" nodeType="clickEffect">
                                  <p:stCondLst>
                                    <p:cond delay="0"/>
                                  </p:stCondLst>
                                  <p:childTnLst>
                                    <p:animEffect transition="out" filter="fade">
                                      <p:cBhvr>
                                        <p:cTn id="42" dur="500"/>
                                        <p:tgtEl>
                                          <p:spTgt spid="31"/>
                                        </p:tgtEl>
                                      </p:cBhvr>
                                    </p:animEffect>
                                    <p:set>
                                      <p:cBhvr>
                                        <p:cTn id="43" dur="1" fill="hold">
                                          <p:stCondLst>
                                            <p:cond delay="499"/>
                                          </p:stCondLst>
                                        </p:cTn>
                                        <p:tgtEl>
                                          <p:spTgt spid="31"/>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12"/>
                                        </p:tgtEl>
                                      </p:cBhvr>
                                    </p:animEffect>
                                    <p:set>
                                      <p:cBhvr>
                                        <p:cTn id="46" dur="1" fill="hold">
                                          <p:stCondLst>
                                            <p:cond delay="499"/>
                                          </p:stCondLst>
                                        </p:cTn>
                                        <p:tgtEl>
                                          <p:spTgt spid="12"/>
                                        </p:tgtEl>
                                        <p:attrNameLst>
                                          <p:attrName>style.visibility</p:attrName>
                                        </p:attrNameLst>
                                      </p:cBhvr>
                                      <p:to>
                                        <p:strVal val="hidden"/>
                                      </p:to>
                                    </p:set>
                                  </p:childTnLst>
                                </p:cTn>
                              </p:par>
                              <p:par>
                                <p:cTn id="47" presetID="10" presetClass="exit" presetSubtype="0" fill="hold" nodeType="withEffect">
                                  <p:stCondLst>
                                    <p:cond delay="0"/>
                                  </p:stCondLst>
                                  <p:childTnLst>
                                    <p:animEffect transition="out" filter="fade">
                                      <p:cBhvr>
                                        <p:cTn id="48" dur="500"/>
                                        <p:tgtEl>
                                          <p:spTgt spid="13"/>
                                        </p:tgtEl>
                                      </p:cBhvr>
                                    </p:animEffect>
                                    <p:set>
                                      <p:cBhvr>
                                        <p:cTn id="49" dur="1" fill="hold">
                                          <p:stCondLst>
                                            <p:cond delay="499"/>
                                          </p:stCondLst>
                                        </p:cTn>
                                        <p:tgtEl>
                                          <p:spTgt spid="13"/>
                                        </p:tgtEl>
                                        <p:attrNameLst>
                                          <p:attrName>style.visibility</p:attrName>
                                        </p:attrNameLst>
                                      </p:cBhvr>
                                      <p:to>
                                        <p:strVal val="hidden"/>
                                      </p:to>
                                    </p:se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down)">
                                      <p:cBhvr>
                                        <p:cTn id="54" dur="500"/>
                                        <p:tgtEl>
                                          <p:spTgt spid="14"/>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grpId="0" nodeType="click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wipe(down)">
                                      <p:cBhvr>
                                        <p:cTn id="59" dur="500"/>
                                        <p:tgtEl>
                                          <p:spTgt spid="15"/>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nodeType="click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fade">
                                      <p:cBhvr>
                                        <p:cTn id="6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32" grpId="0" animBg="1"/>
      <p:bldP spid="29" grpId="0"/>
      <p:bldP spid="30" grpId="0" animBg="1"/>
      <p:bldP spid="31" grpId="0"/>
      <p:bldP spid="31" grpId="1"/>
      <p:bldP spid="12" grpId="0"/>
      <p:bldP spid="12" grpId="1"/>
      <p:bldP spid="14"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6" name="Shape 536"/>
          <p:cNvSpPr/>
          <p:nvPr/>
        </p:nvSpPr>
        <p:spPr>
          <a:xfrm>
            <a:off x="0" y="0"/>
            <a:ext cx="6096000" cy="6858000"/>
          </a:xfrm>
          <a:prstGeom prst="rect">
            <a:avLst/>
          </a:prstGeom>
          <a:solidFill>
            <a:schemeClr val="accent2"/>
          </a:solidFill>
          <a:ln w="12700">
            <a:miter lim="400000"/>
          </a:ln>
        </p:spPr>
        <p:txBody>
          <a:bodyPr lIns="45719" rIns="45719" anchor="ctr"/>
          <a:lstStyle/>
          <a:p>
            <a:pPr algn="ctr">
              <a:defRPr>
                <a:solidFill>
                  <a:srgbClr val="FFFFFF"/>
                </a:solidFill>
              </a:defRPr>
            </a:pPr>
            <a:endParaRPr/>
          </a:p>
        </p:txBody>
      </p:sp>
      <p:pic>
        <p:nvPicPr>
          <p:cNvPr id="3" name="Picture Placeholder 2"/>
          <p:cNvPicPr>
            <a:picLocks noGrp="1" noChangeAspect="1"/>
          </p:cNvPicPr>
          <p:nvPr>
            <p:ph type="pic" idx="13"/>
          </p:nvPr>
        </p:nvPicPr>
        <p:blipFill>
          <a:blip r:embed="rId2">
            <a:extLst>
              <a:ext uri="{28A0092B-C50C-407E-A947-70E740481C1C}">
                <a14:useLocalDpi xmlns:a14="http://schemas.microsoft.com/office/drawing/2010/main" val="0"/>
              </a:ext>
            </a:extLst>
          </a:blip>
          <a:srcRect t="9521" b="9521"/>
          <a:stretch>
            <a:fillRect/>
          </a:stretch>
        </p:blipFill>
        <p:spPr/>
      </p:pic>
      <p:sp>
        <p:nvSpPr>
          <p:cNvPr id="8" name="Rectangle 7"/>
          <p:cNvSpPr/>
          <p:nvPr/>
        </p:nvSpPr>
        <p:spPr>
          <a:xfrm>
            <a:off x="359791" y="332295"/>
            <a:ext cx="11472420" cy="6193411"/>
          </a:xfrm>
          <a:prstGeom prst="rect">
            <a:avLst/>
          </a:prstGeom>
          <a:gradFill flip="none" rotWithShape="0">
            <a:gsLst>
              <a:gs pos="0">
                <a:srgbClr val="817E9A">
                  <a:alpha val="13000"/>
                </a:srgbClr>
              </a:gs>
              <a:gs pos="30000">
                <a:srgbClr val="2D1E42">
                  <a:alpha val="84000"/>
                </a:srgbClr>
              </a:gs>
            </a:gsLst>
            <a:lin ang="372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6500"/>
              </a:lnSpc>
              <a:defRPr sz="8800">
                <a:solidFill>
                  <a:srgbClr val="FFFFFF"/>
                </a:solidFill>
                <a:latin typeface="+mn-lt"/>
                <a:ea typeface="+mn-ea"/>
                <a:cs typeface="+mn-cs"/>
                <a:sym typeface="Helvetica"/>
              </a:defRPr>
            </a:pPr>
            <a:endParaRPr lang="fa-IR" sz="1600" b="1" dirty="0">
              <a:solidFill>
                <a:schemeClr val="bg1"/>
              </a:solidFill>
              <a:latin typeface="A Rezvan-fat" panose="01000500000000020002" pitchFamily="2" charset="-78"/>
              <a:cs typeface="B Homa" panose="00000400000000000000" pitchFamily="2" charset="-78"/>
            </a:endParaRPr>
          </a:p>
        </p:txBody>
      </p:sp>
      <p:sp>
        <p:nvSpPr>
          <p:cNvPr id="9" name="Shape 537"/>
          <p:cNvSpPr/>
          <p:nvPr/>
        </p:nvSpPr>
        <p:spPr>
          <a:xfrm>
            <a:off x="1282702" y="428846"/>
            <a:ext cx="10001737" cy="92589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p>
            <a:pPr algn="ctr">
              <a:lnSpc>
                <a:spcPts val="6500"/>
              </a:lnSpc>
              <a:defRPr sz="8800">
                <a:solidFill>
                  <a:srgbClr val="FFFFFF"/>
                </a:solidFill>
                <a:latin typeface="+mn-lt"/>
                <a:ea typeface="+mn-ea"/>
                <a:cs typeface="+mn-cs"/>
                <a:sym typeface="Helvetica"/>
              </a:defRPr>
            </a:pPr>
            <a:r>
              <a:rPr lang="fa-IR" sz="4400" b="1" dirty="0">
                <a:solidFill>
                  <a:schemeClr val="bg1"/>
                </a:solidFill>
                <a:latin typeface="A Rezvan-fat" panose="01000500000000020002" pitchFamily="2" charset="-78"/>
                <a:cs typeface="A Rezvan-fat" panose="01000500000000020002" pitchFamily="2" charset="-78"/>
              </a:rPr>
              <a:t>بررسی نحوه توزیع انواع مدهای حمل و نقل کالا</a:t>
            </a:r>
            <a:endParaRPr sz="4400" b="1" dirty="0">
              <a:solidFill>
                <a:schemeClr val="bg1"/>
              </a:solidFill>
              <a:latin typeface="A Rezvan-fat" panose="01000500000000020002" pitchFamily="2" charset="-78"/>
              <a:cs typeface="A Rezvan-fat" panose="01000500000000020002" pitchFamily="2" charset="-78"/>
            </a:endParaRPr>
          </a:p>
        </p:txBody>
      </p:sp>
      <p:sp>
        <p:nvSpPr>
          <p:cNvPr id="12" name="Shape 537"/>
          <p:cNvSpPr/>
          <p:nvPr/>
        </p:nvSpPr>
        <p:spPr>
          <a:xfrm>
            <a:off x="1095129" y="891792"/>
            <a:ext cx="10001737" cy="92589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p>
            <a:pPr algn="ctr">
              <a:lnSpc>
                <a:spcPts val="6500"/>
              </a:lnSpc>
              <a:defRPr sz="8800">
                <a:solidFill>
                  <a:srgbClr val="FFFFFF"/>
                </a:solidFill>
                <a:latin typeface="+mn-lt"/>
                <a:ea typeface="+mn-ea"/>
                <a:cs typeface="+mn-cs"/>
                <a:sym typeface="Helvetica"/>
              </a:defRPr>
            </a:pPr>
            <a:r>
              <a:rPr lang="fa-IR" sz="2000" b="1" dirty="0">
                <a:solidFill>
                  <a:schemeClr val="bg1"/>
                </a:solidFill>
                <a:latin typeface="A Rezvan-fat" panose="01000500000000020002" pitchFamily="2" charset="-78"/>
                <a:cs typeface="B Homa" panose="00000400000000000000" pitchFamily="2" charset="-78"/>
              </a:rPr>
              <a:t>در ایالات متحده</a:t>
            </a:r>
          </a:p>
        </p:txBody>
      </p:sp>
      <p:pic>
        <p:nvPicPr>
          <p:cNvPr id="5" name="Picture 4"/>
          <p:cNvPicPr>
            <a:picLocks noChangeAspect="1"/>
          </p:cNvPicPr>
          <p:nvPr/>
        </p:nvPicPr>
        <p:blipFill>
          <a:blip r:embed="rId3">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2326669" y="1878545"/>
            <a:ext cx="7726236" cy="4485632"/>
          </a:xfrm>
          <a:prstGeom prst="rect">
            <a:avLst/>
          </a:prstGeom>
        </p:spPr>
      </p:pic>
      <p:sp>
        <p:nvSpPr>
          <p:cNvPr id="6" name="Rectangle 5"/>
          <p:cNvSpPr/>
          <p:nvPr/>
        </p:nvSpPr>
        <p:spPr>
          <a:xfrm>
            <a:off x="2438400" y="3822700"/>
            <a:ext cx="7416800" cy="393700"/>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14497236"/>
      </p:ext>
    </p:extLst>
  </p:cSld>
  <p:clrMapOvr>
    <a:masterClrMapping/>
  </p:clrMapOvr>
  <mc:AlternateContent xmlns:mc="http://schemas.openxmlformats.org/markup-compatibility/2006" xmlns:p14="http://schemas.microsoft.com/office/powerpoint/2010/main">
    <mc:Choice Requires="p14">
      <p:transition spd="med">
        <p14:pan dir="r"/>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36"/>
                                        </p:tgtEl>
                                        <p:attrNameLst>
                                          <p:attrName>style.visibility</p:attrName>
                                        </p:attrNameLst>
                                      </p:cBhvr>
                                      <p:to>
                                        <p:strVal val="visible"/>
                                      </p:to>
                                    </p:set>
                                    <p:anim calcmode="lin" valueType="num">
                                      <p:cBhvr additive="base">
                                        <p:cTn id="7" dur="1000" fill="hold"/>
                                        <p:tgtEl>
                                          <p:spTgt spid="536"/>
                                        </p:tgtEl>
                                        <p:attrNameLst>
                                          <p:attrName>ppt_x</p:attrName>
                                        </p:attrNameLst>
                                      </p:cBhvr>
                                      <p:tavLst>
                                        <p:tav tm="0">
                                          <p:val>
                                            <p:strVal val="0-#ppt_w/2"/>
                                          </p:val>
                                        </p:tav>
                                        <p:tav tm="100000">
                                          <p:val>
                                            <p:strVal val="#ppt_x"/>
                                          </p:val>
                                        </p:tav>
                                      </p:tavLst>
                                    </p:anim>
                                    <p:anim calcmode="lin" valueType="num">
                                      <p:cBhvr additive="base">
                                        <p:cTn id="8" dur="1000" fill="hold"/>
                                        <p:tgtEl>
                                          <p:spTgt spid="536"/>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1000" fill="hold"/>
                                        <p:tgtEl>
                                          <p:spTgt spid="8"/>
                                        </p:tgtEl>
                                        <p:attrNameLst>
                                          <p:attrName>ppt_x</p:attrName>
                                        </p:attrNameLst>
                                      </p:cBhvr>
                                      <p:tavLst>
                                        <p:tav tm="0">
                                          <p:val>
                                            <p:strVal val="0-#ppt_w/2"/>
                                          </p:val>
                                        </p:tav>
                                        <p:tav tm="100000">
                                          <p:val>
                                            <p:strVal val="#ppt_x"/>
                                          </p:val>
                                        </p:tav>
                                      </p:tavLst>
                                    </p:anim>
                                    <p:anim calcmode="lin" valueType="num">
                                      <p:cBhvr additive="base">
                                        <p:cTn id="18" dur="1000" fill="hold"/>
                                        <p:tgtEl>
                                          <p:spTgt spid="8"/>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16" presetClass="entr" presetSubtype="21"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1000"/>
                                        <p:tgtEl>
                                          <p:spTgt spid="9"/>
                                        </p:tgtEl>
                                      </p:cBhvr>
                                    </p:animEffect>
                                  </p:childTnLst>
                                </p:cTn>
                              </p:par>
                            </p:childTnLst>
                          </p:cTn>
                        </p:par>
                        <p:par>
                          <p:cTn id="23" fill="hold">
                            <p:stCondLst>
                              <p:cond delay="2000"/>
                            </p:stCondLst>
                            <p:childTnLst>
                              <p:par>
                                <p:cTn id="24" presetID="16" presetClass="entr" presetSubtype="21"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arn(inVertical)">
                                      <p:cBhvr>
                                        <p:cTn id="26" dur="1000"/>
                                        <p:tgtEl>
                                          <p:spTgt spid="12"/>
                                        </p:tgtEl>
                                      </p:cBhvr>
                                    </p:animEffect>
                                  </p:childTnLst>
                                </p:cTn>
                              </p:par>
                            </p:childTnLst>
                          </p:cTn>
                        </p:par>
                        <p:par>
                          <p:cTn id="27" fill="hold">
                            <p:stCondLst>
                              <p:cond delay="3000"/>
                            </p:stCondLst>
                            <p:childTnLst>
                              <p:par>
                                <p:cTn id="28" presetID="2" presetClass="entr" presetSubtype="4"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2000" fill="hold"/>
                                        <p:tgtEl>
                                          <p:spTgt spid="5"/>
                                        </p:tgtEl>
                                        <p:attrNameLst>
                                          <p:attrName>ppt_x</p:attrName>
                                        </p:attrNameLst>
                                      </p:cBhvr>
                                      <p:tavLst>
                                        <p:tav tm="0">
                                          <p:val>
                                            <p:strVal val="#ppt_x"/>
                                          </p:val>
                                        </p:tav>
                                        <p:tav tm="100000">
                                          <p:val>
                                            <p:strVal val="#ppt_x"/>
                                          </p:val>
                                        </p:tav>
                                      </p:tavLst>
                                    </p:anim>
                                    <p:anim calcmode="lin" valueType="num">
                                      <p:cBhvr additive="base">
                                        <p:cTn id="31" dur="20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wipe(down)">
                                      <p:cBhvr>
                                        <p:cTn id="36"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6" grpId="0" animBg="1"/>
      <p:bldP spid="8" grpId="0" animBg="1"/>
      <p:bldP spid="9" grpId="0" animBg="1"/>
      <p:bldP spid="12" grpId="0" animBg="1"/>
      <p:bldP spid="6"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536"/>
          <p:cNvSpPr/>
          <p:nvPr/>
        </p:nvSpPr>
        <p:spPr>
          <a:xfrm>
            <a:off x="0" y="0"/>
            <a:ext cx="6096000" cy="6858000"/>
          </a:xfrm>
          <a:prstGeom prst="rect">
            <a:avLst/>
          </a:prstGeom>
          <a:solidFill>
            <a:schemeClr val="accent2"/>
          </a:solidFill>
          <a:ln w="12700">
            <a:miter lim="400000"/>
          </a:ln>
        </p:spPr>
        <p:txBody>
          <a:bodyPr lIns="45719" rIns="45719" anchor="ctr"/>
          <a:lstStyle/>
          <a:p>
            <a:pPr algn="ctr">
              <a:defRPr>
                <a:solidFill>
                  <a:srgbClr val="FFFFFF"/>
                </a:solidFill>
              </a:defRPr>
            </a:pPr>
            <a:endParaRPr/>
          </a:p>
        </p:txBody>
      </p:sp>
      <p:sp>
        <p:nvSpPr>
          <p:cNvPr id="28" name="Rectangle 27"/>
          <p:cNvSpPr/>
          <p:nvPr/>
        </p:nvSpPr>
        <p:spPr>
          <a:xfrm>
            <a:off x="383267" y="301522"/>
            <a:ext cx="11472420" cy="619341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solidFill>
                <a:schemeClr val="bg1"/>
              </a:solidFill>
              <a:latin typeface="Source Sans Pro Light" panose="020B0403030403020204" pitchFamily="34" charset="0"/>
              <a:ea typeface="Montserrat Hairline" charset="0"/>
              <a:cs typeface="B Homa" panose="00000400000000000000" pitchFamily="2" charset="-78"/>
            </a:endParaRPr>
          </a:p>
        </p:txBody>
      </p:sp>
      <p:sp>
        <p:nvSpPr>
          <p:cNvPr id="29" name="Rectangle 28"/>
          <p:cNvSpPr/>
          <p:nvPr/>
        </p:nvSpPr>
        <p:spPr>
          <a:xfrm>
            <a:off x="1565091" y="1028701"/>
            <a:ext cx="9108772" cy="4739055"/>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Subtitle 2"/>
          <p:cNvSpPr txBox="1">
            <a:spLocks/>
          </p:cNvSpPr>
          <p:nvPr/>
        </p:nvSpPr>
        <p:spPr>
          <a:xfrm>
            <a:off x="1316182" y="1093222"/>
            <a:ext cx="7559264" cy="938700"/>
          </a:xfrm>
          <a:prstGeom prst="rect">
            <a:avLst/>
          </a:prstGeom>
        </p:spPr>
        <p:txBody>
          <a:bodyPr vert="horz" wrap="square" lIns="91423" tIns="45711" rIns="91423" bIns="45711"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rtl="1">
              <a:lnSpc>
                <a:spcPct val="150000"/>
              </a:lnSpc>
              <a:spcBef>
                <a:spcPts val="0"/>
              </a:spcBef>
            </a:pPr>
            <a:r>
              <a:rPr lang="fa-IR" sz="4000" b="1" dirty="0">
                <a:solidFill>
                  <a:schemeClr val="bg1"/>
                </a:solidFill>
                <a:latin typeface="A Rezvan-fat" panose="01000500000000020002" pitchFamily="2" charset="-78"/>
                <a:ea typeface="+mn-ea"/>
                <a:cs typeface="A Rezvan-fat" panose="01000500000000020002" pitchFamily="2" charset="-78"/>
              </a:rPr>
              <a:t>ارزیابی </a:t>
            </a:r>
            <a:r>
              <a:rPr lang="fa-IR" sz="4000" b="1" dirty="0" smtClean="0">
                <a:solidFill>
                  <a:schemeClr val="bg1"/>
                </a:solidFill>
                <a:latin typeface="A Rezvan-fat" panose="01000500000000020002" pitchFamily="2" charset="-78"/>
                <a:ea typeface="+mn-ea"/>
                <a:cs typeface="A Rezvan-fat" panose="01000500000000020002" pitchFamily="2" charset="-78"/>
              </a:rPr>
              <a:t>حساسیت (اعتبار سنجی مدل) </a:t>
            </a:r>
            <a:endParaRPr lang="en-US" sz="4000" b="1" dirty="0">
              <a:solidFill>
                <a:schemeClr val="bg1"/>
              </a:solidFill>
              <a:latin typeface="A Rezvan-fat" panose="01000500000000020002" pitchFamily="2" charset="-78"/>
              <a:ea typeface="+mn-ea"/>
              <a:cs typeface="A Rezvan-fat" panose="01000500000000020002" pitchFamily="2" charset="-78"/>
            </a:endParaRPr>
          </a:p>
        </p:txBody>
      </p:sp>
      <p:sp>
        <p:nvSpPr>
          <p:cNvPr id="31" name="Subtitle 2"/>
          <p:cNvSpPr txBox="1">
            <a:spLocks/>
          </p:cNvSpPr>
          <p:nvPr/>
        </p:nvSpPr>
        <p:spPr>
          <a:xfrm>
            <a:off x="2225365" y="2067817"/>
            <a:ext cx="7250192" cy="600146"/>
          </a:xfrm>
          <a:prstGeom prst="rect">
            <a:avLst/>
          </a:prstGeom>
        </p:spPr>
        <p:txBody>
          <a:bodyPr vert="horz" wrap="square" lIns="91423" tIns="45711" rIns="91423" bIns="45711"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rtl="1">
              <a:lnSpc>
                <a:spcPct val="150000"/>
              </a:lnSpc>
              <a:spcBef>
                <a:spcPts val="0"/>
              </a:spcBef>
            </a:pPr>
            <a:r>
              <a:rPr lang="fa-IR" sz="2400" dirty="0">
                <a:solidFill>
                  <a:schemeClr val="bg1"/>
                </a:solidFill>
                <a:latin typeface="Source Sans Pro Light" panose="020B0403030403020204" pitchFamily="34" charset="0"/>
                <a:cs typeface="B Homa" panose="00000400000000000000" pitchFamily="2" charset="-78"/>
              </a:rPr>
              <a:t>مفروضات کلیدی در ارزیابی حساسیت پیش بینی حمل و نقل </a:t>
            </a:r>
            <a:r>
              <a:rPr lang="fa-IR" sz="2400" dirty="0" smtClean="0">
                <a:solidFill>
                  <a:schemeClr val="bg1"/>
                </a:solidFill>
                <a:latin typeface="Source Sans Pro Light" panose="020B0403030403020204" pitchFamily="34" charset="0"/>
                <a:cs typeface="B Homa" panose="00000400000000000000" pitchFamily="2" charset="-78"/>
              </a:rPr>
              <a:t>کالا:</a:t>
            </a:r>
            <a:endParaRPr lang="en-US" sz="2400" dirty="0">
              <a:solidFill>
                <a:schemeClr val="bg1"/>
              </a:solidFill>
              <a:latin typeface="Source Sans Pro Light" panose="020B0403030403020204" pitchFamily="34" charset="0"/>
              <a:cs typeface="B Homa" panose="00000400000000000000" pitchFamily="2" charset="-78"/>
            </a:endParaRPr>
          </a:p>
        </p:txBody>
      </p:sp>
      <p:sp>
        <p:nvSpPr>
          <p:cNvPr id="32" name="Subtitle 2"/>
          <p:cNvSpPr txBox="1">
            <a:spLocks/>
          </p:cNvSpPr>
          <p:nvPr/>
        </p:nvSpPr>
        <p:spPr>
          <a:xfrm>
            <a:off x="3747257" y="3268113"/>
            <a:ext cx="4637673" cy="433947"/>
          </a:xfrm>
          <a:prstGeom prst="rect">
            <a:avLst/>
          </a:prstGeom>
        </p:spPr>
        <p:txBody>
          <a:bodyPr vert="horz" wrap="square" lIns="91423" tIns="45711" rIns="91423" bIns="45711"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ctr"/>
            <a:r>
              <a:rPr lang="fa-IR" sz="2400" b="1" dirty="0">
                <a:solidFill>
                  <a:schemeClr val="bg1"/>
                </a:solidFill>
                <a:latin typeface="Source Sans Pro Light" panose="020B0403030403020204" pitchFamily="34" charset="0"/>
                <a:cs typeface="B Homa" panose="00000400000000000000" pitchFamily="2" charset="-78"/>
              </a:rPr>
              <a:t>رشد اقتصادی ملی و محلی</a:t>
            </a:r>
            <a:endParaRPr lang="en-US" sz="2400" b="1" dirty="0">
              <a:solidFill>
                <a:schemeClr val="bg1"/>
              </a:solidFill>
              <a:latin typeface="Source Sans Pro Light" panose="020B0403030403020204" pitchFamily="34" charset="0"/>
              <a:cs typeface="B Homa" panose="00000400000000000000" pitchFamily="2" charset="-78"/>
            </a:endParaRPr>
          </a:p>
        </p:txBody>
      </p:sp>
      <p:sp>
        <p:nvSpPr>
          <p:cNvPr id="33" name="Subtitle 2"/>
          <p:cNvSpPr txBox="1">
            <a:spLocks/>
          </p:cNvSpPr>
          <p:nvPr/>
        </p:nvSpPr>
        <p:spPr>
          <a:xfrm>
            <a:off x="1316182" y="3762322"/>
            <a:ext cx="8696734" cy="424713"/>
          </a:xfrm>
          <a:prstGeom prst="rect">
            <a:avLst/>
          </a:prstGeom>
        </p:spPr>
        <p:txBody>
          <a:bodyPr vert="horz" wrap="square" lIns="91423" tIns="45711" rIns="91423" bIns="45711"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r" rtl="1"/>
            <a:r>
              <a:rPr lang="fa-IR" sz="2400" b="1" dirty="0">
                <a:solidFill>
                  <a:schemeClr val="bg1"/>
                </a:solidFill>
                <a:latin typeface="Source Sans Pro Light" panose="020B0403030403020204" pitchFamily="34" charset="0"/>
                <a:cs typeface="B Homa" panose="00000400000000000000" pitchFamily="2" charset="-78"/>
              </a:rPr>
              <a:t>رشد در بخش های اقتصادی که حجم بالایی از حمل و نقل کالا را تولید می کنند.</a:t>
            </a:r>
          </a:p>
        </p:txBody>
      </p:sp>
      <p:sp>
        <p:nvSpPr>
          <p:cNvPr id="35" name="Subtitle 2"/>
          <p:cNvSpPr txBox="1">
            <a:spLocks/>
          </p:cNvSpPr>
          <p:nvPr/>
        </p:nvSpPr>
        <p:spPr>
          <a:xfrm>
            <a:off x="1502094" y="4247297"/>
            <a:ext cx="8696734" cy="433947"/>
          </a:xfrm>
          <a:prstGeom prst="rect">
            <a:avLst/>
          </a:prstGeom>
        </p:spPr>
        <p:txBody>
          <a:bodyPr vert="horz" wrap="square" lIns="91423" tIns="45711" rIns="91423" bIns="45711"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ctr" rtl="1"/>
            <a:r>
              <a:rPr lang="fa-IR" sz="2400" b="1" dirty="0">
                <a:solidFill>
                  <a:schemeClr val="bg1"/>
                </a:solidFill>
                <a:latin typeface="Source Sans Pro Light" panose="020B0403030403020204" pitchFamily="34" charset="0"/>
                <a:cs typeface="B Homa" panose="00000400000000000000" pitchFamily="2" charset="-78"/>
              </a:rPr>
              <a:t>احتیاجات حمل و نقل بخش های اقتصادی</a:t>
            </a:r>
          </a:p>
        </p:txBody>
      </p:sp>
      <p:sp>
        <p:nvSpPr>
          <p:cNvPr id="36" name="Subtitle 2"/>
          <p:cNvSpPr txBox="1">
            <a:spLocks/>
          </p:cNvSpPr>
          <p:nvPr/>
        </p:nvSpPr>
        <p:spPr>
          <a:xfrm>
            <a:off x="1623499" y="4702882"/>
            <a:ext cx="8696734" cy="433947"/>
          </a:xfrm>
          <a:prstGeom prst="rect">
            <a:avLst/>
          </a:prstGeom>
        </p:spPr>
        <p:txBody>
          <a:bodyPr vert="horz" wrap="square" lIns="91423" tIns="45711" rIns="91423" bIns="45711"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ctr" rtl="1"/>
            <a:r>
              <a:rPr lang="fa-IR" sz="2400" b="1" dirty="0">
                <a:solidFill>
                  <a:schemeClr val="bg1"/>
                </a:solidFill>
                <a:latin typeface="Source Sans Pro Light" panose="020B0403030403020204" pitchFamily="34" charset="0"/>
                <a:cs typeface="B Homa" panose="00000400000000000000" pitchFamily="2" charset="-78"/>
              </a:rPr>
              <a:t>انتخاب مد حمل و نقل</a:t>
            </a:r>
          </a:p>
        </p:txBody>
      </p:sp>
      <p:sp>
        <p:nvSpPr>
          <p:cNvPr id="37" name="Subtitle 2"/>
          <p:cNvSpPr txBox="1">
            <a:spLocks/>
          </p:cNvSpPr>
          <p:nvPr/>
        </p:nvSpPr>
        <p:spPr>
          <a:xfrm>
            <a:off x="1717727" y="5159110"/>
            <a:ext cx="8696734" cy="433947"/>
          </a:xfrm>
          <a:prstGeom prst="rect">
            <a:avLst/>
          </a:prstGeom>
        </p:spPr>
        <p:txBody>
          <a:bodyPr vert="horz" wrap="square" lIns="91423" tIns="45711" rIns="91423" bIns="45711"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ctr" rtl="1"/>
            <a:r>
              <a:rPr lang="fa-IR" sz="2400" b="1" dirty="0">
                <a:solidFill>
                  <a:schemeClr val="bg1"/>
                </a:solidFill>
                <a:latin typeface="Source Sans Pro Light" panose="020B0403030403020204" pitchFamily="34" charset="0"/>
                <a:cs typeface="B Homa" panose="00000400000000000000" pitchFamily="2" charset="-78"/>
              </a:rPr>
              <a:t>تسهیلات کاربردی در هرواحد حجم حمل و نقل کالا</a:t>
            </a:r>
          </a:p>
        </p:txBody>
      </p:sp>
    </p:spTree>
    <p:extLst>
      <p:ext uri="{BB962C8B-B14F-4D97-AF65-F5344CB8AC3E}">
        <p14:creationId xmlns:p14="http://schemas.microsoft.com/office/powerpoint/2010/main" val="3488318588"/>
      </p:ext>
    </p:extLst>
  </p:cSld>
  <p:clrMapOvr>
    <a:masterClrMapping/>
  </p:clrMapOvr>
  <mc:AlternateContent xmlns:mc="http://schemas.openxmlformats.org/markup-compatibility/2006" xmlns:p14="http://schemas.microsoft.com/office/powerpoint/2010/main">
    <mc:Choice Requires="p14">
      <p:transition spd="med">
        <p14:pan dir="r"/>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1000" fill="hold"/>
                                        <p:tgtEl>
                                          <p:spTgt spid="28"/>
                                        </p:tgtEl>
                                        <p:attrNameLst>
                                          <p:attrName>ppt_x</p:attrName>
                                        </p:attrNameLst>
                                      </p:cBhvr>
                                      <p:tavLst>
                                        <p:tav tm="0">
                                          <p:val>
                                            <p:strVal val="0-#ppt_w/2"/>
                                          </p:val>
                                        </p:tav>
                                        <p:tav tm="100000">
                                          <p:val>
                                            <p:strVal val="#ppt_x"/>
                                          </p:val>
                                        </p:tav>
                                      </p:tavLst>
                                    </p:anim>
                                    <p:anim calcmode="lin" valueType="num">
                                      <p:cBhvr additive="base">
                                        <p:cTn id="13" dur="1000" fill="hold"/>
                                        <p:tgtEl>
                                          <p:spTgt spid="28"/>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 presetClass="entr" presetSubtype="4"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1000" fill="hold"/>
                                        <p:tgtEl>
                                          <p:spTgt spid="29"/>
                                        </p:tgtEl>
                                        <p:attrNameLst>
                                          <p:attrName>ppt_x</p:attrName>
                                        </p:attrNameLst>
                                      </p:cBhvr>
                                      <p:tavLst>
                                        <p:tav tm="0">
                                          <p:val>
                                            <p:strVal val="#ppt_x"/>
                                          </p:val>
                                        </p:tav>
                                        <p:tav tm="100000">
                                          <p:val>
                                            <p:strVal val="#ppt_x"/>
                                          </p:val>
                                        </p:tav>
                                      </p:tavLst>
                                    </p:anim>
                                    <p:anim calcmode="lin" valueType="num">
                                      <p:cBhvr additive="base">
                                        <p:cTn id="18" dur="10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1000"/>
                                        <p:tgtEl>
                                          <p:spTgt spid="30"/>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1000"/>
                                        <p:tgtEl>
                                          <p:spTgt spid="31"/>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1000"/>
                                        <p:tgtEl>
                                          <p:spTgt spid="32"/>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fade">
                                      <p:cBhvr>
                                        <p:cTn id="38" dur="1000"/>
                                        <p:tgtEl>
                                          <p:spTgt spid="33"/>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fade">
                                      <p:cBhvr>
                                        <p:cTn id="43" dur="1000"/>
                                        <p:tgtEl>
                                          <p:spTgt spid="35"/>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fade">
                                      <p:cBhvr>
                                        <p:cTn id="48" dur="1000"/>
                                        <p:tgtEl>
                                          <p:spTgt spid="36"/>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fade">
                                      <p:cBhvr>
                                        <p:cTn id="53"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8" grpId="0" animBg="1"/>
      <p:bldP spid="29" grpId="0" animBg="1"/>
      <p:bldP spid="30" grpId="0"/>
      <p:bldP spid="31" grpId="0"/>
      <p:bldP spid="32" grpId="0"/>
      <p:bldP spid="33" grpId="0"/>
      <p:bldP spid="35" grpId="0"/>
      <p:bldP spid="36" grpId="0"/>
      <p:bldP spid="3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hape 536"/>
          <p:cNvSpPr/>
          <p:nvPr/>
        </p:nvSpPr>
        <p:spPr>
          <a:xfrm>
            <a:off x="6096000" y="2"/>
            <a:ext cx="6096000" cy="6858000"/>
          </a:xfrm>
          <a:prstGeom prst="rect">
            <a:avLst/>
          </a:prstGeom>
          <a:solidFill>
            <a:schemeClr val="accent2"/>
          </a:solidFill>
          <a:ln w="12700">
            <a:miter lim="400000"/>
          </a:ln>
        </p:spPr>
        <p:txBody>
          <a:bodyPr lIns="45719" rIns="45719" anchor="ctr"/>
          <a:lstStyle/>
          <a:p>
            <a:pPr algn="ctr">
              <a:defRPr>
                <a:solidFill>
                  <a:srgbClr val="FFFFFF"/>
                </a:solidFill>
              </a:defRPr>
            </a:pPr>
            <a:endParaRPr/>
          </a:p>
        </p:txBody>
      </p:sp>
      <p:sp>
        <p:nvSpPr>
          <p:cNvPr id="32" name="Rectangle 31"/>
          <p:cNvSpPr/>
          <p:nvPr/>
        </p:nvSpPr>
        <p:spPr>
          <a:xfrm>
            <a:off x="359791" y="332297"/>
            <a:ext cx="11472420" cy="6193411"/>
          </a:xfrm>
          <a:prstGeom prst="rect">
            <a:avLst/>
          </a:prstGeom>
          <a:gradFill flip="none" rotWithShape="0">
            <a:gsLst>
              <a:gs pos="0">
                <a:srgbClr val="817E9A"/>
              </a:gs>
              <a:gs pos="30000">
                <a:srgbClr val="2D1E42">
                  <a:alpha val="84000"/>
                </a:srgbClr>
              </a:gs>
            </a:gsLst>
            <a:lin ang="372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ource Sans Pro Light" charset="0"/>
            </a:endParaRPr>
          </a:p>
        </p:txBody>
      </p:sp>
      <p:sp>
        <p:nvSpPr>
          <p:cNvPr id="29" name="TextBox 28"/>
          <p:cNvSpPr txBox="1"/>
          <p:nvPr/>
        </p:nvSpPr>
        <p:spPr>
          <a:xfrm>
            <a:off x="7069549" y="2806550"/>
            <a:ext cx="3534897" cy="769441"/>
          </a:xfrm>
          <a:prstGeom prst="rect">
            <a:avLst/>
          </a:prstGeom>
          <a:noFill/>
        </p:spPr>
        <p:txBody>
          <a:bodyPr wrap="square" rtlCol="0">
            <a:spAutoFit/>
          </a:bodyPr>
          <a:lstStyle/>
          <a:p>
            <a:pPr algn="r" rtl="1"/>
            <a:r>
              <a:rPr lang="fa-IR" sz="4400" b="1" dirty="0" smtClean="0">
                <a:solidFill>
                  <a:schemeClr val="bg1"/>
                </a:solidFill>
                <a:latin typeface="A Rezvan-fat" panose="01000500000000020002" pitchFamily="2" charset="-78"/>
                <a:cs typeface="A Rezvan-fat" panose="01000500000000020002" pitchFamily="2" charset="-78"/>
              </a:rPr>
              <a:t>مدل 4 مرحله ای</a:t>
            </a:r>
            <a:endParaRPr lang="en-US" sz="4400" b="1" dirty="0">
              <a:solidFill>
                <a:schemeClr val="bg1"/>
              </a:solidFill>
              <a:latin typeface="Adobe Gothic Std B" panose="020B0800000000000000" pitchFamily="34" charset="-128"/>
              <a:ea typeface="Adobe Gothic Std B" panose="020B0800000000000000" pitchFamily="34" charset="-128"/>
              <a:cs typeface="A Rezvan-fat" panose="01000500000000020002" pitchFamily="2" charset="-78"/>
            </a:endParaRPr>
          </a:p>
        </p:txBody>
      </p:sp>
      <p:sp>
        <p:nvSpPr>
          <p:cNvPr id="30" name="Rectangle 29"/>
          <p:cNvSpPr/>
          <p:nvPr/>
        </p:nvSpPr>
        <p:spPr>
          <a:xfrm>
            <a:off x="6821712" y="2469339"/>
            <a:ext cx="4316607" cy="1443864"/>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3823566" y="923330"/>
            <a:ext cx="2042186" cy="523220"/>
          </a:xfrm>
          <a:prstGeom prst="rect">
            <a:avLst/>
          </a:prstGeom>
        </p:spPr>
        <p:txBody>
          <a:bodyPr wrap="square">
            <a:spAutoFit/>
          </a:bodyPr>
          <a:lstStyle/>
          <a:p>
            <a:pPr algn="r" rtl="1"/>
            <a:r>
              <a:rPr lang="fa-IR" sz="2800" dirty="0">
                <a:solidFill>
                  <a:schemeClr val="bg1"/>
                </a:solidFill>
                <a:cs typeface="B Homa" panose="00000400000000000000" pitchFamily="2" charset="-78"/>
              </a:rPr>
              <a:t>تولید سفر:</a:t>
            </a:r>
          </a:p>
        </p:txBody>
      </p:sp>
      <p:sp>
        <p:nvSpPr>
          <p:cNvPr id="12" name="Rectangle 11"/>
          <p:cNvSpPr/>
          <p:nvPr/>
        </p:nvSpPr>
        <p:spPr>
          <a:xfrm>
            <a:off x="573315" y="1573508"/>
            <a:ext cx="5309161" cy="646331"/>
          </a:xfrm>
          <a:prstGeom prst="rect">
            <a:avLst/>
          </a:prstGeom>
        </p:spPr>
        <p:txBody>
          <a:bodyPr wrap="square">
            <a:spAutoFit/>
          </a:bodyPr>
          <a:lstStyle/>
          <a:p>
            <a:pPr lvl="0" algn="r" rtl="1">
              <a:spcBef>
                <a:spcPct val="20000"/>
              </a:spcBef>
              <a:defRPr/>
            </a:pPr>
            <a:r>
              <a:rPr lang="fa-IR" dirty="0">
                <a:solidFill>
                  <a:schemeClr val="bg1"/>
                </a:solidFill>
                <a:cs typeface="B Homa" panose="00000400000000000000" pitchFamily="2" charset="-78"/>
              </a:rPr>
              <a:t>تولید سفر شامل هر 2 نوع سفرهای تولید شده و جذب شده به هر منطقه است.</a:t>
            </a:r>
          </a:p>
        </p:txBody>
      </p:sp>
      <p:sp>
        <p:nvSpPr>
          <p:cNvPr id="10" name="Rectangle 9"/>
          <p:cNvSpPr/>
          <p:nvPr/>
        </p:nvSpPr>
        <p:spPr>
          <a:xfrm>
            <a:off x="573315" y="2296848"/>
            <a:ext cx="5309161" cy="646331"/>
          </a:xfrm>
          <a:prstGeom prst="rect">
            <a:avLst/>
          </a:prstGeom>
        </p:spPr>
        <p:txBody>
          <a:bodyPr wrap="square">
            <a:spAutoFit/>
          </a:bodyPr>
          <a:lstStyle/>
          <a:p>
            <a:pPr algn="r" rtl="1"/>
            <a:r>
              <a:rPr lang="fa-IR" dirty="0">
                <a:solidFill>
                  <a:schemeClr val="bg1"/>
                </a:solidFill>
                <a:cs typeface="B Homa" panose="00000400000000000000" pitchFamily="2" charset="-78"/>
              </a:rPr>
              <a:t>مدل تولید سفر براساس مجموعه ای از نرخ تولید سفرهای سالانه یا روزانه یا معادلات کالا در منطقه است.</a:t>
            </a:r>
          </a:p>
        </p:txBody>
      </p:sp>
      <p:sp>
        <p:nvSpPr>
          <p:cNvPr id="11" name="Rectangle 10"/>
          <p:cNvSpPr/>
          <p:nvPr/>
        </p:nvSpPr>
        <p:spPr>
          <a:xfrm>
            <a:off x="359791" y="3087773"/>
            <a:ext cx="5612290" cy="923330"/>
          </a:xfrm>
          <a:prstGeom prst="rect">
            <a:avLst/>
          </a:prstGeom>
        </p:spPr>
        <p:txBody>
          <a:bodyPr wrap="square">
            <a:spAutoFit/>
          </a:bodyPr>
          <a:lstStyle/>
          <a:p>
            <a:pPr lvl="0" algn="r" rtl="1">
              <a:spcBef>
                <a:spcPct val="20000"/>
              </a:spcBef>
              <a:defRPr/>
            </a:pPr>
            <a:r>
              <a:rPr lang="fa-IR" dirty="0">
                <a:solidFill>
                  <a:schemeClr val="bg1"/>
                </a:solidFill>
                <a:cs typeface="B Homa" panose="00000400000000000000" pitchFamily="2" charset="-78"/>
              </a:rPr>
              <a:t>تولید سفرهای حمل و نقل کالا در هر زون باید به وسیله فرودگاه، بنادر، مراکز عمده تولید و سایر تولیدکنندگان اصلی سفر، به هم متصل و مرتبط شوند.</a:t>
            </a:r>
          </a:p>
        </p:txBody>
      </p:sp>
      <p:pic>
        <p:nvPicPr>
          <p:cNvPr id="13" name="Picture 4"/>
          <p:cNvPicPr>
            <a:picLocks noChangeAspect="1" noChangeArrowheads="1"/>
          </p:cNvPicPr>
          <p:nvPr/>
        </p:nvPicPr>
        <p:blipFill>
          <a:blip r:embed="rId3">
            <a:duotone>
              <a:prstClr val="black"/>
              <a:srgbClr val="D9C3A5">
                <a:tint val="50000"/>
                <a:satMod val="180000"/>
              </a:srgbClr>
            </a:duotone>
          </a:blip>
          <a:srcRect l="16092" t="15153" r="13862" b="32655"/>
          <a:stretch>
            <a:fillRect/>
          </a:stretch>
        </p:blipFill>
        <p:spPr bwMode="auto">
          <a:xfrm>
            <a:off x="408495" y="4087305"/>
            <a:ext cx="5638800" cy="2362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4" name="Rectangle 13"/>
          <p:cNvSpPr/>
          <p:nvPr/>
        </p:nvSpPr>
        <p:spPr>
          <a:xfrm>
            <a:off x="3823566" y="923330"/>
            <a:ext cx="2042186" cy="523220"/>
          </a:xfrm>
          <a:prstGeom prst="rect">
            <a:avLst/>
          </a:prstGeom>
        </p:spPr>
        <p:txBody>
          <a:bodyPr wrap="square">
            <a:spAutoFit/>
          </a:bodyPr>
          <a:lstStyle/>
          <a:p>
            <a:pPr algn="r" rtl="1"/>
            <a:r>
              <a:rPr lang="fa-IR" sz="2800" dirty="0" smtClean="0">
                <a:solidFill>
                  <a:schemeClr val="bg1"/>
                </a:solidFill>
                <a:cs typeface="B Homa" panose="00000400000000000000" pitchFamily="2" charset="-78"/>
              </a:rPr>
              <a:t>توزیع سفر</a:t>
            </a:r>
            <a:r>
              <a:rPr lang="fa-IR" sz="2800" dirty="0">
                <a:solidFill>
                  <a:schemeClr val="bg1"/>
                </a:solidFill>
                <a:cs typeface="B Homa" panose="00000400000000000000" pitchFamily="2" charset="-78"/>
              </a:rPr>
              <a:t>:</a:t>
            </a:r>
          </a:p>
        </p:txBody>
      </p:sp>
      <p:sp>
        <p:nvSpPr>
          <p:cNvPr id="15" name="Rectangle 14"/>
          <p:cNvSpPr/>
          <p:nvPr/>
        </p:nvSpPr>
        <p:spPr>
          <a:xfrm>
            <a:off x="354648" y="1655803"/>
            <a:ext cx="5617433" cy="369332"/>
          </a:xfrm>
          <a:prstGeom prst="rect">
            <a:avLst/>
          </a:prstGeom>
        </p:spPr>
        <p:txBody>
          <a:bodyPr wrap="square">
            <a:spAutoFit/>
          </a:bodyPr>
          <a:lstStyle/>
          <a:p>
            <a:pPr lvl="0" algn="r" rtl="1">
              <a:spcBef>
                <a:spcPct val="20000"/>
              </a:spcBef>
              <a:defRPr/>
            </a:pPr>
            <a:r>
              <a:rPr lang="fa-IR" dirty="0">
                <a:solidFill>
                  <a:schemeClr val="bg1"/>
                </a:solidFill>
                <a:cs typeface="B Homa" panose="00000400000000000000" pitchFamily="2" charset="-78"/>
              </a:rPr>
              <a:t>تعیین مبدا-مقصد سفرهای حمل و نقل کالا در منطقه مورد مطالعه</a:t>
            </a:r>
          </a:p>
        </p:txBody>
      </p:sp>
      <p:sp>
        <p:nvSpPr>
          <p:cNvPr id="17" name="Rectangle 16"/>
          <p:cNvSpPr/>
          <p:nvPr/>
        </p:nvSpPr>
        <p:spPr>
          <a:xfrm>
            <a:off x="572569" y="2446890"/>
            <a:ext cx="5352389" cy="646331"/>
          </a:xfrm>
          <a:prstGeom prst="rect">
            <a:avLst/>
          </a:prstGeom>
        </p:spPr>
        <p:txBody>
          <a:bodyPr wrap="square">
            <a:spAutoFit/>
          </a:bodyPr>
          <a:lstStyle/>
          <a:p>
            <a:pPr algn="r" rtl="1"/>
            <a:r>
              <a:rPr lang="fa-IR" dirty="0">
                <a:solidFill>
                  <a:schemeClr val="bg1"/>
                </a:solidFill>
                <a:cs typeface="B Homa" panose="00000400000000000000" pitchFamily="2" charset="-78"/>
              </a:rPr>
              <a:t>متغیرهای مهم برای توزیع سفر، جاذبه ها و محصولات منطقه و مدت زمان سفر بین هر 2 منطقه می باشد.</a:t>
            </a:r>
          </a:p>
        </p:txBody>
      </p:sp>
      <p:sp>
        <p:nvSpPr>
          <p:cNvPr id="19" name="Rectangle 18"/>
          <p:cNvSpPr/>
          <p:nvPr/>
        </p:nvSpPr>
        <p:spPr>
          <a:xfrm>
            <a:off x="346788" y="3343907"/>
            <a:ext cx="5612290" cy="369332"/>
          </a:xfrm>
          <a:prstGeom prst="rect">
            <a:avLst/>
          </a:prstGeom>
        </p:spPr>
        <p:txBody>
          <a:bodyPr wrap="square">
            <a:spAutoFit/>
          </a:bodyPr>
          <a:lstStyle/>
          <a:p>
            <a:pPr lvl="0" algn="r" rtl="1">
              <a:spcBef>
                <a:spcPct val="20000"/>
              </a:spcBef>
              <a:defRPr/>
            </a:pPr>
            <a:r>
              <a:rPr lang="fa-IR" dirty="0">
                <a:solidFill>
                  <a:schemeClr val="bg1"/>
                </a:solidFill>
                <a:cs typeface="B Homa" panose="00000400000000000000" pitchFamily="2" charset="-78"/>
              </a:rPr>
              <a:t>تخمین </a:t>
            </a:r>
            <a:r>
              <a:rPr lang="fa-IR" dirty="0" smtClean="0">
                <a:solidFill>
                  <a:schemeClr val="bg1"/>
                </a:solidFill>
                <a:cs typeface="B Homa" panose="00000400000000000000" pitchFamily="2" charset="-78"/>
              </a:rPr>
              <a:t>جریان های </a:t>
            </a:r>
            <a:r>
              <a:rPr lang="fa-IR" dirty="0">
                <a:solidFill>
                  <a:schemeClr val="bg1"/>
                </a:solidFill>
                <a:cs typeface="B Homa" panose="00000400000000000000" pitchFamily="2" charset="-78"/>
              </a:rPr>
              <a:t>مبدأ </a:t>
            </a:r>
            <a:r>
              <a:rPr lang="fa-IR" dirty="0" smtClean="0">
                <a:solidFill>
                  <a:schemeClr val="bg1"/>
                </a:solidFill>
                <a:cs typeface="B Homa" panose="00000400000000000000" pitchFamily="2" charset="-78"/>
              </a:rPr>
              <a:t>–مقصد با استفاده </a:t>
            </a:r>
            <a:r>
              <a:rPr lang="fa-IR" dirty="0">
                <a:solidFill>
                  <a:schemeClr val="bg1"/>
                </a:solidFill>
                <a:cs typeface="B Homa" panose="00000400000000000000" pitchFamily="2" charset="-78"/>
              </a:rPr>
              <a:t>از یک مدل جاذبه</a:t>
            </a:r>
          </a:p>
        </p:txBody>
      </p:sp>
      <p:sp>
        <p:nvSpPr>
          <p:cNvPr id="20" name="Rectangle 19"/>
          <p:cNvSpPr/>
          <p:nvPr/>
        </p:nvSpPr>
        <p:spPr>
          <a:xfrm>
            <a:off x="359791" y="4051857"/>
            <a:ext cx="5612290" cy="923330"/>
          </a:xfrm>
          <a:prstGeom prst="rect">
            <a:avLst/>
          </a:prstGeom>
        </p:spPr>
        <p:txBody>
          <a:bodyPr wrap="square">
            <a:spAutoFit/>
          </a:bodyPr>
          <a:lstStyle/>
          <a:p>
            <a:pPr algn="just" rtl="1"/>
            <a:r>
              <a:rPr lang="fa-IR" dirty="0">
                <a:solidFill>
                  <a:schemeClr val="bg1"/>
                </a:solidFill>
                <a:cs typeface="B Homa" panose="00000400000000000000" pitchFamily="2" charset="-78"/>
              </a:rPr>
              <a:t>جاذبه سفر با سطح فعالیت اقتصادی یا "جرم" که در هر دو منطقه اتفاق می افتد ، رابطه مستقیم و با فاصله بین این 2 منطقه ، رابطه معکوس دارد.</a:t>
            </a:r>
          </a:p>
        </p:txBody>
      </p:sp>
      <p:sp>
        <p:nvSpPr>
          <p:cNvPr id="21" name="Rectangle 20"/>
          <p:cNvSpPr/>
          <p:nvPr/>
        </p:nvSpPr>
        <p:spPr>
          <a:xfrm>
            <a:off x="368586" y="5307481"/>
            <a:ext cx="5612290" cy="646331"/>
          </a:xfrm>
          <a:prstGeom prst="rect">
            <a:avLst/>
          </a:prstGeom>
        </p:spPr>
        <p:txBody>
          <a:bodyPr wrap="square">
            <a:spAutoFit/>
          </a:bodyPr>
          <a:lstStyle/>
          <a:p>
            <a:pPr algn="r" rtl="1"/>
            <a:r>
              <a:rPr lang="fa-IR" dirty="0">
                <a:solidFill>
                  <a:schemeClr val="bg1"/>
                </a:solidFill>
                <a:cs typeface="B Homa" panose="00000400000000000000" pitchFamily="2" charset="-78"/>
              </a:rPr>
              <a:t>کلید اعتبار یک مدل توزیع سفر، وجود مطابقت بین سفرهای پیش بینی شده و سفرهای مشاهده شده در شبکه ی جاده ای می باشد.</a:t>
            </a:r>
          </a:p>
        </p:txBody>
      </p:sp>
      <p:sp>
        <p:nvSpPr>
          <p:cNvPr id="22" name="Rectangle 21"/>
          <p:cNvSpPr/>
          <p:nvPr/>
        </p:nvSpPr>
        <p:spPr>
          <a:xfrm>
            <a:off x="2411896" y="923330"/>
            <a:ext cx="3453856" cy="523220"/>
          </a:xfrm>
          <a:prstGeom prst="rect">
            <a:avLst/>
          </a:prstGeom>
        </p:spPr>
        <p:txBody>
          <a:bodyPr wrap="square">
            <a:spAutoFit/>
          </a:bodyPr>
          <a:lstStyle/>
          <a:p>
            <a:pPr algn="r" rtl="1"/>
            <a:r>
              <a:rPr lang="fa-IR" sz="2800" dirty="0" smtClean="0">
                <a:solidFill>
                  <a:schemeClr val="bg1"/>
                </a:solidFill>
                <a:cs typeface="B Homa" panose="00000400000000000000" pitchFamily="2" charset="-78"/>
              </a:rPr>
              <a:t>مدهای حمل و نقل کالا:</a:t>
            </a:r>
            <a:endParaRPr lang="fa-IR" sz="2800" dirty="0">
              <a:solidFill>
                <a:schemeClr val="bg1"/>
              </a:solidFill>
              <a:cs typeface="B Homa" panose="00000400000000000000" pitchFamily="2" charset="-78"/>
            </a:endParaRPr>
          </a:p>
        </p:txBody>
      </p:sp>
      <p:sp>
        <p:nvSpPr>
          <p:cNvPr id="23" name="Rectangle 22"/>
          <p:cNvSpPr/>
          <p:nvPr/>
        </p:nvSpPr>
        <p:spPr>
          <a:xfrm>
            <a:off x="354648" y="2053840"/>
            <a:ext cx="5617433" cy="707886"/>
          </a:xfrm>
          <a:prstGeom prst="rect">
            <a:avLst/>
          </a:prstGeom>
        </p:spPr>
        <p:txBody>
          <a:bodyPr wrap="square">
            <a:spAutoFit/>
          </a:bodyPr>
          <a:lstStyle/>
          <a:p>
            <a:pPr lvl="0" algn="r" rtl="1">
              <a:spcBef>
                <a:spcPct val="20000"/>
              </a:spcBef>
              <a:defRPr/>
            </a:pPr>
            <a:r>
              <a:rPr lang="fa-IR" sz="2000" dirty="0" smtClean="0">
                <a:solidFill>
                  <a:schemeClr val="bg1"/>
                </a:solidFill>
                <a:cs typeface="B Homa" panose="00000400000000000000" pitchFamily="2" charset="-78"/>
              </a:rPr>
              <a:t>انتخاب مد </a:t>
            </a:r>
            <a:r>
              <a:rPr lang="fa-IR" sz="2000" dirty="0">
                <a:solidFill>
                  <a:schemeClr val="bg1"/>
                </a:solidFill>
                <a:cs typeface="B Homa" panose="00000400000000000000" pitchFamily="2" charset="-78"/>
              </a:rPr>
              <a:t>به کارگرفته شده برای حمل و نقل کالا بین یک مبدا و مقصد خاص</a:t>
            </a:r>
          </a:p>
        </p:txBody>
      </p:sp>
      <p:sp>
        <p:nvSpPr>
          <p:cNvPr id="24" name="Rectangle 23"/>
          <p:cNvSpPr/>
          <p:nvPr/>
        </p:nvSpPr>
        <p:spPr>
          <a:xfrm>
            <a:off x="398189" y="4528935"/>
            <a:ext cx="5612290" cy="1015663"/>
          </a:xfrm>
          <a:prstGeom prst="rect">
            <a:avLst/>
          </a:prstGeom>
        </p:spPr>
        <p:txBody>
          <a:bodyPr wrap="square">
            <a:spAutoFit/>
          </a:bodyPr>
          <a:lstStyle/>
          <a:p>
            <a:pPr algn="just" rtl="1"/>
            <a:r>
              <a:rPr lang="fa-IR" sz="2000" dirty="0">
                <a:solidFill>
                  <a:schemeClr val="bg1"/>
                </a:solidFill>
                <a:cs typeface="B Homa" panose="00000400000000000000" pitchFamily="2" charset="-78"/>
              </a:rPr>
              <a:t>بهترین مد حمل و نقل کالا، حمل و نقل جاده ای نیست و این موضوع براساس میانگین فاصله سفر در مقیاس های محلی و منطقه ای تعیین می گردد.</a:t>
            </a:r>
          </a:p>
        </p:txBody>
      </p:sp>
      <p:sp>
        <p:nvSpPr>
          <p:cNvPr id="25" name="Rectangle 24"/>
          <p:cNvSpPr/>
          <p:nvPr/>
        </p:nvSpPr>
        <p:spPr>
          <a:xfrm>
            <a:off x="2411896" y="923330"/>
            <a:ext cx="3453856" cy="523220"/>
          </a:xfrm>
          <a:prstGeom prst="rect">
            <a:avLst/>
          </a:prstGeom>
        </p:spPr>
        <p:txBody>
          <a:bodyPr wrap="square">
            <a:spAutoFit/>
          </a:bodyPr>
          <a:lstStyle/>
          <a:p>
            <a:pPr algn="r" rtl="1"/>
            <a:r>
              <a:rPr lang="fa-IR" sz="2800" dirty="0" smtClean="0">
                <a:solidFill>
                  <a:schemeClr val="bg1"/>
                </a:solidFill>
                <a:cs typeface="B Homa" panose="00000400000000000000" pitchFamily="2" charset="-78"/>
              </a:rPr>
              <a:t>تخصیص شبکه:</a:t>
            </a:r>
            <a:endParaRPr lang="fa-IR" sz="2800" dirty="0">
              <a:solidFill>
                <a:schemeClr val="bg1"/>
              </a:solidFill>
              <a:cs typeface="B Homa" panose="00000400000000000000" pitchFamily="2" charset="-78"/>
            </a:endParaRPr>
          </a:p>
        </p:txBody>
      </p:sp>
      <p:sp>
        <p:nvSpPr>
          <p:cNvPr id="26" name="Rectangle 25"/>
          <p:cNvSpPr/>
          <p:nvPr/>
        </p:nvSpPr>
        <p:spPr>
          <a:xfrm>
            <a:off x="354648" y="2053840"/>
            <a:ext cx="5617433" cy="400110"/>
          </a:xfrm>
          <a:prstGeom prst="rect">
            <a:avLst/>
          </a:prstGeom>
        </p:spPr>
        <p:txBody>
          <a:bodyPr wrap="square">
            <a:spAutoFit/>
          </a:bodyPr>
          <a:lstStyle/>
          <a:p>
            <a:pPr lvl="0" algn="r" rtl="1">
              <a:spcBef>
                <a:spcPct val="20000"/>
              </a:spcBef>
              <a:defRPr/>
            </a:pPr>
            <a:r>
              <a:rPr lang="fa-IR" sz="2000" dirty="0" smtClean="0">
                <a:solidFill>
                  <a:schemeClr val="bg1"/>
                </a:solidFill>
                <a:cs typeface="B Homa" panose="00000400000000000000" pitchFamily="2" charset="-78"/>
              </a:rPr>
              <a:t>انتخاب مسیر حرکت رسیدن به مقصد</a:t>
            </a:r>
            <a:endParaRPr lang="fa-IR" sz="2000" dirty="0">
              <a:solidFill>
                <a:schemeClr val="bg1"/>
              </a:solidFill>
              <a:cs typeface="B Homa" panose="00000400000000000000" pitchFamily="2" charset="-78"/>
            </a:endParaRPr>
          </a:p>
        </p:txBody>
      </p:sp>
      <p:sp>
        <p:nvSpPr>
          <p:cNvPr id="27" name="Freeform 49"/>
          <p:cNvSpPr>
            <a:spLocks noEditPoints="1"/>
          </p:cNvSpPr>
          <p:nvPr/>
        </p:nvSpPr>
        <p:spPr bwMode="auto">
          <a:xfrm>
            <a:off x="1169402" y="4863548"/>
            <a:ext cx="698779" cy="694792"/>
          </a:xfrm>
          <a:custGeom>
            <a:avLst/>
            <a:gdLst>
              <a:gd name="T0" fmla="*/ 791 w 809"/>
              <a:gd name="T1" fmla="*/ 284 h 804"/>
              <a:gd name="T2" fmla="*/ 728 w 809"/>
              <a:gd name="T3" fmla="*/ 158 h 804"/>
              <a:gd name="T4" fmla="*/ 625 w 809"/>
              <a:gd name="T5" fmla="*/ 62 h 804"/>
              <a:gd name="T6" fmla="*/ 496 w 809"/>
              <a:gd name="T7" fmla="*/ 7 h 804"/>
              <a:gd name="T8" fmla="*/ 355 w 809"/>
              <a:gd name="T9" fmla="*/ 0 h 804"/>
              <a:gd name="T10" fmla="*/ 221 w 809"/>
              <a:gd name="T11" fmla="*/ 41 h 804"/>
              <a:gd name="T12" fmla="*/ 108 w 809"/>
              <a:gd name="T13" fmla="*/ 125 h 804"/>
              <a:gd name="T14" fmla="*/ 32 w 809"/>
              <a:gd name="T15" fmla="*/ 243 h 804"/>
              <a:gd name="T16" fmla="*/ 0 w 809"/>
              <a:gd name="T17" fmla="*/ 380 h 804"/>
              <a:gd name="T18" fmla="*/ 0 w 809"/>
              <a:gd name="T19" fmla="*/ 423 h 804"/>
              <a:gd name="T20" fmla="*/ 32 w 809"/>
              <a:gd name="T21" fmla="*/ 560 h 804"/>
              <a:gd name="T22" fmla="*/ 108 w 809"/>
              <a:gd name="T23" fmla="*/ 678 h 804"/>
              <a:gd name="T24" fmla="*/ 221 w 809"/>
              <a:gd name="T25" fmla="*/ 763 h 804"/>
              <a:gd name="T26" fmla="*/ 355 w 809"/>
              <a:gd name="T27" fmla="*/ 804 h 804"/>
              <a:gd name="T28" fmla="*/ 496 w 809"/>
              <a:gd name="T29" fmla="*/ 796 h 804"/>
              <a:gd name="T30" fmla="*/ 625 w 809"/>
              <a:gd name="T31" fmla="*/ 741 h 804"/>
              <a:gd name="T32" fmla="*/ 728 w 809"/>
              <a:gd name="T33" fmla="*/ 645 h 804"/>
              <a:gd name="T34" fmla="*/ 791 w 809"/>
              <a:gd name="T35" fmla="*/ 520 h 804"/>
              <a:gd name="T36" fmla="*/ 665 w 809"/>
              <a:gd name="T37" fmla="*/ 229 h 804"/>
              <a:gd name="T38" fmla="*/ 665 w 809"/>
              <a:gd name="T39" fmla="*/ 229 h 804"/>
              <a:gd name="T40" fmla="*/ 592 w 809"/>
              <a:gd name="T41" fmla="*/ 169 h 804"/>
              <a:gd name="T42" fmla="*/ 518 w 809"/>
              <a:gd name="T43" fmla="*/ 111 h 804"/>
              <a:gd name="T44" fmla="*/ 412 w 809"/>
              <a:gd name="T45" fmla="*/ 90 h 804"/>
              <a:gd name="T46" fmla="*/ 288 w 809"/>
              <a:gd name="T47" fmla="*/ 98 h 804"/>
              <a:gd name="T48" fmla="*/ 288 w 809"/>
              <a:gd name="T49" fmla="*/ 98 h 804"/>
              <a:gd name="T50" fmla="*/ 189 w 809"/>
              <a:gd name="T51" fmla="*/ 175 h 804"/>
              <a:gd name="T52" fmla="*/ 109 w 809"/>
              <a:gd name="T53" fmla="*/ 355 h 804"/>
              <a:gd name="T54" fmla="*/ 85 w 809"/>
              <a:gd name="T55" fmla="*/ 464 h 804"/>
              <a:gd name="T56" fmla="*/ 120 w 809"/>
              <a:gd name="T57" fmla="*/ 244 h 804"/>
              <a:gd name="T58" fmla="*/ 120 w 809"/>
              <a:gd name="T59" fmla="*/ 244 h 804"/>
              <a:gd name="T60" fmla="*/ 148 w 809"/>
              <a:gd name="T61" fmla="*/ 556 h 804"/>
              <a:gd name="T62" fmla="*/ 198 w 809"/>
              <a:gd name="T63" fmla="*/ 636 h 804"/>
              <a:gd name="T64" fmla="*/ 298 w 809"/>
              <a:gd name="T65" fmla="*/ 709 h 804"/>
              <a:gd name="T66" fmla="*/ 410 w 809"/>
              <a:gd name="T67" fmla="*/ 727 h 804"/>
              <a:gd name="T68" fmla="*/ 410 w 809"/>
              <a:gd name="T69" fmla="*/ 727 h 804"/>
              <a:gd name="T70" fmla="*/ 529 w 809"/>
              <a:gd name="T71" fmla="*/ 689 h 804"/>
              <a:gd name="T72" fmla="*/ 601 w 809"/>
              <a:gd name="T73" fmla="*/ 627 h 804"/>
              <a:gd name="T74" fmla="*/ 614 w 809"/>
              <a:gd name="T75" fmla="*/ 471 h 804"/>
              <a:gd name="T76" fmla="*/ 577 w 809"/>
              <a:gd name="T77" fmla="*/ 538 h 804"/>
              <a:gd name="T78" fmla="*/ 520 w 809"/>
              <a:gd name="T79" fmla="*/ 589 h 804"/>
              <a:gd name="T80" fmla="*/ 449 w 809"/>
              <a:gd name="T81" fmla="*/ 618 h 804"/>
              <a:gd name="T82" fmla="*/ 372 w 809"/>
              <a:gd name="T83" fmla="*/ 620 h 804"/>
              <a:gd name="T84" fmla="*/ 300 w 809"/>
              <a:gd name="T85" fmla="*/ 596 h 804"/>
              <a:gd name="T86" fmla="*/ 240 w 809"/>
              <a:gd name="T87" fmla="*/ 548 h 804"/>
              <a:gd name="T88" fmla="*/ 199 w 809"/>
              <a:gd name="T89" fmla="*/ 483 h 804"/>
              <a:gd name="T90" fmla="*/ 184 w 809"/>
              <a:gd name="T91" fmla="*/ 408 h 804"/>
              <a:gd name="T92" fmla="*/ 154 w 809"/>
              <a:gd name="T93" fmla="*/ 325 h 804"/>
              <a:gd name="T94" fmla="*/ 195 w 809"/>
              <a:gd name="T95" fmla="*/ 244 h 804"/>
              <a:gd name="T96" fmla="*/ 261 w 809"/>
              <a:gd name="T97" fmla="*/ 182 h 804"/>
              <a:gd name="T98" fmla="*/ 345 w 809"/>
              <a:gd name="T99" fmla="*/ 146 h 804"/>
              <a:gd name="T100" fmla="*/ 436 w 809"/>
              <a:gd name="T101" fmla="*/ 142 h 804"/>
              <a:gd name="T102" fmla="*/ 523 w 809"/>
              <a:gd name="T103" fmla="*/ 168 h 804"/>
              <a:gd name="T104" fmla="*/ 596 w 809"/>
              <a:gd name="T105" fmla="*/ 223 h 804"/>
              <a:gd name="T106" fmla="*/ 645 w 809"/>
              <a:gd name="T107" fmla="*/ 299 h 804"/>
              <a:gd name="T108" fmla="*/ 666 w 809"/>
              <a:gd name="T109" fmla="*/ 388 h 804"/>
              <a:gd name="T110" fmla="*/ 666 w 809"/>
              <a:gd name="T111" fmla="*/ 416 h 804"/>
              <a:gd name="T112" fmla="*/ 666 w 809"/>
              <a:gd name="T113" fmla="*/ 546 h 804"/>
              <a:gd name="T114" fmla="*/ 723 w 809"/>
              <a:gd name="T115" fmla="*/ 340 h 804"/>
              <a:gd name="T116" fmla="*/ 725 w 809"/>
              <a:gd name="T117" fmla="*/ 453 h 804"/>
              <a:gd name="T118" fmla="*/ 725 w 809"/>
              <a:gd name="T119" fmla="*/ 453 h 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09" h="804">
                <a:moveTo>
                  <a:pt x="745" y="402"/>
                </a:moveTo>
                <a:cubicBezTo>
                  <a:pt x="745" y="398"/>
                  <a:pt x="745" y="395"/>
                  <a:pt x="744" y="392"/>
                </a:cubicBezTo>
                <a:cubicBezTo>
                  <a:pt x="809" y="380"/>
                  <a:pt x="809" y="380"/>
                  <a:pt x="809" y="380"/>
                </a:cubicBezTo>
                <a:cubicBezTo>
                  <a:pt x="791" y="284"/>
                  <a:pt x="791" y="284"/>
                  <a:pt x="791" y="284"/>
                </a:cubicBezTo>
                <a:cubicBezTo>
                  <a:pt x="728" y="295"/>
                  <a:pt x="728" y="295"/>
                  <a:pt x="728" y="295"/>
                </a:cubicBezTo>
                <a:cubicBezTo>
                  <a:pt x="725" y="288"/>
                  <a:pt x="723" y="282"/>
                  <a:pt x="721" y="276"/>
                </a:cubicBezTo>
                <a:cubicBezTo>
                  <a:pt x="777" y="243"/>
                  <a:pt x="777" y="243"/>
                  <a:pt x="777" y="243"/>
                </a:cubicBezTo>
                <a:cubicBezTo>
                  <a:pt x="728" y="158"/>
                  <a:pt x="728" y="158"/>
                  <a:pt x="728" y="158"/>
                </a:cubicBezTo>
                <a:cubicBezTo>
                  <a:pt x="671" y="191"/>
                  <a:pt x="671" y="191"/>
                  <a:pt x="671" y="191"/>
                </a:cubicBezTo>
                <a:cubicBezTo>
                  <a:pt x="667" y="185"/>
                  <a:pt x="663" y="180"/>
                  <a:pt x="658" y="175"/>
                </a:cubicBezTo>
                <a:cubicBezTo>
                  <a:pt x="700" y="125"/>
                  <a:pt x="700" y="125"/>
                  <a:pt x="700" y="125"/>
                </a:cubicBezTo>
                <a:cubicBezTo>
                  <a:pt x="625" y="62"/>
                  <a:pt x="625" y="62"/>
                  <a:pt x="625" y="62"/>
                </a:cubicBezTo>
                <a:cubicBezTo>
                  <a:pt x="583" y="112"/>
                  <a:pt x="583" y="112"/>
                  <a:pt x="583" y="112"/>
                </a:cubicBezTo>
                <a:cubicBezTo>
                  <a:pt x="577" y="109"/>
                  <a:pt x="572" y="105"/>
                  <a:pt x="566" y="102"/>
                </a:cubicBezTo>
                <a:cubicBezTo>
                  <a:pt x="588" y="41"/>
                  <a:pt x="588" y="41"/>
                  <a:pt x="588" y="41"/>
                </a:cubicBezTo>
                <a:cubicBezTo>
                  <a:pt x="496" y="7"/>
                  <a:pt x="496" y="7"/>
                  <a:pt x="496" y="7"/>
                </a:cubicBezTo>
                <a:cubicBezTo>
                  <a:pt x="473" y="68"/>
                  <a:pt x="473" y="68"/>
                  <a:pt x="473" y="68"/>
                </a:cubicBezTo>
                <a:cubicBezTo>
                  <a:pt x="467" y="67"/>
                  <a:pt x="460" y="66"/>
                  <a:pt x="453" y="65"/>
                </a:cubicBezTo>
                <a:cubicBezTo>
                  <a:pt x="453" y="0"/>
                  <a:pt x="453" y="0"/>
                  <a:pt x="453" y="0"/>
                </a:cubicBezTo>
                <a:cubicBezTo>
                  <a:pt x="355" y="0"/>
                  <a:pt x="355" y="0"/>
                  <a:pt x="355" y="0"/>
                </a:cubicBezTo>
                <a:cubicBezTo>
                  <a:pt x="355" y="65"/>
                  <a:pt x="355" y="65"/>
                  <a:pt x="355" y="65"/>
                </a:cubicBezTo>
                <a:cubicBezTo>
                  <a:pt x="348" y="66"/>
                  <a:pt x="342" y="67"/>
                  <a:pt x="335" y="68"/>
                </a:cubicBezTo>
                <a:cubicBezTo>
                  <a:pt x="313" y="7"/>
                  <a:pt x="313" y="7"/>
                  <a:pt x="313" y="7"/>
                </a:cubicBezTo>
                <a:cubicBezTo>
                  <a:pt x="221" y="41"/>
                  <a:pt x="221" y="41"/>
                  <a:pt x="221" y="41"/>
                </a:cubicBezTo>
                <a:cubicBezTo>
                  <a:pt x="243" y="102"/>
                  <a:pt x="243" y="102"/>
                  <a:pt x="243" y="102"/>
                </a:cubicBezTo>
                <a:cubicBezTo>
                  <a:pt x="237" y="105"/>
                  <a:pt x="231" y="109"/>
                  <a:pt x="225" y="112"/>
                </a:cubicBezTo>
                <a:cubicBezTo>
                  <a:pt x="184" y="62"/>
                  <a:pt x="184" y="62"/>
                  <a:pt x="184" y="62"/>
                </a:cubicBezTo>
                <a:cubicBezTo>
                  <a:pt x="108" y="125"/>
                  <a:pt x="108" y="125"/>
                  <a:pt x="108" y="125"/>
                </a:cubicBezTo>
                <a:cubicBezTo>
                  <a:pt x="150" y="175"/>
                  <a:pt x="150" y="175"/>
                  <a:pt x="150" y="175"/>
                </a:cubicBezTo>
                <a:cubicBezTo>
                  <a:pt x="146" y="180"/>
                  <a:pt x="141" y="185"/>
                  <a:pt x="137" y="191"/>
                </a:cubicBezTo>
                <a:cubicBezTo>
                  <a:pt x="81" y="158"/>
                  <a:pt x="81" y="158"/>
                  <a:pt x="81" y="158"/>
                </a:cubicBezTo>
                <a:cubicBezTo>
                  <a:pt x="32" y="243"/>
                  <a:pt x="32" y="243"/>
                  <a:pt x="32" y="243"/>
                </a:cubicBezTo>
                <a:cubicBezTo>
                  <a:pt x="88" y="276"/>
                  <a:pt x="88" y="276"/>
                  <a:pt x="88" y="276"/>
                </a:cubicBezTo>
                <a:cubicBezTo>
                  <a:pt x="85" y="282"/>
                  <a:pt x="83" y="288"/>
                  <a:pt x="81" y="295"/>
                </a:cubicBezTo>
                <a:cubicBezTo>
                  <a:pt x="17" y="284"/>
                  <a:pt x="17" y="284"/>
                  <a:pt x="17" y="284"/>
                </a:cubicBezTo>
                <a:cubicBezTo>
                  <a:pt x="0" y="380"/>
                  <a:pt x="0" y="380"/>
                  <a:pt x="0" y="380"/>
                </a:cubicBezTo>
                <a:cubicBezTo>
                  <a:pt x="64" y="392"/>
                  <a:pt x="64" y="392"/>
                  <a:pt x="64" y="392"/>
                </a:cubicBezTo>
                <a:cubicBezTo>
                  <a:pt x="64" y="395"/>
                  <a:pt x="64" y="398"/>
                  <a:pt x="64" y="402"/>
                </a:cubicBezTo>
                <a:cubicBezTo>
                  <a:pt x="64" y="405"/>
                  <a:pt x="64" y="408"/>
                  <a:pt x="64" y="412"/>
                </a:cubicBezTo>
                <a:cubicBezTo>
                  <a:pt x="0" y="423"/>
                  <a:pt x="0" y="423"/>
                  <a:pt x="0" y="423"/>
                </a:cubicBezTo>
                <a:cubicBezTo>
                  <a:pt x="17" y="520"/>
                  <a:pt x="17" y="520"/>
                  <a:pt x="17" y="520"/>
                </a:cubicBezTo>
                <a:cubicBezTo>
                  <a:pt x="81" y="509"/>
                  <a:pt x="81" y="509"/>
                  <a:pt x="81" y="509"/>
                </a:cubicBezTo>
                <a:cubicBezTo>
                  <a:pt x="83" y="515"/>
                  <a:pt x="85" y="521"/>
                  <a:pt x="88" y="528"/>
                </a:cubicBezTo>
                <a:cubicBezTo>
                  <a:pt x="32" y="560"/>
                  <a:pt x="32" y="560"/>
                  <a:pt x="32" y="560"/>
                </a:cubicBezTo>
                <a:cubicBezTo>
                  <a:pt x="81" y="645"/>
                  <a:pt x="81" y="645"/>
                  <a:pt x="81" y="645"/>
                </a:cubicBezTo>
                <a:cubicBezTo>
                  <a:pt x="137" y="613"/>
                  <a:pt x="137" y="613"/>
                  <a:pt x="137" y="613"/>
                </a:cubicBezTo>
                <a:cubicBezTo>
                  <a:pt x="141" y="618"/>
                  <a:pt x="146" y="623"/>
                  <a:pt x="150" y="628"/>
                </a:cubicBezTo>
                <a:cubicBezTo>
                  <a:pt x="108" y="678"/>
                  <a:pt x="108" y="678"/>
                  <a:pt x="108" y="678"/>
                </a:cubicBezTo>
                <a:cubicBezTo>
                  <a:pt x="184" y="741"/>
                  <a:pt x="184" y="741"/>
                  <a:pt x="184" y="741"/>
                </a:cubicBezTo>
                <a:cubicBezTo>
                  <a:pt x="225" y="691"/>
                  <a:pt x="225" y="691"/>
                  <a:pt x="225" y="691"/>
                </a:cubicBezTo>
                <a:cubicBezTo>
                  <a:pt x="231" y="695"/>
                  <a:pt x="237" y="698"/>
                  <a:pt x="243" y="702"/>
                </a:cubicBezTo>
                <a:cubicBezTo>
                  <a:pt x="221" y="763"/>
                  <a:pt x="221" y="763"/>
                  <a:pt x="221" y="763"/>
                </a:cubicBezTo>
                <a:cubicBezTo>
                  <a:pt x="313" y="796"/>
                  <a:pt x="313" y="796"/>
                  <a:pt x="313" y="796"/>
                </a:cubicBezTo>
                <a:cubicBezTo>
                  <a:pt x="335" y="735"/>
                  <a:pt x="335" y="735"/>
                  <a:pt x="335" y="735"/>
                </a:cubicBezTo>
                <a:cubicBezTo>
                  <a:pt x="342" y="737"/>
                  <a:pt x="348" y="738"/>
                  <a:pt x="355" y="739"/>
                </a:cubicBezTo>
                <a:cubicBezTo>
                  <a:pt x="355" y="804"/>
                  <a:pt x="355" y="804"/>
                  <a:pt x="355" y="804"/>
                </a:cubicBezTo>
                <a:cubicBezTo>
                  <a:pt x="453" y="804"/>
                  <a:pt x="453" y="804"/>
                  <a:pt x="453" y="804"/>
                </a:cubicBezTo>
                <a:cubicBezTo>
                  <a:pt x="453" y="739"/>
                  <a:pt x="453" y="739"/>
                  <a:pt x="453" y="739"/>
                </a:cubicBezTo>
                <a:cubicBezTo>
                  <a:pt x="460" y="738"/>
                  <a:pt x="467" y="737"/>
                  <a:pt x="473" y="735"/>
                </a:cubicBezTo>
                <a:cubicBezTo>
                  <a:pt x="496" y="796"/>
                  <a:pt x="496" y="796"/>
                  <a:pt x="496" y="796"/>
                </a:cubicBezTo>
                <a:cubicBezTo>
                  <a:pt x="588" y="763"/>
                  <a:pt x="588" y="763"/>
                  <a:pt x="588" y="763"/>
                </a:cubicBezTo>
                <a:cubicBezTo>
                  <a:pt x="566" y="702"/>
                  <a:pt x="566" y="702"/>
                  <a:pt x="566" y="702"/>
                </a:cubicBezTo>
                <a:cubicBezTo>
                  <a:pt x="572" y="698"/>
                  <a:pt x="577" y="695"/>
                  <a:pt x="583" y="691"/>
                </a:cubicBezTo>
                <a:cubicBezTo>
                  <a:pt x="625" y="741"/>
                  <a:pt x="625" y="741"/>
                  <a:pt x="625" y="741"/>
                </a:cubicBezTo>
                <a:cubicBezTo>
                  <a:pt x="700" y="678"/>
                  <a:pt x="700" y="678"/>
                  <a:pt x="700" y="678"/>
                </a:cubicBezTo>
                <a:cubicBezTo>
                  <a:pt x="658" y="628"/>
                  <a:pt x="658" y="628"/>
                  <a:pt x="658" y="628"/>
                </a:cubicBezTo>
                <a:cubicBezTo>
                  <a:pt x="663" y="623"/>
                  <a:pt x="667" y="618"/>
                  <a:pt x="671" y="613"/>
                </a:cubicBezTo>
                <a:cubicBezTo>
                  <a:pt x="728" y="645"/>
                  <a:pt x="728" y="645"/>
                  <a:pt x="728" y="645"/>
                </a:cubicBezTo>
                <a:cubicBezTo>
                  <a:pt x="777" y="560"/>
                  <a:pt x="777" y="560"/>
                  <a:pt x="777" y="560"/>
                </a:cubicBezTo>
                <a:cubicBezTo>
                  <a:pt x="721" y="528"/>
                  <a:pt x="721" y="528"/>
                  <a:pt x="721" y="528"/>
                </a:cubicBezTo>
                <a:cubicBezTo>
                  <a:pt x="723" y="521"/>
                  <a:pt x="725" y="515"/>
                  <a:pt x="728" y="509"/>
                </a:cubicBezTo>
                <a:cubicBezTo>
                  <a:pt x="791" y="520"/>
                  <a:pt x="791" y="520"/>
                  <a:pt x="791" y="520"/>
                </a:cubicBezTo>
                <a:cubicBezTo>
                  <a:pt x="808" y="423"/>
                  <a:pt x="808" y="423"/>
                  <a:pt x="808" y="423"/>
                </a:cubicBezTo>
                <a:cubicBezTo>
                  <a:pt x="744" y="412"/>
                  <a:pt x="744" y="412"/>
                  <a:pt x="744" y="412"/>
                </a:cubicBezTo>
                <a:cubicBezTo>
                  <a:pt x="745" y="408"/>
                  <a:pt x="745" y="405"/>
                  <a:pt x="745" y="402"/>
                </a:cubicBezTo>
                <a:close/>
                <a:moveTo>
                  <a:pt x="665" y="229"/>
                </a:moveTo>
                <a:cubicBezTo>
                  <a:pt x="671" y="226"/>
                  <a:pt x="679" y="228"/>
                  <a:pt x="683" y="234"/>
                </a:cubicBezTo>
                <a:cubicBezTo>
                  <a:pt x="687" y="241"/>
                  <a:pt x="684" y="248"/>
                  <a:pt x="678" y="252"/>
                </a:cubicBezTo>
                <a:cubicBezTo>
                  <a:pt x="672" y="256"/>
                  <a:pt x="664" y="254"/>
                  <a:pt x="660" y="247"/>
                </a:cubicBezTo>
                <a:cubicBezTo>
                  <a:pt x="657" y="241"/>
                  <a:pt x="659" y="233"/>
                  <a:pt x="665" y="229"/>
                </a:cubicBezTo>
                <a:close/>
                <a:moveTo>
                  <a:pt x="591" y="151"/>
                </a:moveTo>
                <a:cubicBezTo>
                  <a:pt x="595" y="145"/>
                  <a:pt x="603" y="144"/>
                  <a:pt x="609" y="149"/>
                </a:cubicBezTo>
                <a:cubicBezTo>
                  <a:pt x="614" y="154"/>
                  <a:pt x="615" y="162"/>
                  <a:pt x="611" y="167"/>
                </a:cubicBezTo>
                <a:cubicBezTo>
                  <a:pt x="606" y="173"/>
                  <a:pt x="598" y="174"/>
                  <a:pt x="592" y="169"/>
                </a:cubicBezTo>
                <a:cubicBezTo>
                  <a:pt x="587" y="164"/>
                  <a:pt x="586" y="156"/>
                  <a:pt x="591" y="151"/>
                </a:cubicBezTo>
                <a:close/>
                <a:moveTo>
                  <a:pt x="493" y="102"/>
                </a:moveTo>
                <a:cubicBezTo>
                  <a:pt x="496" y="95"/>
                  <a:pt x="503" y="92"/>
                  <a:pt x="510" y="94"/>
                </a:cubicBezTo>
                <a:cubicBezTo>
                  <a:pt x="517" y="97"/>
                  <a:pt x="520" y="104"/>
                  <a:pt x="518" y="111"/>
                </a:cubicBezTo>
                <a:cubicBezTo>
                  <a:pt x="515" y="118"/>
                  <a:pt x="508" y="121"/>
                  <a:pt x="501" y="119"/>
                </a:cubicBezTo>
                <a:cubicBezTo>
                  <a:pt x="494" y="116"/>
                  <a:pt x="491" y="109"/>
                  <a:pt x="493" y="102"/>
                </a:cubicBezTo>
                <a:close/>
                <a:moveTo>
                  <a:pt x="399" y="77"/>
                </a:moveTo>
                <a:cubicBezTo>
                  <a:pt x="406" y="77"/>
                  <a:pt x="412" y="82"/>
                  <a:pt x="412" y="90"/>
                </a:cubicBezTo>
                <a:cubicBezTo>
                  <a:pt x="412" y="97"/>
                  <a:pt x="406" y="103"/>
                  <a:pt x="399" y="103"/>
                </a:cubicBezTo>
                <a:cubicBezTo>
                  <a:pt x="391" y="103"/>
                  <a:pt x="386" y="97"/>
                  <a:pt x="386" y="90"/>
                </a:cubicBezTo>
                <a:cubicBezTo>
                  <a:pt x="386" y="82"/>
                  <a:pt x="391" y="77"/>
                  <a:pt x="399" y="77"/>
                </a:cubicBezTo>
                <a:close/>
                <a:moveTo>
                  <a:pt x="288" y="98"/>
                </a:moveTo>
                <a:cubicBezTo>
                  <a:pt x="295" y="96"/>
                  <a:pt x="302" y="99"/>
                  <a:pt x="304" y="106"/>
                </a:cubicBezTo>
                <a:cubicBezTo>
                  <a:pt x="307" y="113"/>
                  <a:pt x="303" y="120"/>
                  <a:pt x="297" y="123"/>
                </a:cubicBezTo>
                <a:cubicBezTo>
                  <a:pt x="290" y="125"/>
                  <a:pt x="282" y="122"/>
                  <a:pt x="280" y="115"/>
                </a:cubicBezTo>
                <a:cubicBezTo>
                  <a:pt x="277" y="108"/>
                  <a:pt x="281" y="101"/>
                  <a:pt x="288" y="98"/>
                </a:cubicBezTo>
                <a:close/>
                <a:moveTo>
                  <a:pt x="191" y="156"/>
                </a:moveTo>
                <a:cubicBezTo>
                  <a:pt x="196" y="152"/>
                  <a:pt x="205" y="152"/>
                  <a:pt x="209" y="158"/>
                </a:cubicBezTo>
                <a:cubicBezTo>
                  <a:pt x="214" y="163"/>
                  <a:pt x="213" y="172"/>
                  <a:pt x="208" y="176"/>
                </a:cubicBezTo>
                <a:cubicBezTo>
                  <a:pt x="202" y="181"/>
                  <a:pt x="194" y="180"/>
                  <a:pt x="189" y="175"/>
                </a:cubicBezTo>
                <a:cubicBezTo>
                  <a:pt x="185" y="169"/>
                  <a:pt x="185" y="161"/>
                  <a:pt x="191" y="156"/>
                </a:cubicBezTo>
                <a:close/>
                <a:moveTo>
                  <a:pt x="83" y="351"/>
                </a:moveTo>
                <a:cubicBezTo>
                  <a:pt x="84" y="344"/>
                  <a:pt x="91" y="339"/>
                  <a:pt x="98" y="340"/>
                </a:cubicBezTo>
                <a:cubicBezTo>
                  <a:pt x="105" y="341"/>
                  <a:pt x="110" y="348"/>
                  <a:pt x="109" y="355"/>
                </a:cubicBezTo>
                <a:cubicBezTo>
                  <a:pt x="108" y="362"/>
                  <a:pt x="101" y="367"/>
                  <a:pt x="94" y="366"/>
                </a:cubicBezTo>
                <a:cubicBezTo>
                  <a:pt x="87" y="365"/>
                  <a:pt x="82" y="358"/>
                  <a:pt x="83" y="351"/>
                </a:cubicBezTo>
                <a:close/>
                <a:moveTo>
                  <a:pt x="100" y="474"/>
                </a:moveTo>
                <a:cubicBezTo>
                  <a:pt x="93" y="476"/>
                  <a:pt x="86" y="471"/>
                  <a:pt x="85" y="464"/>
                </a:cubicBezTo>
                <a:cubicBezTo>
                  <a:pt x="84" y="457"/>
                  <a:pt x="89" y="450"/>
                  <a:pt x="96" y="449"/>
                </a:cubicBezTo>
                <a:cubicBezTo>
                  <a:pt x="103" y="447"/>
                  <a:pt x="110" y="452"/>
                  <a:pt x="111" y="459"/>
                </a:cubicBezTo>
                <a:cubicBezTo>
                  <a:pt x="112" y="466"/>
                  <a:pt x="107" y="473"/>
                  <a:pt x="100" y="474"/>
                </a:cubicBezTo>
                <a:close/>
                <a:moveTo>
                  <a:pt x="120" y="244"/>
                </a:moveTo>
                <a:cubicBezTo>
                  <a:pt x="124" y="238"/>
                  <a:pt x="131" y="236"/>
                  <a:pt x="138" y="239"/>
                </a:cubicBezTo>
                <a:cubicBezTo>
                  <a:pt x="144" y="243"/>
                  <a:pt x="146" y="251"/>
                  <a:pt x="143" y="257"/>
                </a:cubicBezTo>
                <a:cubicBezTo>
                  <a:pt x="139" y="263"/>
                  <a:pt x="131" y="266"/>
                  <a:pt x="125" y="262"/>
                </a:cubicBezTo>
                <a:cubicBezTo>
                  <a:pt x="118" y="258"/>
                  <a:pt x="116" y="250"/>
                  <a:pt x="120" y="244"/>
                </a:cubicBezTo>
                <a:close/>
                <a:moveTo>
                  <a:pt x="143" y="574"/>
                </a:moveTo>
                <a:cubicBezTo>
                  <a:pt x="137" y="578"/>
                  <a:pt x="129" y="575"/>
                  <a:pt x="126" y="569"/>
                </a:cubicBezTo>
                <a:cubicBezTo>
                  <a:pt x="122" y="563"/>
                  <a:pt x="124" y="555"/>
                  <a:pt x="130" y="551"/>
                </a:cubicBezTo>
                <a:cubicBezTo>
                  <a:pt x="137" y="548"/>
                  <a:pt x="145" y="550"/>
                  <a:pt x="148" y="556"/>
                </a:cubicBezTo>
                <a:cubicBezTo>
                  <a:pt x="152" y="562"/>
                  <a:pt x="150" y="570"/>
                  <a:pt x="143" y="574"/>
                </a:cubicBezTo>
                <a:close/>
                <a:moveTo>
                  <a:pt x="218" y="653"/>
                </a:moveTo>
                <a:cubicBezTo>
                  <a:pt x="213" y="658"/>
                  <a:pt x="205" y="659"/>
                  <a:pt x="200" y="654"/>
                </a:cubicBezTo>
                <a:cubicBezTo>
                  <a:pt x="194" y="650"/>
                  <a:pt x="193" y="642"/>
                  <a:pt x="198" y="636"/>
                </a:cubicBezTo>
                <a:cubicBezTo>
                  <a:pt x="203" y="630"/>
                  <a:pt x="211" y="630"/>
                  <a:pt x="216" y="634"/>
                </a:cubicBezTo>
                <a:cubicBezTo>
                  <a:pt x="222" y="639"/>
                  <a:pt x="223" y="647"/>
                  <a:pt x="218" y="653"/>
                </a:cubicBezTo>
                <a:close/>
                <a:moveTo>
                  <a:pt x="315" y="701"/>
                </a:moveTo>
                <a:cubicBezTo>
                  <a:pt x="313" y="708"/>
                  <a:pt x="305" y="712"/>
                  <a:pt x="298" y="709"/>
                </a:cubicBezTo>
                <a:cubicBezTo>
                  <a:pt x="292" y="707"/>
                  <a:pt x="288" y="699"/>
                  <a:pt x="291" y="692"/>
                </a:cubicBezTo>
                <a:cubicBezTo>
                  <a:pt x="293" y="686"/>
                  <a:pt x="301" y="682"/>
                  <a:pt x="307" y="685"/>
                </a:cubicBezTo>
                <a:cubicBezTo>
                  <a:pt x="314" y="687"/>
                  <a:pt x="318" y="695"/>
                  <a:pt x="315" y="701"/>
                </a:cubicBezTo>
                <a:close/>
                <a:moveTo>
                  <a:pt x="410" y="727"/>
                </a:moveTo>
                <a:cubicBezTo>
                  <a:pt x="403" y="727"/>
                  <a:pt x="397" y="721"/>
                  <a:pt x="397" y="714"/>
                </a:cubicBezTo>
                <a:cubicBezTo>
                  <a:pt x="397" y="707"/>
                  <a:pt x="403" y="701"/>
                  <a:pt x="410" y="701"/>
                </a:cubicBezTo>
                <a:cubicBezTo>
                  <a:pt x="417" y="701"/>
                  <a:pt x="423" y="707"/>
                  <a:pt x="423" y="714"/>
                </a:cubicBezTo>
                <a:cubicBezTo>
                  <a:pt x="423" y="721"/>
                  <a:pt x="417" y="727"/>
                  <a:pt x="410" y="727"/>
                </a:cubicBezTo>
                <a:close/>
                <a:moveTo>
                  <a:pt x="521" y="705"/>
                </a:moveTo>
                <a:cubicBezTo>
                  <a:pt x="514" y="708"/>
                  <a:pt x="506" y="704"/>
                  <a:pt x="504" y="697"/>
                </a:cubicBezTo>
                <a:cubicBezTo>
                  <a:pt x="502" y="691"/>
                  <a:pt x="505" y="683"/>
                  <a:pt x="512" y="681"/>
                </a:cubicBezTo>
                <a:cubicBezTo>
                  <a:pt x="519" y="678"/>
                  <a:pt x="526" y="682"/>
                  <a:pt x="529" y="689"/>
                </a:cubicBezTo>
                <a:cubicBezTo>
                  <a:pt x="531" y="695"/>
                  <a:pt x="528" y="703"/>
                  <a:pt x="521" y="705"/>
                </a:cubicBezTo>
                <a:close/>
                <a:moveTo>
                  <a:pt x="618" y="647"/>
                </a:moveTo>
                <a:cubicBezTo>
                  <a:pt x="612" y="652"/>
                  <a:pt x="604" y="651"/>
                  <a:pt x="599" y="646"/>
                </a:cubicBezTo>
                <a:cubicBezTo>
                  <a:pt x="595" y="640"/>
                  <a:pt x="595" y="632"/>
                  <a:pt x="601" y="627"/>
                </a:cubicBezTo>
                <a:cubicBezTo>
                  <a:pt x="606" y="622"/>
                  <a:pt x="615" y="623"/>
                  <a:pt x="619" y="629"/>
                </a:cubicBezTo>
                <a:cubicBezTo>
                  <a:pt x="624" y="634"/>
                  <a:pt x="623" y="642"/>
                  <a:pt x="618" y="647"/>
                </a:cubicBezTo>
                <a:close/>
                <a:moveTo>
                  <a:pt x="655" y="478"/>
                </a:moveTo>
                <a:cubicBezTo>
                  <a:pt x="614" y="471"/>
                  <a:pt x="614" y="471"/>
                  <a:pt x="614" y="471"/>
                </a:cubicBezTo>
                <a:cubicBezTo>
                  <a:pt x="612" y="475"/>
                  <a:pt x="611" y="479"/>
                  <a:pt x="609" y="483"/>
                </a:cubicBezTo>
                <a:cubicBezTo>
                  <a:pt x="645" y="504"/>
                  <a:pt x="645" y="504"/>
                  <a:pt x="645" y="504"/>
                </a:cubicBezTo>
                <a:cubicBezTo>
                  <a:pt x="614" y="559"/>
                  <a:pt x="614" y="559"/>
                  <a:pt x="614" y="559"/>
                </a:cubicBezTo>
                <a:cubicBezTo>
                  <a:pt x="577" y="538"/>
                  <a:pt x="577" y="538"/>
                  <a:pt x="577" y="538"/>
                </a:cubicBezTo>
                <a:cubicBezTo>
                  <a:pt x="575" y="542"/>
                  <a:pt x="572" y="545"/>
                  <a:pt x="569" y="548"/>
                </a:cubicBezTo>
                <a:cubicBezTo>
                  <a:pt x="596" y="581"/>
                  <a:pt x="596" y="581"/>
                  <a:pt x="596" y="581"/>
                </a:cubicBezTo>
                <a:cubicBezTo>
                  <a:pt x="547" y="621"/>
                  <a:pt x="547" y="621"/>
                  <a:pt x="547" y="621"/>
                </a:cubicBezTo>
                <a:cubicBezTo>
                  <a:pt x="520" y="589"/>
                  <a:pt x="520" y="589"/>
                  <a:pt x="520" y="589"/>
                </a:cubicBezTo>
                <a:cubicBezTo>
                  <a:pt x="516" y="592"/>
                  <a:pt x="513" y="594"/>
                  <a:pt x="509" y="596"/>
                </a:cubicBezTo>
                <a:cubicBezTo>
                  <a:pt x="523" y="635"/>
                  <a:pt x="523" y="635"/>
                  <a:pt x="523" y="635"/>
                </a:cubicBezTo>
                <a:cubicBezTo>
                  <a:pt x="463" y="657"/>
                  <a:pt x="463" y="657"/>
                  <a:pt x="463" y="657"/>
                </a:cubicBezTo>
                <a:cubicBezTo>
                  <a:pt x="449" y="618"/>
                  <a:pt x="449" y="618"/>
                  <a:pt x="449" y="618"/>
                </a:cubicBezTo>
                <a:cubicBezTo>
                  <a:pt x="445" y="618"/>
                  <a:pt x="440" y="619"/>
                  <a:pt x="436" y="620"/>
                </a:cubicBezTo>
                <a:cubicBezTo>
                  <a:pt x="436" y="662"/>
                  <a:pt x="436" y="662"/>
                  <a:pt x="436" y="662"/>
                </a:cubicBezTo>
                <a:cubicBezTo>
                  <a:pt x="372" y="662"/>
                  <a:pt x="372" y="662"/>
                  <a:pt x="372" y="662"/>
                </a:cubicBezTo>
                <a:cubicBezTo>
                  <a:pt x="372" y="620"/>
                  <a:pt x="372" y="620"/>
                  <a:pt x="372" y="620"/>
                </a:cubicBezTo>
                <a:cubicBezTo>
                  <a:pt x="368" y="619"/>
                  <a:pt x="364" y="618"/>
                  <a:pt x="360" y="618"/>
                </a:cubicBezTo>
                <a:cubicBezTo>
                  <a:pt x="345" y="657"/>
                  <a:pt x="345" y="657"/>
                  <a:pt x="345" y="657"/>
                </a:cubicBezTo>
                <a:cubicBezTo>
                  <a:pt x="285" y="635"/>
                  <a:pt x="285" y="635"/>
                  <a:pt x="285" y="635"/>
                </a:cubicBezTo>
                <a:cubicBezTo>
                  <a:pt x="300" y="596"/>
                  <a:pt x="300" y="596"/>
                  <a:pt x="300" y="596"/>
                </a:cubicBezTo>
                <a:cubicBezTo>
                  <a:pt x="296" y="594"/>
                  <a:pt x="292" y="592"/>
                  <a:pt x="288" y="589"/>
                </a:cubicBezTo>
                <a:cubicBezTo>
                  <a:pt x="261" y="621"/>
                  <a:pt x="261" y="621"/>
                  <a:pt x="261" y="621"/>
                </a:cubicBezTo>
                <a:cubicBezTo>
                  <a:pt x="213" y="581"/>
                  <a:pt x="213" y="581"/>
                  <a:pt x="213" y="581"/>
                </a:cubicBezTo>
                <a:cubicBezTo>
                  <a:pt x="240" y="548"/>
                  <a:pt x="240" y="548"/>
                  <a:pt x="240" y="548"/>
                </a:cubicBezTo>
                <a:cubicBezTo>
                  <a:pt x="237" y="545"/>
                  <a:pt x="234" y="542"/>
                  <a:pt x="231" y="538"/>
                </a:cubicBezTo>
                <a:cubicBezTo>
                  <a:pt x="195" y="559"/>
                  <a:pt x="195" y="559"/>
                  <a:pt x="195" y="559"/>
                </a:cubicBezTo>
                <a:cubicBezTo>
                  <a:pt x="163" y="504"/>
                  <a:pt x="163" y="504"/>
                  <a:pt x="163" y="504"/>
                </a:cubicBezTo>
                <a:cubicBezTo>
                  <a:pt x="199" y="483"/>
                  <a:pt x="199" y="483"/>
                  <a:pt x="199" y="483"/>
                </a:cubicBezTo>
                <a:cubicBezTo>
                  <a:pt x="198" y="479"/>
                  <a:pt x="196" y="475"/>
                  <a:pt x="195" y="471"/>
                </a:cubicBezTo>
                <a:cubicBezTo>
                  <a:pt x="154" y="478"/>
                  <a:pt x="154" y="478"/>
                  <a:pt x="154" y="478"/>
                </a:cubicBezTo>
                <a:cubicBezTo>
                  <a:pt x="143" y="416"/>
                  <a:pt x="143" y="416"/>
                  <a:pt x="143" y="416"/>
                </a:cubicBezTo>
                <a:cubicBezTo>
                  <a:pt x="184" y="408"/>
                  <a:pt x="184" y="408"/>
                  <a:pt x="184" y="408"/>
                </a:cubicBezTo>
                <a:cubicBezTo>
                  <a:pt x="184" y="406"/>
                  <a:pt x="184" y="404"/>
                  <a:pt x="184" y="402"/>
                </a:cubicBezTo>
                <a:cubicBezTo>
                  <a:pt x="184" y="400"/>
                  <a:pt x="184" y="397"/>
                  <a:pt x="184" y="395"/>
                </a:cubicBezTo>
                <a:cubicBezTo>
                  <a:pt x="143" y="388"/>
                  <a:pt x="143" y="388"/>
                  <a:pt x="143" y="388"/>
                </a:cubicBezTo>
                <a:cubicBezTo>
                  <a:pt x="154" y="325"/>
                  <a:pt x="154" y="325"/>
                  <a:pt x="154" y="325"/>
                </a:cubicBezTo>
                <a:cubicBezTo>
                  <a:pt x="195" y="333"/>
                  <a:pt x="195" y="333"/>
                  <a:pt x="195" y="333"/>
                </a:cubicBezTo>
                <a:cubicBezTo>
                  <a:pt x="196" y="328"/>
                  <a:pt x="198" y="324"/>
                  <a:pt x="199" y="320"/>
                </a:cubicBezTo>
                <a:cubicBezTo>
                  <a:pt x="163" y="299"/>
                  <a:pt x="163" y="299"/>
                  <a:pt x="163" y="299"/>
                </a:cubicBezTo>
                <a:cubicBezTo>
                  <a:pt x="195" y="244"/>
                  <a:pt x="195" y="244"/>
                  <a:pt x="195" y="244"/>
                </a:cubicBezTo>
                <a:cubicBezTo>
                  <a:pt x="231" y="265"/>
                  <a:pt x="231" y="265"/>
                  <a:pt x="231" y="265"/>
                </a:cubicBezTo>
                <a:cubicBezTo>
                  <a:pt x="234" y="262"/>
                  <a:pt x="237" y="258"/>
                  <a:pt x="240" y="255"/>
                </a:cubicBezTo>
                <a:cubicBezTo>
                  <a:pt x="213" y="223"/>
                  <a:pt x="213" y="223"/>
                  <a:pt x="213" y="223"/>
                </a:cubicBezTo>
                <a:cubicBezTo>
                  <a:pt x="261" y="182"/>
                  <a:pt x="261" y="182"/>
                  <a:pt x="261" y="182"/>
                </a:cubicBezTo>
                <a:cubicBezTo>
                  <a:pt x="288" y="214"/>
                  <a:pt x="288" y="214"/>
                  <a:pt x="288" y="214"/>
                </a:cubicBezTo>
                <a:cubicBezTo>
                  <a:pt x="292" y="212"/>
                  <a:pt x="296" y="210"/>
                  <a:pt x="300" y="208"/>
                </a:cubicBezTo>
                <a:cubicBezTo>
                  <a:pt x="285" y="168"/>
                  <a:pt x="285" y="168"/>
                  <a:pt x="285" y="168"/>
                </a:cubicBezTo>
                <a:cubicBezTo>
                  <a:pt x="345" y="146"/>
                  <a:pt x="345" y="146"/>
                  <a:pt x="345" y="146"/>
                </a:cubicBezTo>
                <a:cubicBezTo>
                  <a:pt x="359" y="186"/>
                  <a:pt x="359" y="186"/>
                  <a:pt x="359" y="186"/>
                </a:cubicBezTo>
                <a:cubicBezTo>
                  <a:pt x="364" y="185"/>
                  <a:pt x="368" y="184"/>
                  <a:pt x="372" y="184"/>
                </a:cubicBezTo>
                <a:cubicBezTo>
                  <a:pt x="372" y="142"/>
                  <a:pt x="372" y="142"/>
                  <a:pt x="372" y="142"/>
                </a:cubicBezTo>
                <a:cubicBezTo>
                  <a:pt x="436" y="142"/>
                  <a:pt x="436" y="142"/>
                  <a:pt x="436" y="142"/>
                </a:cubicBezTo>
                <a:cubicBezTo>
                  <a:pt x="436" y="184"/>
                  <a:pt x="436" y="184"/>
                  <a:pt x="436" y="184"/>
                </a:cubicBezTo>
                <a:cubicBezTo>
                  <a:pt x="440" y="184"/>
                  <a:pt x="445" y="185"/>
                  <a:pt x="449" y="186"/>
                </a:cubicBezTo>
                <a:cubicBezTo>
                  <a:pt x="463" y="146"/>
                  <a:pt x="463" y="146"/>
                  <a:pt x="463" y="146"/>
                </a:cubicBezTo>
                <a:cubicBezTo>
                  <a:pt x="523" y="168"/>
                  <a:pt x="523" y="168"/>
                  <a:pt x="523" y="168"/>
                </a:cubicBezTo>
                <a:cubicBezTo>
                  <a:pt x="509" y="208"/>
                  <a:pt x="509" y="208"/>
                  <a:pt x="509" y="208"/>
                </a:cubicBezTo>
                <a:cubicBezTo>
                  <a:pt x="513" y="210"/>
                  <a:pt x="516" y="212"/>
                  <a:pt x="520" y="214"/>
                </a:cubicBezTo>
                <a:cubicBezTo>
                  <a:pt x="547" y="182"/>
                  <a:pt x="547" y="182"/>
                  <a:pt x="547" y="182"/>
                </a:cubicBezTo>
                <a:cubicBezTo>
                  <a:pt x="596" y="223"/>
                  <a:pt x="596" y="223"/>
                  <a:pt x="596" y="223"/>
                </a:cubicBezTo>
                <a:cubicBezTo>
                  <a:pt x="569" y="255"/>
                  <a:pt x="569" y="255"/>
                  <a:pt x="569" y="255"/>
                </a:cubicBezTo>
                <a:cubicBezTo>
                  <a:pt x="572" y="258"/>
                  <a:pt x="575" y="262"/>
                  <a:pt x="577" y="265"/>
                </a:cubicBezTo>
                <a:cubicBezTo>
                  <a:pt x="614" y="244"/>
                  <a:pt x="614" y="244"/>
                  <a:pt x="614" y="244"/>
                </a:cubicBezTo>
                <a:cubicBezTo>
                  <a:pt x="645" y="299"/>
                  <a:pt x="645" y="299"/>
                  <a:pt x="645" y="299"/>
                </a:cubicBezTo>
                <a:cubicBezTo>
                  <a:pt x="609" y="320"/>
                  <a:pt x="609" y="320"/>
                  <a:pt x="609" y="320"/>
                </a:cubicBezTo>
                <a:cubicBezTo>
                  <a:pt x="611" y="324"/>
                  <a:pt x="612" y="328"/>
                  <a:pt x="614" y="333"/>
                </a:cubicBezTo>
                <a:cubicBezTo>
                  <a:pt x="655" y="325"/>
                  <a:pt x="655" y="325"/>
                  <a:pt x="655" y="325"/>
                </a:cubicBezTo>
                <a:cubicBezTo>
                  <a:pt x="666" y="388"/>
                  <a:pt x="666" y="388"/>
                  <a:pt x="666" y="388"/>
                </a:cubicBezTo>
                <a:cubicBezTo>
                  <a:pt x="625" y="395"/>
                  <a:pt x="625" y="395"/>
                  <a:pt x="625" y="395"/>
                </a:cubicBezTo>
                <a:cubicBezTo>
                  <a:pt x="625" y="397"/>
                  <a:pt x="625" y="400"/>
                  <a:pt x="625" y="402"/>
                </a:cubicBezTo>
                <a:cubicBezTo>
                  <a:pt x="625" y="404"/>
                  <a:pt x="625" y="406"/>
                  <a:pt x="625" y="408"/>
                </a:cubicBezTo>
                <a:cubicBezTo>
                  <a:pt x="666" y="416"/>
                  <a:pt x="666" y="416"/>
                  <a:pt x="666" y="416"/>
                </a:cubicBezTo>
                <a:lnTo>
                  <a:pt x="655" y="478"/>
                </a:lnTo>
                <a:close/>
                <a:moveTo>
                  <a:pt x="689" y="559"/>
                </a:moveTo>
                <a:cubicBezTo>
                  <a:pt x="685" y="566"/>
                  <a:pt x="677" y="568"/>
                  <a:pt x="671" y="564"/>
                </a:cubicBezTo>
                <a:cubicBezTo>
                  <a:pt x="665" y="561"/>
                  <a:pt x="662" y="553"/>
                  <a:pt x="666" y="546"/>
                </a:cubicBezTo>
                <a:cubicBezTo>
                  <a:pt x="670" y="540"/>
                  <a:pt x="678" y="538"/>
                  <a:pt x="684" y="542"/>
                </a:cubicBezTo>
                <a:cubicBezTo>
                  <a:pt x="690" y="545"/>
                  <a:pt x="692" y="553"/>
                  <a:pt x="689" y="559"/>
                </a:cubicBezTo>
                <a:close/>
                <a:moveTo>
                  <a:pt x="708" y="329"/>
                </a:moveTo>
                <a:cubicBezTo>
                  <a:pt x="715" y="328"/>
                  <a:pt x="722" y="333"/>
                  <a:pt x="723" y="340"/>
                </a:cubicBezTo>
                <a:cubicBezTo>
                  <a:pt x="725" y="347"/>
                  <a:pt x="720" y="354"/>
                  <a:pt x="713" y="355"/>
                </a:cubicBezTo>
                <a:cubicBezTo>
                  <a:pt x="706" y="356"/>
                  <a:pt x="699" y="351"/>
                  <a:pt x="698" y="344"/>
                </a:cubicBezTo>
                <a:cubicBezTo>
                  <a:pt x="696" y="337"/>
                  <a:pt x="701" y="330"/>
                  <a:pt x="708" y="329"/>
                </a:cubicBezTo>
                <a:close/>
                <a:moveTo>
                  <a:pt x="725" y="453"/>
                </a:moveTo>
                <a:cubicBezTo>
                  <a:pt x="724" y="460"/>
                  <a:pt x="717" y="464"/>
                  <a:pt x="710" y="463"/>
                </a:cubicBezTo>
                <a:cubicBezTo>
                  <a:pt x="703" y="462"/>
                  <a:pt x="698" y="455"/>
                  <a:pt x="700" y="448"/>
                </a:cubicBezTo>
                <a:cubicBezTo>
                  <a:pt x="701" y="441"/>
                  <a:pt x="708" y="436"/>
                  <a:pt x="715" y="437"/>
                </a:cubicBezTo>
                <a:cubicBezTo>
                  <a:pt x="722" y="439"/>
                  <a:pt x="727" y="445"/>
                  <a:pt x="725" y="45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49"/>
          <p:cNvSpPr>
            <a:spLocks noEditPoints="1"/>
          </p:cNvSpPr>
          <p:nvPr/>
        </p:nvSpPr>
        <p:spPr bwMode="auto">
          <a:xfrm>
            <a:off x="4056371" y="3575991"/>
            <a:ext cx="698779" cy="694792"/>
          </a:xfrm>
          <a:custGeom>
            <a:avLst/>
            <a:gdLst>
              <a:gd name="T0" fmla="*/ 791 w 809"/>
              <a:gd name="T1" fmla="*/ 284 h 804"/>
              <a:gd name="T2" fmla="*/ 728 w 809"/>
              <a:gd name="T3" fmla="*/ 158 h 804"/>
              <a:gd name="T4" fmla="*/ 625 w 809"/>
              <a:gd name="T5" fmla="*/ 62 h 804"/>
              <a:gd name="T6" fmla="*/ 496 w 809"/>
              <a:gd name="T7" fmla="*/ 7 h 804"/>
              <a:gd name="T8" fmla="*/ 355 w 809"/>
              <a:gd name="T9" fmla="*/ 0 h 804"/>
              <a:gd name="T10" fmla="*/ 221 w 809"/>
              <a:gd name="T11" fmla="*/ 41 h 804"/>
              <a:gd name="T12" fmla="*/ 108 w 809"/>
              <a:gd name="T13" fmla="*/ 125 h 804"/>
              <a:gd name="T14" fmla="*/ 32 w 809"/>
              <a:gd name="T15" fmla="*/ 243 h 804"/>
              <a:gd name="T16" fmla="*/ 0 w 809"/>
              <a:gd name="T17" fmla="*/ 380 h 804"/>
              <a:gd name="T18" fmla="*/ 0 w 809"/>
              <a:gd name="T19" fmla="*/ 423 h 804"/>
              <a:gd name="T20" fmla="*/ 32 w 809"/>
              <a:gd name="T21" fmla="*/ 560 h 804"/>
              <a:gd name="T22" fmla="*/ 108 w 809"/>
              <a:gd name="T23" fmla="*/ 678 h 804"/>
              <a:gd name="T24" fmla="*/ 221 w 809"/>
              <a:gd name="T25" fmla="*/ 763 h 804"/>
              <a:gd name="T26" fmla="*/ 355 w 809"/>
              <a:gd name="T27" fmla="*/ 804 h 804"/>
              <a:gd name="T28" fmla="*/ 496 w 809"/>
              <a:gd name="T29" fmla="*/ 796 h 804"/>
              <a:gd name="T30" fmla="*/ 625 w 809"/>
              <a:gd name="T31" fmla="*/ 741 h 804"/>
              <a:gd name="T32" fmla="*/ 728 w 809"/>
              <a:gd name="T33" fmla="*/ 645 h 804"/>
              <a:gd name="T34" fmla="*/ 791 w 809"/>
              <a:gd name="T35" fmla="*/ 520 h 804"/>
              <a:gd name="T36" fmla="*/ 665 w 809"/>
              <a:gd name="T37" fmla="*/ 229 h 804"/>
              <a:gd name="T38" fmla="*/ 665 w 809"/>
              <a:gd name="T39" fmla="*/ 229 h 804"/>
              <a:gd name="T40" fmla="*/ 592 w 809"/>
              <a:gd name="T41" fmla="*/ 169 h 804"/>
              <a:gd name="T42" fmla="*/ 518 w 809"/>
              <a:gd name="T43" fmla="*/ 111 h 804"/>
              <a:gd name="T44" fmla="*/ 412 w 809"/>
              <a:gd name="T45" fmla="*/ 90 h 804"/>
              <a:gd name="T46" fmla="*/ 288 w 809"/>
              <a:gd name="T47" fmla="*/ 98 h 804"/>
              <a:gd name="T48" fmla="*/ 288 w 809"/>
              <a:gd name="T49" fmla="*/ 98 h 804"/>
              <a:gd name="T50" fmla="*/ 189 w 809"/>
              <a:gd name="T51" fmla="*/ 175 h 804"/>
              <a:gd name="T52" fmla="*/ 109 w 809"/>
              <a:gd name="T53" fmla="*/ 355 h 804"/>
              <a:gd name="T54" fmla="*/ 85 w 809"/>
              <a:gd name="T55" fmla="*/ 464 h 804"/>
              <a:gd name="T56" fmla="*/ 120 w 809"/>
              <a:gd name="T57" fmla="*/ 244 h 804"/>
              <a:gd name="T58" fmla="*/ 120 w 809"/>
              <a:gd name="T59" fmla="*/ 244 h 804"/>
              <a:gd name="T60" fmla="*/ 148 w 809"/>
              <a:gd name="T61" fmla="*/ 556 h 804"/>
              <a:gd name="T62" fmla="*/ 198 w 809"/>
              <a:gd name="T63" fmla="*/ 636 h 804"/>
              <a:gd name="T64" fmla="*/ 298 w 809"/>
              <a:gd name="T65" fmla="*/ 709 h 804"/>
              <a:gd name="T66" fmla="*/ 410 w 809"/>
              <a:gd name="T67" fmla="*/ 727 h 804"/>
              <a:gd name="T68" fmla="*/ 410 w 809"/>
              <a:gd name="T69" fmla="*/ 727 h 804"/>
              <a:gd name="T70" fmla="*/ 529 w 809"/>
              <a:gd name="T71" fmla="*/ 689 h 804"/>
              <a:gd name="T72" fmla="*/ 601 w 809"/>
              <a:gd name="T73" fmla="*/ 627 h 804"/>
              <a:gd name="T74" fmla="*/ 614 w 809"/>
              <a:gd name="T75" fmla="*/ 471 h 804"/>
              <a:gd name="T76" fmla="*/ 577 w 809"/>
              <a:gd name="T77" fmla="*/ 538 h 804"/>
              <a:gd name="T78" fmla="*/ 520 w 809"/>
              <a:gd name="T79" fmla="*/ 589 h 804"/>
              <a:gd name="T80" fmla="*/ 449 w 809"/>
              <a:gd name="T81" fmla="*/ 618 h 804"/>
              <a:gd name="T82" fmla="*/ 372 w 809"/>
              <a:gd name="T83" fmla="*/ 620 h 804"/>
              <a:gd name="T84" fmla="*/ 300 w 809"/>
              <a:gd name="T85" fmla="*/ 596 h 804"/>
              <a:gd name="T86" fmla="*/ 240 w 809"/>
              <a:gd name="T87" fmla="*/ 548 h 804"/>
              <a:gd name="T88" fmla="*/ 199 w 809"/>
              <a:gd name="T89" fmla="*/ 483 h 804"/>
              <a:gd name="T90" fmla="*/ 184 w 809"/>
              <a:gd name="T91" fmla="*/ 408 h 804"/>
              <a:gd name="T92" fmla="*/ 154 w 809"/>
              <a:gd name="T93" fmla="*/ 325 h 804"/>
              <a:gd name="T94" fmla="*/ 195 w 809"/>
              <a:gd name="T95" fmla="*/ 244 h 804"/>
              <a:gd name="T96" fmla="*/ 261 w 809"/>
              <a:gd name="T97" fmla="*/ 182 h 804"/>
              <a:gd name="T98" fmla="*/ 345 w 809"/>
              <a:gd name="T99" fmla="*/ 146 h 804"/>
              <a:gd name="T100" fmla="*/ 436 w 809"/>
              <a:gd name="T101" fmla="*/ 142 h 804"/>
              <a:gd name="T102" fmla="*/ 523 w 809"/>
              <a:gd name="T103" fmla="*/ 168 h 804"/>
              <a:gd name="T104" fmla="*/ 596 w 809"/>
              <a:gd name="T105" fmla="*/ 223 h 804"/>
              <a:gd name="T106" fmla="*/ 645 w 809"/>
              <a:gd name="T107" fmla="*/ 299 h 804"/>
              <a:gd name="T108" fmla="*/ 666 w 809"/>
              <a:gd name="T109" fmla="*/ 388 h 804"/>
              <a:gd name="T110" fmla="*/ 666 w 809"/>
              <a:gd name="T111" fmla="*/ 416 h 804"/>
              <a:gd name="T112" fmla="*/ 666 w 809"/>
              <a:gd name="T113" fmla="*/ 546 h 804"/>
              <a:gd name="T114" fmla="*/ 723 w 809"/>
              <a:gd name="T115" fmla="*/ 340 h 804"/>
              <a:gd name="T116" fmla="*/ 725 w 809"/>
              <a:gd name="T117" fmla="*/ 453 h 804"/>
              <a:gd name="T118" fmla="*/ 725 w 809"/>
              <a:gd name="T119" fmla="*/ 453 h 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09" h="804">
                <a:moveTo>
                  <a:pt x="745" y="402"/>
                </a:moveTo>
                <a:cubicBezTo>
                  <a:pt x="745" y="398"/>
                  <a:pt x="745" y="395"/>
                  <a:pt x="744" y="392"/>
                </a:cubicBezTo>
                <a:cubicBezTo>
                  <a:pt x="809" y="380"/>
                  <a:pt x="809" y="380"/>
                  <a:pt x="809" y="380"/>
                </a:cubicBezTo>
                <a:cubicBezTo>
                  <a:pt x="791" y="284"/>
                  <a:pt x="791" y="284"/>
                  <a:pt x="791" y="284"/>
                </a:cubicBezTo>
                <a:cubicBezTo>
                  <a:pt x="728" y="295"/>
                  <a:pt x="728" y="295"/>
                  <a:pt x="728" y="295"/>
                </a:cubicBezTo>
                <a:cubicBezTo>
                  <a:pt x="725" y="288"/>
                  <a:pt x="723" y="282"/>
                  <a:pt x="721" y="276"/>
                </a:cubicBezTo>
                <a:cubicBezTo>
                  <a:pt x="777" y="243"/>
                  <a:pt x="777" y="243"/>
                  <a:pt x="777" y="243"/>
                </a:cubicBezTo>
                <a:cubicBezTo>
                  <a:pt x="728" y="158"/>
                  <a:pt x="728" y="158"/>
                  <a:pt x="728" y="158"/>
                </a:cubicBezTo>
                <a:cubicBezTo>
                  <a:pt x="671" y="191"/>
                  <a:pt x="671" y="191"/>
                  <a:pt x="671" y="191"/>
                </a:cubicBezTo>
                <a:cubicBezTo>
                  <a:pt x="667" y="185"/>
                  <a:pt x="663" y="180"/>
                  <a:pt x="658" y="175"/>
                </a:cubicBezTo>
                <a:cubicBezTo>
                  <a:pt x="700" y="125"/>
                  <a:pt x="700" y="125"/>
                  <a:pt x="700" y="125"/>
                </a:cubicBezTo>
                <a:cubicBezTo>
                  <a:pt x="625" y="62"/>
                  <a:pt x="625" y="62"/>
                  <a:pt x="625" y="62"/>
                </a:cubicBezTo>
                <a:cubicBezTo>
                  <a:pt x="583" y="112"/>
                  <a:pt x="583" y="112"/>
                  <a:pt x="583" y="112"/>
                </a:cubicBezTo>
                <a:cubicBezTo>
                  <a:pt x="577" y="109"/>
                  <a:pt x="572" y="105"/>
                  <a:pt x="566" y="102"/>
                </a:cubicBezTo>
                <a:cubicBezTo>
                  <a:pt x="588" y="41"/>
                  <a:pt x="588" y="41"/>
                  <a:pt x="588" y="41"/>
                </a:cubicBezTo>
                <a:cubicBezTo>
                  <a:pt x="496" y="7"/>
                  <a:pt x="496" y="7"/>
                  <a:pt x="496" y="7"/>
                </a:cubicBezTo>
                <a:cubicBezTo>
                  <a:pt x="473" y="68"/>
                  <a:pt x="473" y="68"/>
                  <a:pt x="473" y="68"/>
                </a:cubicBezTo>
                <a:cubicBezTo>
                  <a:pt x="467" y="67"/>
                  <a:pt x="460" y="66"/>
                  <a:pt x="453" y="65"/>
                </a:cubicBezTo>
                <a:cubicBezTo>
                  <a:pt x="453" y="0"/>
                  <a:pt x="453" y="0"/>
                  <a:pt x="453" y="0"/>
                </a:cubicBezTo>
                <a:cubicBezTo>
                  <a:pt x="355" y="0"/>
                  <a:pt x="355" y="0"/>
                  <a:pt x="355" y="0"/>
                </a:cubicBezTo>
                <a:cubicBezTo>
                  <a:pt x="355" y="65"/>
                  <a:pt x="355" y="65"/>
                  <a:pt x="355" y="65"/>
                </a:cubicBezTo>
                <a:cubicBezTo>
                  <a:pt x="348" y="66"/>
                  <a:pt x="342" y="67"/>
                  <a:pt x="335" y="68"/>
                </a:cubicBezTo>
                <a:cubicBezTo>
                  <a:pt x="313" y="7"/>
                  <a:pt x="313" y="7"/>
                  <a:pt x="313" y="7"/>
                </a:cubicBezTo>
                <a:cubicBezTo>
                  <a:pt x="221" y="41"/>
                  <a:pt x="221" y="41"/>
                  <a:pt x="221" y="41"/>
                </a:cubicBezTo>
                <a:cubicBezTo>
                  <a:pt x="243" y="102"/>
                  <a:pt x="243" y="102"/>
                  <a:pt x="243" y="102"/>
                </a:cubicBezTo>
                <a:cubicBezTo>
                  <a:pt x="237" y="105"/>
                  <a:pt x="231" y="109"/>
                  <a:pt x="225" y="112"/>
                </a:cubicBezTo>
                <a:cubicBezTo>
                  <a:pt x="184" y="62"/>
                  <a:pt x="184" y="62"/>
                  <a:pt x="184" y="62"/>
                </a:cubicBezTo>
                <a:cubicBezTo>
                  <a:pt x="108" y="125"/>
                  <a:pt x="108" y="125"/>
                  <a:pt x="108" y="125"/>
                </a:cubicBezTo>
                <a:cubicBezTo>
                  <a:pt x="150" y="175"/>
                  <a:pt x="150" y="175"/>
                  <a:pt x="150" y="175"/>
                </a:cubicBezTo>
                <a:cubicBezTo>
                  <a:pt x="146" y="180"/>
                  <a:pt x="141" y="185"/>
                  <a:pt x="137" y="191"/>
                </a:cubicBezTo>
                <a:cubicBezTo>
                  <a:pt x="81" y="158"/>
                  <a:pt x="81" y="158"/>
                  <a:pt x="81" y="158"/>
                </a:cubicBezTo>
                <a:cubicBezTo>
                  <a:pt x="32" y="243"/>
                  <a:pt x="32" y="243"/>
                  <a:pt x="32" y="243"/>
                </a:cubicBezTo>
                <a:cubicBezTo>
                  <a:pt x="88" y="276"/>
                  <a:pt x="88" y="276"/>
                  <a:pt x="88" y="276"/>
                </a:cubicBezTo>
                <a:cubicBezTo>
                  <a:pt x="85" y="282"/>
                  <a:pt x="83" y="288"/>
                  <a:pt x="81" y="295"/>
                </a:cubicBezTo>
                <a:cubicBezTo>
                  <a:pt x="17" y="284"/>
                  <a:pt x="17" y="284"/>
                  <a:pt x="17" y="284"/>
                </a:cubicBezTo>
                <a:cubicBezTo>
                  <a:pt x="0" y="380"/>
                  <a:pt x="0" y="380"/>
                  <a:pt x="0" y="380"/>
                </a:cubicBezTo>
                <a:cubicBezTo>
                  <a:pt x="64" y="392"/>
                  <a:pt x="64" y="392"/>
                  <a:pt x="64" y="392"/>
                </a:cubicBezTo>
                <a:cubicBezTo>
                  <a:pt x="64" y="395"/>
                  <a:pt x="64" y="398"/>
                  <a:pt x="64" y="402"/>
                </a:cubicBezTo>
                <a:cubicBezTo>
                  <a:pt x="64" y="405"/>
                  <a:pt x="64" y="408"/>
                  <a:pt x="64" y="412"/>
                </a:cubicBezTo>
                <a:cubicBezTo>
                  <a:pt x="0" y="423"/>
                  <a:pt x="0" y="423"/>
                  <a:pt x="0" y="423"/>
                </a:cubicBezTo>
                <a:cubicBezTo>
                  <a:pt x="17" y="520"/>
                  <a:pt x="17" y="520"/>
                  <a:pt x="17" y="520"/>
                </a:cubicBezTo>
                <a:cubicBezTo>
                  <a:pt x="81" y="509"/>
                  <a:pt x="81" y="509"/>
                  <a:pt x="81" y="509"/>
                </a:cubicBezTo>
                <a:cubicBezTo>
                  <a:pt x="83" y="515"/>
                  <a:pt x="85" y="521"/>
                  <a:pt x="88" y="528"/>
                </a:cubicBezTo>
                <a:cubicBezTo>
                  <a:pt x="32" y="560"/>
                  <a:pt x="32" y="560"/>
                  <a:pt x="32" y="560"/>
                </a:cubicBezTo>
                <a:cubicBezTo>
                  <a:pt x="81" y="645"/>
                  <a:pt x="81" y="645"/>
                  <a:pt x="81" y="645"/>
                </a:cubicBezTo>
                <a:cubicBezTo>
                  <a:pt x="137" y="613"/>
                  <a:pt x="137" y="613"/>
                  <a:pt x="137" y="613"/>
                </a:cubicBezTo>
                <a:cubicBezTo>
                  <a:pt x="141" y="618"/>
                  <a:pt x="146" y="623"/>
                  <a:pt x="150" y="628"/>
                </a:cubicBezTo>
                <a:cubicBezTo>
                  <a:pt x="108" y="678"/>
                  <a:pt x="108" y="678"/>
                  <a:pt x="108" y="678"/>
                </a:cubicBezTo>
                <a:cubicBezTo>
                  <a:pt x="184" y="741"/>
                  <a:pt x="184" y="741"/>
                  <a:pt x="184" y="741"/>
                </a:cubicBezTo>
                <a:cubicBezTo>
                  <a:pt x="225" y="691"/>
                  <a:pt x="225" y="691"/>
                  <a:pt x="225" y="691"/>
                </a:cubicBezTo>
                <a:cubicBezTo>
                  <a:pt x="231" y="695"/>
                  <a:pt x="237" y="698"/>
                  <a:pt x="243" y="702"/>
                </a:cubicBezTo>
                <a:cubicBezTo>
                  <a:pt x="221" y="763"/>
                  <a:pt x="221" y="763"/>
                  <a:pt x="221" y="763"/>
                </a:cubicBezTo>
                <a:cubicBezTo>
                  <a:pt x="313" y="796"/>
                  <a:pt x="313" y="796"/>
                  <a:pt x="313" y="796"/>
                </a:cubicBezTo>
                <a:cubicBezTo>
                  <a:pt x="335" y="735"/>
                  <a:pt x="335" y="735"/>
                  <a:pt x="335" y="735"/>
                </a:cubicBezTo>
                <a:cubicBezTo>
                  <a:pt x="342" y="737"/>
                  <a:pt x="348" y="738"/>
                  <a:pt x="355" y="739"/>
                </a:cubicBezTo>
                <a:cubicBezTo>
                  <a:pt x="355" y="804"/>
                  <a:pt x="355" y="804"/>
                  <a:pt x="355" y="804"/>
                </a:cubicBezTo>
                <a:cubicBezTo>
                  <a:pt x="453" y="804"/>
                  <a:pt x="453" y="804"/>
                  <a:pt x="453" y="804"/>
                </a:cubicBezTo>
                <a:cubicBezTo>
                  <a:pt x="453" y="739"/>
                  <a:pt x="453" y="739"/>
                  <a:pt x="453" y="739"/>
                </a:cubicBezTo>
                <a:cubicBezTo>
                  <a:pt x="460" y="738"/>
                  <a:pt x="467" y="737"/>
                  <a:pt x="473" y="735"/>
                </a:cubicBezTo>
                <a:cubicBezTo>
                  <a:pt x="496" y="796"/>
                  <a:pt x="496" y="796"/>
                  <a:pt x="496" y="796"/>
                </a:cubicBezTo>
                <a:cubicBezTo>
                  <a:pt x="588" y="763"/>
                  <a:pt x="588" y="763"/>
                  <a:pt x="588" y="763"/>
                </a:cubicBezTo>
                <a:cubicBezTo>
                  <a:pt x="566" y="702"/>
                  <a:pt x="566" y="702"/>
                  <a:pt x="566" y="702"/>
                </a:cubicBezTo>
                <a:cubicBezTo>
                  <a:pt x="572" y="698"/>
                  <a:pt x="577" y="695"/>
                  <a:pt x="583" y="691"/>
                </a:cubicBezTo>
                <a:cubicBezTo>
                  <a:pt x="625" y="741"/>
                  <a:pt x="625" y="741"/>
                  <a:pt x="625" y="741"/>
                </a:cubicBezTo>
                <a:cubicBezTo>
                  <a:pt x="700" y="678"/>
                  <a:pt x="700" y="678"/>
                  <a:pt x="700" y="678"/>
                </a:cubicBezTo>
                <a:cubicBezTo>
                  <a:pt x="658" y="628"/>
                  <a:pt x="658" y="628"/>
                  <a:pt x="658" y="628"/>
                </a:cubicBezTo>
                <a:cubicBezTo>
                  <a:pt x="663" y="623"/>
                  <a:pt x="667" y="618"/>
                  <a:pt x="671" y="613"/>
                </a:cubicBezTo>
                <a:cubicBezTo>
                  <a:pt x="728" y="645"/>
                  <a:pt x="728" y="645"/>
                  <a:pt x="728" y="645"/>
                </a:cubicBezTo>
                <a:cubicBezTo>
                  <a:pt x="777" y="560"/>
                  <a:pt x="777" y="560"/>
                  <a:pt x="777" y="560"/>
                </a:cubicBezTo>
                <a:cubicBezTo>
                  <a:pt x="721" y="528"/>
                  <a:pt x="721" y="528"/>
                  <a:pt x="721" y="528"/>
                </a:cubicBezTo>
                <a:cubicBezTo>
                  <a:pt x="723" y="521"/>
                  <a:pt x="725" y="515"/>
                  <a:pt x="728" y="509"/>
                </a:cubicBezTo>
                <a:cubicBezTo>
                  <a:pt x="791" y="520"/>
                  <a:pt x="791" y="520"/>
                  <a:pt x="791" y="520"/>
                </a:cubicBezTo>
                <a:cubicBezTo>
                  <a:pt x="808" y="423"/>
                  <a:pt x="808" y="423"/>
                  <a:pt x="808" y="423"/>
                </a:cubicBezTo>
                <a:cubicBezTo>
                  <a:pt x="744" y="412"/>
                  <a:pt x="744" y="412"/>
                  <a:pt x="744" y="412"/>
                </a:cubicBezTo>
                <a:cubicBezTo>
                  <a:pt x="745" y="408"/>
                  <a:pt x="745" y="405"/>
                  <a:pt x="745" y="402"/>
                </a:cubicBezTo>
                <a:close/>
                <a:moveTo>
                  <a:pt x="665" y="229"/>
                </a:moveTo>
                <a:cubicBezTo>
                  <a:pt x="671" y="226"/>
                  <a:pt x="679" y="228"/>
                  <a:pt x="683" y="234"/>
                </a:cubicBezTo>
                <a:cubicBezTo>
                  <a:pt x="687" y="241"/>
                  <a:pt x="684" y="248"/>
                  <a:pt x="678" y="252"/>
                </a:cubicBezTo>
                <a:cubicBezTo>
                  <a:pt x="672" y="256"/>
                  <a:pt x="664" y="254"/>
                  <a:pt x="660" y="247"/>
                </a:cubicBezTo>
                <a:cubicBezTo>
                  <a:pt x="657" y="241"/>
                  <a:pt x="659" y="233"/>
                  <a:pt x="665" y="229"/>
                </a:cubicBezTo>
                <a:close/>
                <a:moveTo>
                  <a:pt x="591" y="151"/>
                </a:moveTo>
                <a:cubicBezTo>
                  <a:pt x="595" y="145"/>
                  <a:pt x="603" y="144"/>
                  <a:pt x="609" y="149"/>
                </a:cubicBezTo>
                <a:cubicBezTo>
                  <a:pt x="614" y="154"/>
                  <a:pt x="615" y="162"/>
                  <a:pt x="611" y="167"/>
                </a:cubicBezTo>
                <a:cubicBezTo>
                  <a:pt x="606" y="173"/>
                  <a:pt x="598" y="174"/>
                  <a:pt x="592" y="169"/>
                </a:cubicBezTo>
                <a:cubicBezTo>
                  <a:pt x="587" y="164"/>
                  <a:pt x="586" y="156"/>
                  <a:pt x="591" y="151"/>
                </a:cubicBezTo>
                <a:close/>
                <a:moveTo>
                  <a:pt x="493" y="102"/>
                </a:moveTo>
                <a:cubicBezTo>
                  <a:pt x="496" y="95"/>
                  <a:pt x="503" y="92"/>
                  <a:pt x="510" y="94"/>
                </a:cubicBezTo>
                <a:cubicBezTo>
                  <a:pt x="517" y="97"/>
                  <a:pt x="520" y="104"/>
                  <a:pt x="518" y="111"/>
                </a:cubicBezTo>
                <a:cubicBezTo>
                  <a:pt x="515" y="118"/>
                  <a:pt x="508" y="121"/>
                  <a:pt x="501" y="119"/>
                </a:cubicBezTo>
                <a:cubicBezTo>
                  <a:pt x="494" y="116"/>
                  <a:pt x="491" y="109"/>
                  <a:pt x="493" y="102"/>
                </a:cubicBezTo>
                <a:close/>
                <a:moveTo>
                  <a:pt x="399" y="77"/>
                </a:moveTo>
                <a:cubicBezTo>
                  <a:pt x="406" y="77"/>
                  <a:pt x="412" y="82"/>
                  <a:pt x="412" y="90"/>
                </a:cubicBezTo>
                <a:cubicBezTo>
                  <a:pt x="412" y="97"/>
                  <a:pt x="406" y="103"/>
                  <a:pt x="399" y="103"/>
                </a:cubicBezTo>
                <a:cubicBezTo>
                  <a:pt x="391" y="103"/>
                  <a:pt x="386" y="97"/>
                  <a:pt x="386" y="90"/>
                </a:cubicBezTo>
                <a:cubicBezTo>
                  <a:pt x="386" y="82"/>
                  <a:pt x="391" y="77"/>
                  <a:pt x="399" y="77"/>
                </a:cubicBezTo>
                <a:close/>
                <a:moveTo>
                  <a:pt x="288" y="98"/>
                </a:moveTo>
                <a:cubicBezTo>
                  <a:pt x="295" y="96"/>
                  <a:pt x="302" y="99"/>
                  <a:pt x="304" y="106"/>
                </a:cubicBezTo>
                <a:cubicBezTo>
                  <a:pt x="307" y="113"/>
                  <a:pt x="303" y="120"/>
                  <a:pt x="297" y="123"/>
                </a:cubicBezTo>
                <a:cubicBezTo>
                  <a:pt x="290" y="125"/>
                  <a:pt x="282" y="122"/>
                  <a:pt x="280" y="115"/>
                </a:cubicBezTo>
                <a:cubicBezTo>
                  <a:pt x="277" y="108"/>
                  <a:pt x="281" y="101"/>
                  <a:pt x="288" y="98"/>
                </a:cubicBezTo>
                <a:close/>
                <a:moveTo>
                  <a:pt x="191" y="156"/>
                </a:moveTo>
                <a:cubicBezTo>
                  <a:pt x="196" y="152"/>
                  <a:pt x="205" y="152"/>
                  <a:pt x="209" y="158"/>
                </a:cubicBezTo>
                <a:cubicBezTo>
                  <a:pt x="214" y="163"/>
                  <a:pt x="213" y="172"/>
                  <a:pt x="208" y="176"/>
                </a:cubicBezTo>
                <a:cubicBezTo>
                  <a:pt x="202" y="181"/>
                  <a:pt x="194" y="180"/>
                  <a:pt x="189" y="175"/>
                </a:cubicBezTo>
                <a:cubicBezTo>
                  <a:pt x="185" y="169"/>
                  <a:pt x="185" y="161"/>
                  <a:pt x="191" y="156"/>
                </a:cubicBezTo>
                <a:close/>
                <a:moveTo>
                  <a:pt x="83" y="351"/>
                </a:moveTo>
                <a:cubicBezTo>
                  <a:pt x="84" y="344"/>
                  <a:pt x="91" y="339"/>
                  <a:pt x="98" y="340"/>
                </a:cubicBezTo>
                <a:cubicBezTo>
                  <a:pt x="105" y="341"/>
                  <a:pt x="110" y="348"/>
                  <a:pt x="109" y="355"/>
                </a:cubicBezTo>
                <a:cubicBezTo>
                  <a:pt x="108" y="362"/>
                  <a:pt x="101" y="367"/>
                  <a:pt x="94" y="366"/>
                </a:cubicBezTo>
                <a:cubicBezTo>
                  <a:pt x="87" y="365"/>
                  <a:pt x="82" y="358"/>
                  <a:pt x="83" y="351"/>
                </a:cubicBezTo>
                <a:close/>
                <a:moveTo>
                  <a:pt x="100" y="474"/>
                </a:moveTo>
                <a:cubicBezTo>
                  <a:pt x="93" y="476"/>
                  <a:pt x="86" y="471"/>
                  <a:pt x="85" y="464"/>
                </a:cubicBezTo>
                <a:cubicBezTo>
                  <a:pt x="84" y="457"/>
                  <a:pt x="89" y="450"/>
                  <a:pt x="96" y="449"/>
                </a:cubicBezTo>
                <a:cubicBezTo>
                  <a:pt x="103" y="447"/>
                  <a:pt x="110" y="452"/>
                  <a:pt x="111" y="459"/>
                </a:cubicBezTo>
                <a:cubicBezTo>
                  <a:pt x="112" y="466"/>
                  <a:pt x="107" y="473"/>
                  <a:pt x="100" y="474"/>
                </a:cubicBezTo>
                <a:close/>
                <a:moveTo>
                  <a:pt x="120" y="244"/>
                </a:moveTo>
                <a:cubicBezTo>
                  <a:pt x="124" y="238"/>
                  <a:pt x="131" y="236"/>
                  <a:pt x="138" y="239"/>
                </a:cubicBezTo>
                <a:cubicBezTo>
                  <a:pt x="144" y="243"/>
                  <a:pt x="146" y="251"/>
                  <a:pt x="143" y="257"/>
                </a:cubicBezTo>
                <a:cubicBezTo>
                  <a:pt x="139" y="263"/>
                  <a:pt x="131" y="266"/>
                  <a:pt x="125" y="262"/>
                </a:cubicBezTo>
                <a:cubicBezTo>
                  <a:pt x="118" y="258"/>
                  <a:pt x="116" y="250"/>
                  <a:pt x="120" y="244"/>
                </a:cubicBezTo>
                <a:close/>
                <a:moveTo>
                  <a:pt x="143" y="574"/>
                </a:moveTo>
                <a:cubicBezTo>
                  <a:pt x="137" y="578"/>
                  <a:pt x="129" y="575"/>
                  <a:pt x="126" y="569"/>
                </a:cubicBezTo>
                <a:cubicBezTo>
                  <a:pt x="122" y="563"/>
                  <a:pt x="124" y="555"/>
                  <a:pt x="130" y="551"/>
                </a:cubicBezTo>
                <a:cubicBezTo>
                  <a:pt x="137" y="548"/>
                  <a:pt x="145" y="550"/>
                  <a:pt x="148" y="556"/>
                </a:cubicBezTo>
                <a:cubicBezTo>
                  <a:pt x="152" y="562"/>
                  <a:pt x="150" y="570"/>
                  <a:pt x="143" y="574"/>
                </a:cubicBezTo>
                <a:close/>
                <a:moveTo>
                  <a:pt x="218" y="653"/>
                </a:moveTo>
                <a:cubicBezTo>
                  <a:pt x="213" y="658"/>
                  <a:pt x="205" y="659"/>
                  <a:pt x="200" y="654"/>
                </a:cubicBezTo>
                <a:cubicBezTo>
                  <a:pt x="194" y="650"/>
                  <a:pt x="193" y="642"/>
                  <a:pt x="198" y="636"/>
                </a:cubicBezTo>
                <a:cubicBezTo>
                  <a:pt x="203" y="630"/>
                  <a:pt x="211" y="630"/>
                  <a:pt x="216" y="634"/>
                </a:cubicBezTo>
                <a:cubicBezTo>
                  <a:pt x="222" y="639"/>
                  <a:pt x="223" y="647"/>
                  <a:pt x="218" y="653"/>
                </a:cubicBezTo>
                <a:close/>
                <a:moveTo>
                  <a:pt x="315" y="701"/>
                </a:moveTo>
                <a:cubicBezTo>
                  <a:pt x="313" y="708"/>
                  <a:pt x="305" y="712"/>
                  <a:pt x="298" y="709"/>
                </a:cubicBezTo>
                <a:cubicBezTo>
                  <a:pt x="292" y="707"/>
                  <a:pt x="288" y="699"/>
                  <a:pt x="291" y="692"/>
                </a:cubicBezTo>
                <a:cubicBezTo>
                  <a:pt x="293" y="686"/>
                  <a:pt x="301" y="682"/>
                  <a:pt x="307" y="685"/>
                </a:cubicBezTo>
                <a:cubicBezTo>
                  <a:pt x="314" y="687"/>
                  <a:pt x="318" y="695"/>
                  <a:pt x="315" y="701"/>
                </a:cubicBezTo>
                <a:close/>
                <a:moveTo>
                  <a:pt x="410" y="727"/>
                </a:moveTo>
                <a:cubicBezTo>
                  <a:pt x="403" y="727"/>
                  <a:pt x="397" y="721"/>
                  <a:pt x="397" y="714"/>
                </a:cubicBezTo>
                <a:cubicBezTo>
                  <a:pt x="397" y="707"/>
                  <a:pt x="403" y="701"/>
                  <a:pt x="410" y="701"/>
                </a:cubicBezTo>
                <a:cubicBezTo>
                  <a:pt x="417" y="701"/>
                  <a:pt x="423" y="707"/>
                  <a:pt x="423" y="714"/>
                </a:cubicBezTo>
                <a:cubicBezTo>
                  <a:pt x="423" y="721"/>
                  <a:pt x="417" y="727"/>
                  <a:pt x="410" y="727"/>
                </a:cubicBezTo>
                <a:close/>
                <a:moveTo>
                  <a:pt x="521" y="705"/>
                </a:moveTo>
                <a:cubicBezTo>
                  <a:pt x="514" y="708"/>
                  <a:pt x="506" y="704"/>
                  <a:pt x="504" y="697"/>
                </a:cubicBezTo>
                <a:cubicBezTo>
                  <a:pt x="502" y="691"/>
                  <a:pt x="505" y="683"/>
                  <a:pt x="512" y="681"/>
                </a:cubicBezTo>
                <a:cubicBezTo>
                  <a:pt x="519" y="678"/>
                  <a:pt x="526" y="682"/>
                  <a:pt x="529" y="689"/>
                </a:cubicBezTo>
                <a:cubicBezTo>
                  <a:pt x="531" y="695"/>
                  <a:pt x="528" y="703"/>
                  <a:pt x="521" y="705"/>
                </a:cubicBezTo>
                <a:close/>
                <a:moveTo>
                  <a:pt x="618" y="647"/>
                </a:moveTo>
                <a:cubicBezTo>
                  <a:pt x="612" y="652"/>
                  <a:pt x="604" y="651"/>
                  <a:pt x="599" y="646"/>
                </a:cubicBezTo>
                <a:cubicBezTo>
                  <a:pt x="595" y="640"/>
                  <a:pt x="595" y="632"/>
                  <a:pt x="601" y="627"/>
                </a:cubicBezTo>
                <a:cubicBezTo>
                  <a:pt x="606" y="622"/>
                  <a:pt x="615" y="623"/>
                  <a:pt x="619" y="629"/>
                </a:cubicBezTo>
                <a:cubicBezTo>
                  <a:pt x="624" y="634"/>
                  <a:pt x="623" y="642"/>
                  <a:pt x="618" y="647"/>
                </a:cubicBezTo>
                <a:close/>
                <a:moveTo>
                  <a:pt x="655" y="478"/>
                </a:moveTo>
                <a:cubicBezTo>
                  <a:pt x="614" y="471"/>
                  <a:pt x="614" y="471"/>
                  <a:pt x="614" y="471"/>
                </a:cubicBezTo>
                <a:cubicBezTo>
                  <a:pt x="612" y="475"/>
                  <a:pt x="611" y="479"/>
                  <a:pt x="609" y="483"/>
                </a:cubicBezTo>
                <a:cubicBezTo>
                  <a:pt x="645" y="504"/>
                  <a:pt x="645" y="504"/>
                  <a:pt x="645" y="504"/>
                </a:cubicBezTo>
                <a:cubicBezTo>
                  <a:pt x="614" y="559"/>
                  <a:pt x="614" y="559"/>
                  <a:pt x="614" y="559"/>
                </a:cubicBezTo>
                <a:cubicBezTo>
                  <a:pt x="577" y="538"/>
                  <a:pt x="577" y="538"/>
                  <a:pt x="577" y="538"/>
                </a:cubicBezTo>
                <a:cubicBezTo>
                  <a:pt x="575" y="542"/>
                  <a:pt x="572" y="545"/>
                  <a:pt x="569" y="548"/>
                </a:cubicBezTo>
                <a:cubicBezTo>
                  <a:pt x="596" y="581"/>
                  <a:pt x="596" y="581"/>
                  <a:pt x="596" y="581"/>
                </a:cubicBezTo>
                <a:cubicBezTo>
                  <a:pt x="547" y="621"/>
                  <a:pt x="547" y="621"/>
                  <a:pt x="547" y="621"/>
                </a:cubicBezTo>
                <a:cubicBezTo>
                  <a:pt x="520" y="589"/>
                  <a:pt x="520" y="589"/>
                  <a:pt x="520" y="589"/>
                </a:cubicBezTo>
                <a:cubicBezTo>
                  <a:pt x="516" y="592"/>
                  <a:pt x="513" y="594"/>
                  <a:pt x="509" y="596"/>
                </a:cubicBezTo>
                <a:cubicBezTo>
                  <a:pt x="523" y="635"/>
                  <a:pt x="523" y="635"/>
                  <a:pt x="523" y="635"/>
                </a:cubicBezTo>
                <a:cubicBezTo>
                  <a:pt x="463" y="657"/>
                  <a:pt x="463" y="657"/>
                  <a:pt x="463" y="657"/>
                </a:cubicBezTo>
                <a:cubicBezTo>
                  <a:pt x="449" y="618"/>
                  <a:pt x="449" y="618"/>
                  <a:pt x="449" y="618"/>
                </a:cubicBezTo>
                <a:cubicBezTo>
                  <a:pt x="445" y="618"/>
                  <a:pt x="440" y="619"/>
                  <a:pt x="436" y="620"/>
                </a:cubicBezTo>
                <a:cubicBezTo>
                  <a:pt x="436" y="662"/>
                  <a:pt x="436" y="662"/>
                  <a:pt x="436" y="662"/>
                </a:cubicBezTo>
                <a:cubicBezTo>
                  <a:pt x="372" y="662"/>
                  <a:pt x="372" y="662"/>
                  <a:pt x="372" y="662"/>
                </a:cubicBezTo>
                <a:cubicBezTo>
                  <a:pt x="372" y="620"/>
                  <a:pt x="372" y="620"/>
                  <a:pt x="372" y="620"/>
                </a:cubicBezTo>
                <a:cubicBezTo>
                  <a:pt x="368" y="619"/>
                  <a:pt x="364" y="618"/>
                  <a:pt x="360" y="618"/>
                </a:cubicBezTo>
                <a:cubicBezTo>
                  <a:pt x="345" y="657"/>
                  <a:pt x="345" y="657"/>
                  <a:pt x="345" y="657"/>
                </a:cubicBezTo>
                <a:cubicBezTo>
                  <a:pt x="285" y="635"/>
                  <a:pt x="285" y="635"/>
                  <a:pt x="285" y="635"/>
                </a:cubicBezTo>
                <a:cubicBezTo>
                  <a:pt x="300" y="596"/>
                  <a:pt x="300" y="596"/>
                  <a:pt x="300" y="596"/>
                </a:cubicBezTo>
                <a:cubicBezTo>
                  <a:pt x="296" y="594"/>
                  <a:pt x="292" y="592"/>
                  <a:pt x="288" y="589"/>
                </a:cubicBezTo>
                <a:cubicBezTo>
                  <a:pt x="261" y="621"/>
                  <a:pt x="261" y="621"/>
                  <a:pt x="261" y="621"/>
                </a:cubicBezTo>
                <a:cubicBezTo>
                  <a:pt x="213" y="581"/>
                  <a:pt x="213" y="581"/>
                  <a:pt x="213" y="581"/>
                </a:cubicBezTo>
                <a:cubicBezTo>
                  <a:pt x="240" y="548"/>
                  <a:pt x="240" y="548"/>
                  <a:pt x="240" y="548"/>
                </a:cubicBezTo>
                <a:cubicBezTo>
                  <a:pt x="237" y="545"/>
                  <a:pt x="234" y="542"/>
                  <a:pt x="231" y="538"/>
                </a:cubicBezTo>
                <a:cubicBezTo>
                  <a:pt x="195" y="559"/>
                  <a:pt x="195" y="559"/>
                  <a:pt x="195" y="559"/>
                </a:cubicBezTo>
                <a:cubicBezTo>
                  <a:pt x="163" y="504"/>
                  <a:pt x="163" y="504"/>
                  <a:pt x="163" y="504"/>
                </a:cubicBezTo>
                <a:cubicBezTo>
                  <a:pt x="199" y="483"/>
                  <a:pt x="199" y="483"/>
                  <a:pt x="199" y="483"/>
                </a:cubicBezTo>
                <a:cubicBezTo>
                  <a:pt x="198" y="479"/>
                  <a:pt x="196" y="475"/>
                  <a:pt x="195" y="471"/>
                </a:cubicBezTo>
                <a:cubicBezTo>
                  <a:pt x="154" y="478"/>
                  <a:pt x="154" y="478"/>
                  <a:pt x="154" y="478"/>
                </a:cubicBezTo>
                <a:cubicBezTo>
                  <a:pt x="143" y="416"/>
                  <a:pt x="143" y="416"/>
                  <a:pt x="143" y="416"/>
                </a:cubicBezTo>
                <a:cubicBezTo>
                  <a:pt x="184" y="408"/>
                  <a:pt x="184" y="408"/>
                  <a:pt x="184" y="408"/>
                </a:cubicBezTo>
                <a:cubicBezTo>
                  <a:pt x="184" y="406"/>
                  <a:pt x="184" y="404"/>
                  <a:pt x="184" y="402"/>
                </a:cubicBezTo>
                <a:cubicBezTo>
                  <a:pt x="184" y="400"/>
                  <a:pt x="184" y="397"/>
                  <a:pt x="184" y="395"/>
                </a:cubicBezTo>
                <a:cubicBezTo>
                  <a:pt x="143" y="388"/>
                  <a:pt x="143" y="388"/>
                  <a:pt x="143" y="388"/>
                </a:cubicBezTo>
                <a:cubicBezTo>
                  <a:pt x="154" y="325"/>
                  <a:pt x="154" y="325"/>
                  <a:pt x="154" y="325"/>
                </a:cubicBezTo>
                <a:cubicBezTo>
                  <a:pt x="195" y="333"/>
                  <a:pt x="195" y="333"/>
                  <a:pt x="195" y="333"/>
                </a:cubicBezTo>
                <a:cubicBezTo>
                  <a:pt x="196" y="328"/>
                  <a:pt x="198" y="324"/>
                  <a:pt x="199" y="320"/>
                </a:cubicBezTo>
                <a:cubicBezTo>
                  <a:pt x="163" y="299"/>
                  <a:pt x="163" y="299"/>
                  <a:pt x="163" y="299"/>
                </a:cubicBezTo>
                <a:cubicBezTo>
                  <a:pt x="195" y="244"/>
                  <a:pt x="195" y="244"/>
                  <a:pt x="195" y="244"/>
                </a:cubicBezTo>
                <a:cubicBezTo>
                  <a:pt x="231" y="265"/>
                  <a:pt x="231" y="265"/>
                  <a:pt x="231" y="265"/>
                </a:cubicBezTo>
                <a:cubicBezTo>
                  <a:pt x="234" y="262"/>
                  <a:pt x="237" y="258"/>
                  <a:pt x="240" y="255"/>
                </a:cubicBezTo>
                <a:cubicBezTo>
                  <a:pt x="213" y="223"/>
                  <a:pt x="213" y="223"/>
                  <a:pt x="213" y="223"/>
                </a:cubicBezTo>
                <a:cubicBezTo>
                  <a:pt x="261" y="182"/>
                  <a:pt x="261" y="182"/>
                  <a:pt x="261" y="182"/>
                </a:cubicBezTo>
                <a:cubicBezTo>
                  <a:pt x="288" y="214"/>
                  <a:pt x="288" y="214"/>
                  <a:pt x="288" y="214"/>
                </a:cubicBezTo>
                <a:cubicBezTo>
                  <a:pt x="292" y="212"/>
                  <a:pt x="296" y="210"/>
                  <a:pt x="300" y="208"/>
                </a:cubicBezTo>
                <a:cubicBezTo>
                  <a:pt x="285" y="168"/>
                  <a:pt x="285" y="168"/>
                  <a:pt x="285" y="168"/>
                </a:cubicBezTo>
                <a:cubicBezTo>
                  <a:pt x="345" y="146"/>
                  <a:pt x="345" y="146"/>
                  <a:pt x="345" y="146"/>
                </a:cubicBezTo>
                <a:cubicBezTo>
                  <a:pt x="359" y="186"/>
                  <a:pt x="359" y="186"/>
                  <a:pt x="359" y="186"/>
                </a:cubicBezTo>
                <a:cubicBezTo>
                  <a:pt x="364" y="185"/>
                  <a:pt x="368" y="184"/>
                  <a:pt x="372" y="184"/>
                </a:cubicBezTo>
                <a:cubicBezTo>
                  <a:pt x="372" y="142"/>
                  <a:pt x="372" y="142"/>
                  <a:pt x="372" y="142"/>
                </a:cubicBezTo>
                <a:cubicBezTo>
                  <a:pt x="436" y="142"/>
                  <a:pt x="436" y="142"/>
                  <a:pt x="436" y="142"/>
                </a:cubicBezTo>
                <a:cubicBezTo>
                  <a:pt x="436" y="184"/>
                  <a:pt x="436" y="184"/>
                  <a:pt x="436" y="184"/>
                </a:cubicBezTo>
                <a:cubicBezTo>
                  <a:pt x="440" y="184"/>
                  <a:pt x="445" y="185"/>
                  <a:pt x="449" y="186"/>
                </a:cubicBezTo>
                <a:cubicBezTo>
                  <a:pt x="463" y="146"/>
                  <a:pt x="463" y="146"/>
                  <a:pt x="463" y="146"/>
                </a:cubicBezTo>
                <a:cubicBezTo>
                  <a:pt x="523" y="168"/>
                  <a:pt x="523" y="168"/>
                  <a:pt x="523" y="168"/>
                </a:cubicBezTo>
                <a:cubicBezTo>
                  <a:pt x="509" y="208"/>
                  <a:pt x="509" y="208"/>
                  <a:pt x="509" y="208"/>
                </a:cubicBezTo>
                <a:cubicBezTo>
                  <a:pt x="513" y="210"/>
                  <a:pt x="516" y="212"/>
                  <a:pt x="520" y="214"/>
                </a:cubicBezTo>
                <a:cubicBezTo>
                  <a:pt x="547" y="182"/>
                  <a:pt x="547" y="182"/>
                  <a:pt x="547" y="182"/>
                </a:cubicBezTo>
                <a:cubicBezTo>
                  <a:pt x="596" y="223"/>
                  <a:pt x="596" y="223"/>
                  <a:pt x="596" y="223"/>
                </a:cubicBezTo>
                <a:cubicBezTo>
                  <a:pt x="569" y="255"/>
                  <a:pt x="569" y="255"/>
                  <a:pt x="569" y="255"/>
                </a:cubicBezTo>
                <a:cubicBezTo>
                  <a:pt x="572" y="258"/>
                  <a:pt x="575" y="262"/>
                  <a:pt x="577" y="265"/>
                </a:cubicBezTo>
                <a:cubicBezTo>
                  <a:pt x="614" y="244"/>
                  <a:pt x="614" y="244"/>
                  <a:pt x="614" y="244"/>
                </a:cubicBezTo>
                <a:cubicBezTo>
                  <a:pt x="645" y="299"/>
                  <a:pt x="645" y="299"/>
                  <a:pt x="645" y="299"/>
                </a:cubicBezTo>
                <a:cubicBezTo>
                  <a:pt x="609" y="320"/>
                  <a:pt x="609" y="320"/>
                  <a:pt x="609" y="320"/>
                </a:cubicBezTo>
                <a:cubicBezTo>
                  <a:pt x="611" y="324"/>
                  <a:pt x="612" y="328"/>
                  <a:pt x="614" y="333"/>
                </a:cubicBezTo>
                <a:cubicBezTo>
                  <a:pt x="655" y="325"/>
                  <a:pt x="655" y="325"/>
                  <a:pt x="655" y="325"/>
                </a:cubicBezTo>
                <a:cubicBezTo>
                  <a:pt x="666" y="388"/>
                  <a:pt x="666" y="388"/>
                  <a:pt x="666" y="388"/>
                </a:cubicBezTo>
                <a:cubicBezTo>
                  <a:pt x="625" y="395"/>
                  <a:pt x="625" y="395"/>
                  <a:pt x="625" y="395"/>
                </a:cubicBezTo>
                <a:cubicBezTo>
                  <a:pt x="625" y="397"/>
                  <a:pt x="625" y="400"/>
                  <a:pt x="625" y="402"/>
                </a:cubicBezTo>
                <a:cubicBezTo>
                  <a:pt x="625" y="404"/>
                  <a:pt x="625" y="406"/>
                  <a:pt x="625" y="408"/>
                </a:cubicBezTo>
                <a:cubicBezTo>
                  <a:pt x="666" y="416"/>
                  <a:pt x="666" y="416"/>
                  <a:pt x="666" y="416"/>
                </a:cubicBezTo>
                <a:lnTo>
                  <a:pt x="655" y="478"/>
                </a:lnTo>
                <a:close/>
                <a:moveTo>
                  <a:pt x="689" y="559"/>
                </a:moveTo>
                <a:cubicBezTo>
                  <a:pt x="685" y="566"/>
                  <a:pt x="677" y="568"/>
                  <a:pt x="671" y="564"/>
                </a:cubicBezTo>
                <a:cubicBezTo>
                  <a:pt x="665" y="561"/>
                  <a:pt x="662" y="553"/>
                  <a:pt x="666" y="546"/>
                </a:cubicBezTo>
                <a:cubicBezTo>
                  <a:pt x="670" y="540"/>
                  <a:pt x="678" y="538"/>
                  <a:pt x="684" y="542"/>
                </a:cubicBezTo>
                <a:cubicBezTo>
                  <a:pt x="690" y="545"/>
                  <a:pt x="692" y="553"/>
                  <a:pt x="689" y="559"/>
                </a:cubicBezTo>
                <a:close/>
                <a:moveTo>
                  <a:pt x="708" y="329"/>
                </a:moveTo>
                <a:cubicBezTo>
                  <a:pt x="715" y="328"/>
                  <a:pt x="722" y="333"/>
                  <a:pt x="723" y="340"/>
                </a:cubicBezTo>
                <a:cubicBezTo>
                  <a:pt x="725" y="347"/>
                  <a:pt x="720" y="354"/>
                  <a:pt x="713" y="355"/>
                </a:cubicBezTo>
                <a:cubicBezTo>
                  <a:pt x="706" y="356"/>
                  <a:pt x="699" y="351"/>
                  <a:pt x="698" y="344"/>
                </a:cubicBezTo>
                <a:cubicBezTo>
                  <a:pt x="696" y="337"/>
                  <a:pt x="701" y="330"/>
                  <a:pt x="708" y="329"/>
                </a:cubicBezTo>
                <a:close/>
                <a:moveTo>
                  <a:pt x="725" y="453"/>
                </a:moveTo>
                <a:cubicBezTo>
                  <a:pt x="724" y="460"/>
                  <a:pt x="717" y="464"/>
                  <a:pt x="710" y="463"/>
                </a:cubicBezTo>
                <a:cubicBezTo>
                  <a:pt x="703" y="462"/>
                  <a:pt x="698" y="455"/>
                  <a:pt x="700" y="448"/>
                </a:cubicBezTo>
                <a:cubicBezTo>
                  <a:pt x="701" y="441"/>
                  <a:pt x="708" y="436"/>
                  <a:pt x="715" y="437"/>
                </a:cubicBezTo>
                <a:cubicBezTo>
                  <a:pt x="722" y="439"/>
                  <a:pt x="727" y="445"/>
                  <a:pt x="725" y="45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cxnSp>
        <p:nvCxnSpPr>
          <p:cNvPr id="33" name="Straight Connector 32"/>
          <p:cNvCxnSpPr/>
          <p:nvPr/>
        </p:nvCxnSpPr>
        <p:spPr>
          <a:xfrm flipV="1">
            <a:off x="1868181" y="4142432"/>
            <a:ext cx="2270643" cy="880142"/>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Elbow Connector 33"/>
          <p:cNvCxnSpPr/>
          <p:nvPr/>
        </p:nvCxnSpPr>
        <p:spPr>
          <a:xfrm flipV="1">
            <a:off x="1868181" y="4142432"/>
            <a:ext cx="2270643" cy="880142"/>
          </a:xfrm>
          <a:prstGeom prst="bentConnector3">
            <a:avLst>
              <a:gd name="adj1" fmla="val 975"/>
            </a:avLst>
          </a:prstGeom>
        </p:spPr>
        <p:style>
          <a:lnRef idx="1">
            <a:schemeClr val="accent1"/>
          </a:lnRef>
          <a:fillRef idx="0">
            <a:schemeClr val="accent1"/>
          </a:fillRef>
          <a:effectRef idx="0">
            <a:schemeClr val="accent1"/>
          </a:effectRef>
          <a:fontRef idx="minor">
            <a:schemeClr val="tx1"/>
          </a:fontRef>
        </p:style>
      </p:cxnSp>
      <p:cxnSp>
        <p:nvCxnSpPr>
          <p:cNvPr id="35" name="Elbow Connector 34"/>
          <p:cNvCxnSpPr/>
          <p:nvPr/>
        </p:nvCxnSpPr>
        <p:spPr>
          <a:xfrm flipV="1">
            <a:off x="1878521" y="4142432"/>
            <a:ext cx="2260303" cy="880142"/>
          </a:xfrm>
          <a:prstGeom prst="bentConnector3">
            <a:avLst>
              <a:gd name="adj1" fmla="val 99249"/>
            </a:avLst>
          </a:prstGeom>
        </p:spPr>
        <p:style>
          <a:lnRef idx="1">
            <a:schemeClr val="accent1"/>
          </a:lnRef>
          <a:fillRef idx="0">
            <a:schemeClr val="accent1"/>
          </a:fillRef>
          <a:effectRef idx="0">
            <a:schemeClr val="accent1"/>
          </a:effectRef>
          <a:fontRef idx="minor">
            <a:schemeClr val="tx1"/>
          </a:fontRef>
        </p:style>
      </p:cxnSp>
      <p:sp>
        <p:nvSpPr>
          <p:cNvPr id="36" name="Rectangle 35"/>
          <p:cNvSpPr/>
          <p:nvPr/>
        </p:nvSpPr>
        <p:spPr>
          <a:xfrm>
            <a:off x="2982233" y="4822519"/>
            <a:ext cx="362262" cy="400110"/>
          </a:xfrm>
          <a:prstGeom prst="rect">
            <a:avLst/>
          </a:prstGeom>
        </p:spPr>
        <p:txBody>
          <a:bodyPr wrap="square">
            <a:spAutoFit/>
          </a:bodyPr>
          <a:lstStyle/>
          <a:p>
            <a:pPr lvl="0" algn="r" rtl="1">
              <a:spcBef>
                <a:spcPct val="20000"/>
              </a:spcBef>
              <a:defRPr/>
            </a:pPr>
            <a:r>
              <a:rPr lang="fa-IR" sz="2000" dirty="0" smtClean="0">
                <a:solidFill>
                  <a:schemeClr val="bg1"/>
                </a:solidFill>
                <a:cs typeface="B Homa" panose="00000400000000000000" pitchFamily="2" charset="-78"/>
              </a:rPr>
              <a:t>1</a:t>
            </a:r>
            <a:endParaRPr lang="fa-IR" sz="2000" dirty="0">
              <a:solidFill>
                <a:schemeClr val="bg1"/>
              </a:solidFill>
              <a:cs typeface="B Homa" panose="00000400000000000000" pitchFamily="2" charset="-78"/>
            </a:endParaRPr>
          </a:p>
        </p:txBody>
      </p:sp>
      <p:sp>
        <p:nvSpPr>
          <p:cNvPr id="37" name="Rectangle 36"/>
          <p:cNvSpPr/>
          <p:nvPr/>
        </p:nvSpPr>
        <p:spPr>
          <a:xfrm>
            <a:off x="2782024" y="4421767"/>
            <a:ext cx="362262" cy="400110"/>
          </a:xfrm>
          <a:prstGeom prst="rect">
            <a:avLst/>
          </a:prstGeom>
        </p:spPr>
        <p:txBody>
          <a:bodyPr wrap="square">
            <a:spAutoFit/>
          </a:bodyPr>
          <a:lstStyle/>
          <a:p>
            <a:pPr lvl="0" algn="r" rtl="1">
              <a:spcBef>
                <a:spcPct val="20000"/>
              </a:spcBef>
              <a:defRPr/>
            </a:pPr>
            <a:r>
              <a:rPr lang="fa-IR" sz="2000" dirty="0" smtClean="0">
                <a:solidFill>
                  <a:schemeClr val="bg1"/>
                </a:solidFill>
                <a:cs typeface="B Homa" panose="00000400000000000000" pitchFamily="2" charset="-78"/>
              </a:rPr>
              <a:t>2</a:t>
            </a:r>
            <a:endParaRPr lang="fa-IR" sz="2000" dirty="0">
              <a:solidFill>
                <a:schemeClr val="bg1"/>
              </a:solidFill>
              <a:cs typeface="B Homa" panose="00000400000000000000" pitchFamily="2" charset="-78"/>
            </a:endParaRPr>
          </a:p>
        </p:txBody>
      </p:sp>
      <p:sp>
        <p:nvSpPr>
          <p:cNvPr id="38" name="Rectangle 37"/>
          <p:cNvSpPr/>
          <p:nvPr/>
        </p:nvSpPr>
        <p:spPr>
          <a:xfrm>
            <a:off x="2318357" y="3975439"/>
            <a:ext cx="362262" cy="400110"/>
          </a:xfrm>
          <a:prstGeom prst="rect">
            <a:avLst/>
          </a:prstGeom>
        </p:spPr>
        <p:txBody>
          <a:bodyPr wrap="square">
            <a:spAutoFit/>
          </a:bodyPr>
          <a:lstStyle/>
          <a:p>
            <a:pPr lvl="0" algn="r" rtl="1">
              <a:spcBef>
                <a:spcPct val="20000"/>
              </a:spcBef>
              <a:defRPr/>
            </a:pPr>
            <a:r>
              <a:rPr lang="fa-IR" sz="2000" dirty="0" smtClean="0">
                <a:solidFill>
                  <a:schemeClr val="bg1"/>
                </a:solidFill>
                <a:cs typeface="B Homa" panose="00000400000000000000" pitchFamily="2" charset="-78"/>
              </a:rPr>
              <a:t>3</a:t>
            </a:r>
            <a:endParaRPr lang="fa-IR" sz="2000" dirty="0">
              <a:solidFill>
                <a:schemeClr val="bg1"/>
              </a:solidFill>
              <a:cs typeface="B Homa" panose="00000400000000000000" pitchFamily="2" charset="-78"/>
            </a:endParaRPr>
          </a:p>
        </p:txBody>
      </p:sp>
    </p:spTree>
    <p:extLst>
      <p:ext uri="{BB962C8B-B14F-4D97-AF65-F5344CB8AC3E}">
        <p14:creationId xmlns:p14="http://schemas.microsoft.com/office/powerpoint/2010/main" val="3223583525"/>
      </p:ext>
    </p:extLst>
  </p:cSld>
  <p:clrMapOvr>
    <a:masterClrMapping/>
  </p:clrMapOvr>
  <mc:AlternateContent xmlns:mc="http://schemas.openxmlformats.org/markup-compatibility/2006" xmlns:p14="http://schemas.microsoft.com/office/powerpoint/2010/main">
    <mc:Choice Requires="p14">
      <p:transition spd="med">
        <p14:pan dir="r"/>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0-#ppt_w/2"/>
                                          </p:val>
                                        </p:tav>
                                        <p:tav tm="100000">
                                          <p:val>
                                            <p:strVal val="#ppt_x"/>
                                          </p:val>
                                        </p:tav>
                                      </p:tavLst>
                                    </p:anim>
                                    <p:anim calcmode="lin" valueType="num">
                                      <p:cBhvr additive="base">
                                        <p:cTn id="13" dur="500" fill="hold"/>
                                        <p:tgtEl>
                                          <p:spTgt spid="3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1000" fill="hold"/>
                                        <p:tgtEl>
                                          <p:spTgt spid="29"/>
                                        </p:tgtEl>
                                        <p:attrNameLst>
                                          <p:attrName>ppt_x</p:attrName>
                                        </p:attrNameLst>
                                      </p:cBhvr>
                                      <p:tavLst>
                                        <p:tav tm="0">
                                          <p:val>
                                            <p:strVal val="#ppt_x"/>
                                          </p:val>
                                        </p:tav>
                                        <p:tav tm="100000">
                                          <p:val>
                                            <p:strVal val="#ppt_x"/>
                                          </p:val>
                                        </p:tav>
                                      </p:tavLst>
                                    </p:anim>
                                    <p:anim calcmode="lin" valueType="num">
                                      <p:cBhvr additive="base">
                                        <p:cTn id="18" dur="1000" fill="hold"/>
                                        <p:tgtEl>
                                          <p:spTgt spid="29"/>
                                        </p:tgtEl>
                                        <p:attrNameLst>
                                          <p:attrName>ppt_y</p:attrName>
                                        </p:attrNameLst>
                                      </p:cBhvr>
                                      <p:tavLst>
                                        <p:tav tm="0">
                                          <p:val>
                                            <p:strVal val="0-#ppt_h/2"/>
                                          </p:val>
                                        </p:tav>
                                        <p:tav tm="100000">
                                          <p:val>
                                            <p:strVal val="#ppt_y"/>
                                          </p:val>
                                        </p:tav>
                                      </p:tavLst>
                                    </p:anim>
                                  </p:childTnLst>
                                </p:cTn>
                              </p:par>
                            </p:childTnLst>
                          </p:cTn>
                        </p:par>
                        <p:par>
                          <p:cTn id="19" fill="hold">
                            <p:stCondLst>
                              <p:cond delay="2000"/>
                            </p:stCondLst>
                            <p:childTnLst>
                              <p:par>
                                <p:cTn id="20" presetID="2" presetClass="entr" presetSubtype="4" fill="hold" grpId="0" nodeType="after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additive="base">
                                        <p:cTn id="22" dur="1000" fill="hold"/>
                                        <p:tgtEl>
                                          <p:spTgt spid="30"/>
                                        </p:tgtEl>
                                        <p:attrNameLst>
                                          <p:attrName>ppt_x</p:attrName>
                                        </p:attrNameLst>
                                      </p:cBhvr>
                                      <p:tavLst>
                                        <p:tav tm="0">
                                          <p:val>
                                            <p:strVal val="#ppt_x"/>
                                          </p:val>
                                        </p:tav>
                                        <p:tav tm="100000">
                                          <p:val>
                                            <p:strVal val="#ppt_x"/>
                                          </p:val>
                                        </p:tav>
                                      </p:tavLst>
                                    </p:anim>
                                    <p:anim calcmode="lin" valueType="num">
                                      <p:cBhvr additive="base">
                                        <p:cTn id="23" dur="10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wipe(down)">
                                      <p:cBhvr>
                                        <p:cTn id="28" dur="500"/>
                                        <p:tgtEl>
                                          <p:spTgt spid="31"/>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down)">
                                      <p:cBhvr>
                                        <p:cTn id="33" dur="5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down)">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down)">
                                      <p:cBhvr>
                                        <p:cTn id="43" dur="500"/>
                                        <p:tgtEl>
                                          <p:spTgt spid="11"/>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xit" presetSubtype="0" fill="hold" grpId="1" nodeType="clickEffect">
                                  <p:stCondLst>
                                    <p:cond delay="0"/>
                                  </p:stCondLst>
                                  <p:childTnLst>
                                    <p:animEffect transition="out" filter="fade">
                                      <p:cBhvr>
                                        <p:cTn id="52" dur="500"/>
                                        <p:tgtEl>
                                          <p:spTgt spid="31"/>
                                        </p:tgtEl>
                                      </p:cBhvr>
                                    </p:animEffect>
                                    <p:set>
                                      <p:cBhvr>
                                        <p:cTn id="53" dur="1" fill="hold">
                                          <p:stCondLst>
                                            <p:cond delay="499"/>
                                          </p:stCondLst>
                                        </p:cTn>
                                        <p:tgtEl>
                                          <p:spTgt spid="31"/>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12"/>
                                        </p:tgtEl>
                                      </p:cBhvr>
                                    </p:animEffect>
                                    <p:set>
                                      <p:cBhvr>
                                        <p:cTn id="56" dur="1" fill="hold">
                                          <p:stCondLst>
                                            <p:cond delay="499"/>
                                          </p:stCondLst>
                                        </p:cTn>
                                        <p:tgtEl>
                                          <p:spTgt spid="12"/>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500"/>
                                        <p:tgtEl>
                                          <p:spTgt spid="10"/>
                                        </p:tgtEl>
                                      </p:cBhvr>
                                    </p:animEffect>
                                    <p:set>
                                      <p:cBhvr>
                                        <p:cTn id="59" dur="1" fill="hold">
                                          <p:stCondLst>
                                            <p:cond delay="499"/>
                                          </p:stCondLst>
                                        </p:cTn>
                                        <p:tgtEl>
                                          <p:spTgt spid="10"/>
                                        </p:tgtEl>
                                        <p:attrNameLst>
                                          <p:attrName>style.visibility</p:attrName>
                                        </p:attrNameLst>
                                      </p:cBhvr>
                                      <p:to>
                                        <p:strVal val="hidden"/>
                                      </p:to>
                                    </p:set>
                                  </p:childTnLst>
                                </p:cTn>
                              </p:par>
                              <p:par>
                                <p:cTn id="60" presetID="10" presetClass="exit" presetSubtype="0" fill="hold" grpId="1" nodeType="withEffect">
                                  <p:stCondLst>
                                    <p:cond delay="0"/>
                                  </p:stCondLst>
                                  <p:childTnLst>
                                    <p:animEffect transition="out" filter="fade">
                                      <p:cBhvr>
                                        <p:cTn id="61" dur="500"/>
                                        <p:tgtEl>
                                          <p:spTgt spid="11"/>
                                        </p:tgtEl>
                                      </p:cBhvr>
                                    </p:animEffect>
                                    <p:set>
                                      <p:cBhvr>
                                        <p:cTn id="62" dur="1" fill="hold">
                                          <p:stCondLst>
                                            <p:cond delay="499"/>
                                          </p:stCondLst>
                                        </p:cTn>
                                        <p:tgtEl>
                                          <p:spTgt spid="11"/>
                                        </p:tgtEl>
                                        <p:attrNameLst>
                                          <p:attrName>style.visibility</p:attrName>
                                        </p:attrNameLst>
                                      </p:cBhvr>
                                      <p:to>
                                        <p:strVal val="hidden"/>
                                      </p:to>
                                    </p:set>
                                  </p:childTnLst>
                                </p:cTn>
                              </p:par>
                              <p:par>
                                <p:cTn id="63" presetID="10" presetClass="exit" presetSubtype="0" fill="hold" nodeType="withEffect">
                                  <p:stCondLst>
                                    <p:cond delay="0"/>
                                  </p:stCondLst>
                                  <p:childTnLst>
                                    <p:animEffect transition="out" filter="fade">
                                      <p:cBhvr>
                                        <p:cTn id="64" dur="500"/>
                                        <p:tgtEl>
                                          <p:spTgt spid="13"/>
                                        </p:tgtEl>
                                      </p:cBhvr>
                                    </p:animEffect>
                                    <p:set>
                                      <p:cBhvr>
                                        <p:cTn id="65" dur="1" fill="hold">
                                          <p:stCondLst>
                                            <p:cond delay="499"/>
                                          </p:stCondLst>
                                        </p:cTn>
                                        <p:tgtEl>
                                          <p:spTgt spid="13"/>
                                        </p:tgtEl>
                                        <p:attrNameLst>
                                          <p:attrName>style.visibility</p:attrName>
                                        </p:attrNameLst>
                                      </p:cBhvr>
                                      <p:to>
                                        <p:strVal val="hidden"/>
                                      </p:to>
                                    </p:set>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grpId="0" nodeType="click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wipe(down)">
                                      <p:cBhvr>
                                        <p:cTn id="70" dur="500"/>
                                        <p:tgtEl>
                                          <p:spTgt spid="14"/>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4" fill="hold" grpId="0" nodeType="clickEffect">
                                  <p:stCondLst>
                                    <p:cond delay="0"/>
                                  </p:stCondLst>
                                  <p:childTnLst>
                                    <p:set>
                                      <p:cBhvr>
                                        <p:cTn id="74" dur="1" fill="hold">
                                          <p:stCondLst>
                                            <p:cond delay="0"/>
                                          </p:stCondLst>
                                        </p:cTn>
                                        <p:tgtEl>
                                          <p:spTgt spid="15"/>
                                        </p:tgtEl>
                                        <p:attrNameLst>
                                          <p:attrName>style.visibility</p:attrName>
                                        </p:attrNameLst>
                                      </p:cBhvr>
                                      <p:to>
                                        <p:strVal val="visible"/>
                                      </p:to>
                                    </p:set>
                                    <p:animEffect transition="in" filter="wipe(down)">
                                      <p:cBhvr>
                                        <p:cTn id="75" dur="500"/>
                                        <p:tgtEl>
                                          <p:spTgt spid="15"/>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4" fill="hold" grpId="0" nodeType="clickEffect">
                                  <p:stCondLst>
                                    <p:cond delay="0"/>
                                  </p:stCondLst>
                                  <p:childTnLst>
                                    <p:set>
                                      <p:cBhvr>
                                        <p:cTn id="79" dur="1" fill="hold">
                                          <p:stCondLst>
                                            <p:cond delay="0"/>
                                          </p:stCondLst>
                                        </p:cTn>
                                        <p:tgtEl>
                                          <p:spTgt spid="17"/>
                                        </p:tgtEl>
                                        <p:attrNameLst>
                                          <p:attrName>style.visibility</p:attrName>
                                        </p:attrNameLst>
                                      </p:cBhvr>
                                      <p:to>
                                        <p:strVal val="visible"/>
                                      </p:to>
                                    </p:set>
                                    <p:animEffect transition="in" filter="wipe(down)">
                                      <p:cBhvr>
                                        <p:cTn id="80" dur="500"/>
                                        <p:tgtEl>
                                          <p:spTgt spid="17"/>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4" fill="hold" grpId="0" nodeType="clickEffect">
                                  <p:stCondLst>
                                    <p:cond delay="0"/>
                                  </p:stCondLst>
                                  <p:childTnLst>
                                    <p:set>
                                      <p:cBhvr>
                                        <p:cTn id="84" dur="1" fill="hold">
                                          <p:stCondLst>
                                            <p:cond delay="0"/>
                                          </p:stCondLst>
                                        </p:cTn>
                                        <p:tgtEl>
                                          <p:spTgt spid="19"/>
                                        </p:tgtEl>
                                        <p:attrNameLst>
                                          <p:attrName>style.visibility</p:attrName>
                                        </p:attrNameLst>
                                      </p:cBhvr>
                                      <p:to>
                                        <p:strVal val="visible"/>
                                      </p:to>
                                    </p:set>
                                    <p:animEffect transition="in" filter="wipe(down)">
                                      <p:cBhvr>
                                        <p:cTn id="85" dur="500"/>
                                        <p:tgtEl>
                                          <p:spTgt spid="19"/>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4" fill="hold" grpId="0" nodeType="clickEffect">
                                  <p:stCondLst>
                                    <p:cond delay="0"/>
                                  </p:stCondLst>
                                  <p:childTnLst>
                                    <p:set>
                                      <p:cBhvr>
                                        <p:cTn id="89" dur="1" fill="hold">
                                          <p:stCondLst>
                                            <p:cond delay="0"/>
                                          </p:stCondLst>
                                        </p:cTn>
                                        <p:tgtEl>
                                          <p:spTgt spid="20"/>
                                        </p:tgtEl>
                                        <p:attrNameLst>
                                          <p:attrName>style.visibility</p:attrName>
                                        </p:attrNameLst>
                                      </p:cBhvr>
                                      <p:to>
                                        <p:strVal val="visible"/>
                                      </p:to>
                                    </p:set>
                                    <p:animEffect transition="in" filter="wipe(down)">
                                      <p:cBhvr>
                                        <p:cTn id="90" dur="500"/>
                                        <p:tgtEl>
                                          <p:spTgt spid="20"/>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4" fill="hold" grpId="0" nodeType="clickEffect">
                                  <p:stCondLst>
                                    <p:cond delay="0"/>
                                  </p:stCondLst>
                                  <p:childTnLst>
                                    <p:set>
                                      <p:cBhvr>
                                        <p:cTn id="94" dur="1" fill="hold">
                                          <p:stCondLst>
                                            <p:cond delay="0"/>
                                          </p:stCondLst>
                                        </p:cTn>
                                        <p:tgtEl>
                                          <p:spTgt spid="21"/>
                                        </p:tgtEl>
                                        <p:attrNameLst>
                                          <p:attrName>style.visibility</p:attrName>
                                        </p:attrNameLst>
                                      </p:cBhvr>
                                      <p:to>
                                        <p:strVal val="visible"/>
                                      </p:to>
                                    </p:set>
                                    <p:animEffect transition="in" filter="wipe(down)">
                                      <p:cBhvr>
                                        <p:cTn id="95" dur="500"/>
                                        <p:tgtEl>
                                          <p:spTgt spid="21"/>
                                        </p:tgtEl>
                                      </p:cBhvr>
                                    </p:animEffect>
                                  </p:childTnLst>
                                </p:cTn>
                              </p:par>
                            </p:childTnLst>
                          </p:cTn>
                        </p:par>
                      </p:childTnLst>
                    </p:cTn>
                  </p:par>
                  <p:par>
                    <p:cTn id="96" fill="hold">
                      <p:stCondLst>
                        <p:cond delay="indefinite"/>
                      </p:stCondLst>
                      <p:childTnLst>
                        <p:par>
                          <p:cTn id="97" fill="hold">
                            <p:stCondLst>
                              <p:cond delay="0"/>
                            </p:stCondLst>
                            <p:childTnLst>
                              <p:par>
                                <p:cTn id="98" presetID="10" presetClass="exit" presetSubtype="0" fill="hold" grpId="1" nodeType="clickEffect">
                                  <p:stCondLst>
                                    <p:cond delay="0"/>
                                  </p:stCondLst>
                                  <p:childTnLst>
                                    <p:animEffect transition="out" filter="fade">
                                      <p:cBhvr>
                                        <p:cTn id="99" dur="500"/>
                                        <p:tgtEl>
                                          <p:spTgt spid="14"/>
                                        </p:tgtEl>
                                      </p:cBhvr>
                                    </p:animEffect>
                                    <p:set>
                                      <p:cBhvr>
                                        <p:cTn id="100" dur="1" fill="hold">
                                          <p:stCondLst>
                                            <p:cond delay="499"/>
                                          </p:stCondLst>
                                        </p:cTn>
                                        <p:tgtEl>
                                          <p:spTgt spid="14"/>
                                        </p:tgtEl>
                                        <p:attrNameLst>
                                          <p:attrName>style.visibility</p:attrName>
                                        </p:attrNameLst>
                                      </p:cBhvr>
                                      <p:to>
                                        <p:strVal val="hidden"/>
                                      </p:to>
                                    </p:set>
                                  </p:childTnLst>
                                </p:cTn>
                              </p:par>
                              <p:par>
                                <p:cTn id="101" presetID="10" presetClass="exit" presetSubtype="0" fill="hold" grpId="1" nodeType="withEffect">
                                  <p:stCondLst>
                                    <p:cond delay="0"/>
                                  </p:stCondLst>
                                  <p:childTnLst>
                                    <p:animEffect transition="out" filter="fade">
                                      <p:cBhvr>
                                        <p:cTn id="102" dur="500"/>
                                        <p:tgtEl>
                                          <p:spTgt spid="15"/>
                                        </p:tgtEl>
                                      </p:cBhvr>
                                    </p:animEffect>
                                    <p:set>
                                      <p:cBhvr>
                                        <p:cTn id="103" dur="1" fill="hold">
                                          <p:stCondLst>
                                            <p:cond delay="499"/>
                                          </p:stCondLst>
                                        </p:cTn>
                                        <p:tgtEl>
                                          <p:spTgt spid="15"/>
                                        </p:tgtEl>
                                        <p:attrNameLst>
                                          <p:attrName>style.visibility</p:attrName>
                                        </p:attrNameLst>
                                      </p:cBhvr>
                                      <p:to>
                                        <p:strVal val="hidden"/>
                                      </p:to>
                                    </p:set>
                                  </p:childTnLst>
                                </p:cTn>
                              </p:par>
                              <p:par>
                                <p:cTn id="104" presetID="10" presetClass="exit" presetSubtype="0" fill="hold" grpId="1" nodeType="withEffect">
                                  <p:stCondLst>
                                    <p:cond delay="0"/>
                                  </p:stCondLst>
                                  <p:childTnLst>
                                    <p:animEffect transition="out" filter="fade">
                                      <p:cBhvr>
                                        <p:cTn id="105" dur="500"/>
                                        <p:tgtEl>
                                          <p:spTgt spid="17"/>
                                        </p:tgtEl>
                                      </p:cBhvr>
                                    </p:animEffect>
                                    <p:set>
                                      <p:cBhvr>
                                        <p:cTn id="106" dur="1" fill="hold">
                                          <p:stCondLst>
                                            <p:cond delay="499"/>
                                          </p:stCondLst>
                                        </p:cTn>
                                        <p:tgtEl>
                                          <p:spTgt spid="17"/>
                                        </p:tgtEl>
                                        <p:attrNameLst>
                                          <p:attrName>style.visibility</p:attrName>
                                        </p:attrNameLst>
                                      </p:cBhvr>
                                      <p:to>
                                        <p:strVal val="hidden"/>
                                      </p:to>
                                    </p:set>
                                  </p:childTnLst>
                                </p:cTn>
                              </p:par>
                              <p:par>
                                <p:cTn id="107" presetID="10" presetClass="exit" presetSubtype="0" fill="hold" grpId="1" nodeType="withEffect">
                                  <p:stCondLst>
                                    <p:cond delay="0"/>
                                  </p:stCondLst>
                                  <p:childTnLst>
                                    <p:animEffect transition="out" filter="fade">
                                      <p:cBhvr>
                                        <p:cTn id="108" dur="500"/>
                                        <p:tgtEl>
                                          <p:spTgt spid="19"/>
                                        </p:tgtEl>
                                      </p:cBhvr>
                                    </p:animEffect>
                                    <p:set>
                                      <p:cBhvr>
                                        <p:cTn id="109" dur="1" fill="hold">
                                          <p:stCondLst>
                                            <p:cond delay="499"/>
                                          </p:stCondLst>
                                        </p:cTn>
                                        <p:tgtEl>
                                          <p:spTgt spid="19"/>
                                        </p:tgtEl>
                                        <p:attrNameLst>
                                          <p:attrName>style.visibility</p:attrName>
                                        </p:attrNameLst>
                                      </p:cBhvr>
                                      <p:to>
                                        <p:strVal val="hidden"/>
                                      </p:to>
                                    </p:set>
                                  </p:childTnLst>
                                </p:cTn>
                              </p:par>
                              <p:par>
                                <p:cTn id="110" presetID="10" presetClass="exit" presetSubtype="0" fill="hold" grpId="1" nodeType="withEffect">
                                  <p:stCondLst>
                                    <p:cond delay="0"/>
                                  </p:stCondLst>
                                  <p:childTnLst>
                                    <p:animEffect transition="out" filter="fade">
                                      <p:cBhvr>
                                        <p:cTn id="111" dur="500"/>
                                        <p:tgtEl>
                                          <p:spTgt spid="20"/>
                                        </p:tgtEl>
                                      </p:cBhvr>
                                    </p:animEffect>
                                    <p:set>
                                      <p:cBhvr>
                                        <p:cTn id="112" dur="1" fill="hold">
                                          <p:stCondLst>
                                            <p:cond delay="499"/>
                                          </p:stCondLst>
                                        </p:cTn>
                                        <p:tgtEl>
                                          <p:spTgt spid="20"/>
                                        </p:tgtEl>
                                        <p:attrNameLst>
                                          <p:attrName>style.visibility</p:attrName>
                                        </p:attrNameLst>
                                      </p:cBhvr>
                                      <p:to>
                                        <p:strVal val="hidden"/>
                                      </p:to>
                                    </p:set>
                                  </p:childTnLst>
                                </p:cTn>
                              </p:par>
                              <p:par>
                                <p:cTn id="113" presetID="10" presetClass="exit" presetSubtype="0" fill="hold" grpId="1" nodeType="withEffect">
                                  <p:stCondLst>
                                    <p:cond delay="0"/>
                                  </p:stCondLst>
                                  <p:childTnLst>
                                    <p:animEffect transition="out" filter="fade">
                                      <p:cBhvr>
                                        <p:cTn id="114" dur="500"/>
                                        <p:tgtEl>
                                          <p:spTgt spid="21"/>
                                        </p:tgtEl>
                                      </p:cBhvr>
                                    </p:animEffect>
                                    <p:set>
                                      <p:cBhvr>
                                        <p:cTn id="115" dur="1" fill="hold">
                                          <p:stCondLst>
                                            <p:cond delay="499"/>
                                          </p:stCondLst>
                                        </p:cTn>
                                        <p:tgtEl>
                                          <p:spTgt spid="21"/>
                                        </p:tgtEl>
                                        <p:attrNameLst>
                                          <p:attrName>style.visibility</p:attrName>
                                        </p:attrNameLst>
                                      </p:cBhvr>
                                      <p:to>
                                        <p:strVal val="hidden"/>
                                      </p:to>
                                    </p:set>
                                  </p:childTnLst>
                                </p:cTn>
                              </p:par>
                            </p:childTnLst>
                          </p:cTn>
                        </p:par>
                      </p:childTnLst>
                    </p:cTn>
                  </p:par>
                  <p:par>
                    <p:cTn id="116" fill="hold">
                      <p:stCondLst>
                        <p:cond delay="indefinite"/>
                      </p:stCondLst>
                      <p:childTnLst>
                        <p:par>
                          <p:cTn id="117" fill="hold">
                            <p:stCondLst>
                              <p:cond delay="0"/>
                            </p:stCondLst>
                            <p:childTnLst>
                              <p:par>
                                <p:cTn id="118" presetID="22" presetClass="entr" presetSubtype="4" fill="hold" grpId="0" nodeType="clickEffect">
                                  <p:stCondLst>
                                    <p:cond delay="0"/>
                                  </p:stCondLst>
                                  <p:childTnLst>
                                    <p:set>
                                      <p:cBhvr>
                                        <p:cTn id="119" dur="1" fill="hold">
                                          <p:stCondLst>
                                            <p:cond delay="0"/>
                                          </p:stCondLst>
                                        </p:cTn>
                                        <p:tgtEl>
                                          <p:spTgt spid="22"/>
                                        </p:tgtEl>
                                        <p:attrNameLst>
                                          <p:attrName>style.visibility</p:attrName>
                                        </p:attrNameLst>
                                      </p:cBhvr>
                                      <p:to>
                                        <p:strVal val="visible"/>
                                      </p:to>
                                    </p:set>
                                    <p:animEffect transition="in" filter="wipe(down)">
                                      <p:cBhvr>
                                        <p:cTn id="120" dur="500"/>
                                        <p:tgtEl>
                                          <p:spTgt spid="22"/>
                                        </p:tgtEl>
                                      </p:cBhvr>
                                    </p:animEffect>
                                  </p:childTnLst>
                                </p:cTn>
                              </p:par>
                            </p:childTnLst>
                          </p:cTn>
                        </p:par>
                      </p:childTnLst>
                    </p:cTn>
                  </p:par>
                  <p:par>
                    <p:cTn id="121" fill="hold">
                      <p:stCondLst>
                        <p:cond delay="indefinite"/>
                      </p:stCondLst>
                      <p:childTnLst>
                        <p:par>
                          <p:cTn id="122" fill="hold">
                            <p:stCondLst>
                              <p:cond delay="0"/>
                            </p:stCondLst>
                            <p:childTnLst>
                              <p:par>
                                <p:cTn id="123" presetID="22" presetClass="entr" presetSubtype="4" fill="hold" grpId="0" nodeType="clickEffect">
                                  <p:stCondLst>
                                    <p:cond delay="0"/>
                                  </p:stCondLst>
                                  <p:childTnLst>
                                    <p:set>
                                      <p:cBhvr>
                                        <p:cTn id="124" dur="1" fill="hold">
                                          <p:stCondLst>
                                            <p:cond delay="0"/>
                                          </p:stCondLst>
                                        </p:cTn>
                                        <p:tgtEl>
                                          <p:spTgt spid="23"/>
                                        </p:tgtEl>
                                        <p:attrNameLst>
                                          <p:attrName>style.visibility</p:attrName>
                                        </p:attrNameLst>
                                      </p:cBhvr>
                                      <p:to>
                                        <p:strVal val="visible"/>
                                      </p:to>
                                    </p:set>
                                    <p:animEffect transition="in" filter="wipe(down)">
                                      <p:cBhvr>
                                        <p:cTn id="125" dur="500"/>
                                        <p:tgtEl>
                                          <p:spTgt spid="23"/>
                                        </p:tgtEl>
                                      </p:cBhvr>
                                    </p:animEffect>
                                  </p:childTnLst>
                                </p:cTn>
                              </p:par>
                            </p:childTnLst>
                          </p:cTn>
                        </p:par>
                      </p:childTnLst>
                    </p:cTn>
                  </p:par>
                  <p:par>
                    <p:cTn id="126" fill="hold">
                      <p:stCondLst>
                        <p:cond delay="indefinite"/>
                      </p:stCondLst>
                      <p:childTnLst>
                        <p:par>
                          <p:cTn id="127" fill="hold">
                            <p:stCondLst>
                              <p:cond delay="0"/>
                            </p:stCondLst>
                            <p:childTnLst>
                              <p:par>
                                <p:cTn id="128" presetID="22" presetClass="entr" presetSubtype="4" fill="hold" grpId="0" nodeType="clickEffect">
                                  <p:stCondLst>
                                    <p:cond delay="0"/>
                                  </p:stCondLst>
                                  <p:childTnLst>
                                    <p:set>
                                      <p:cBhvr>
                                        <p:cTn id="129" dur="1" fill="hold">
                                          <p:stCondLst>
                                            <p:cond delay="0"/>
                                          </p:stCondLst>
                                        </p:cTn>
                                        <p:tgtEl>
                                          <p:spTgt spid="24"/>
                                        </p:tgtEl>
                                        <p:attrNameLst>
                                          <p:attrName>style.visibility</p:attrName>
                                        </p:attrNameLst>
                                      </p:cBhvr>
                                      <p:to>
                                        <p:strVal val="visible"/>
                                      </p:to>
                                    </p:set>
                                    <p:animEffect transition="in" filter="wipe(down)">
                                      <p:cBhvr>
                                        <p:cTn id="130" dur="500"/>
                                        <p:tgtEl>
                                          <p:spTgt spid="24"/>
                                        </p:tgtEl>
                                      </p:cBhvr>
                                    </p:animEffect>
                                  </p:childTnLst>
                                </p:cTn>
                              </p:par>
                            </p:childTnLst>
                          </p:cTn>
                        </p:par>
                      </p:childTnLst>
                    </p:cTn>
                  </p:par>
                  <p:par>
                    <p:cTn id="131" fill="hold">
                      <p:stCondLst>
                        <p:cond delay="indefinite"/>
                      </p:stCondLst>
                      <p:childTnLst>
                        <p:par>
                          <p:cTn id="132" fill="hold">
                            <p:stCondLst>
                              <p:cond delay="0"/>
                            </p:stCondLst>
                            <p:childTnLst>
                              <p:par>
                                <p:cTn id="133" presetID="10" presetClass="exit" presetSubtype="0" fill="hold" grpId="1" nodeType="clickEffect">
                                  <p:stCondLst>
                                    <p:cond delay="0"/>
                                  </p:stCondLst>
                                  <p:childTnLst>
                                    <p:animEffect transition="out" filter="fade">
                                      <p:cBhvr>
                                        <p:cTn id="134" dur="500"/>
                                        <p:tgtEl>
                                          <p:spTgt spid="22"/>
                                        </p:tgtEl>
                                      </p:cBhvr>
                                    </p:animEffect>
                                    <p:set>
                                      <p:cBhvr>
                                        <p:cTn id="135" dur="1" fill="hold">
                                          <p:stCondLst>
                                            <p:cond delay="499"/>
                                          </p:stCondLst>
                                        </p:cTn>
                                        <p:tgtEl>
                                          <p:spTgt spid="22"/>
                                        </p:tgtEl>
                                        <p:attrNameLst>
                                          <p:attrName>style.visibility</p:attrName>
                                        </p:attrNameLst>
                                      </p:cBhvr>
                                      <p:to>
                                        <p:strVal val="hidden"/>
                                      </p:to>
                                    </p:set>
                                  </p:childTnLst>
                                </p:cTn>
                              </p:par>
                              <p:par>
                                <p:cTn id="136" presetID="10" presetClass="exit" presetSubtype="0" fill="hold" grpId="1" nodeType="withEffect">
                                  <p:stCondLst>
                                    <p:cond delay="0"/>
                                  </p:stCondLst>
                                  <p:childTnLst>
                                    <p:animEffect transition="out" filter="fade">
                                      <p:cBhvr>
                                        <p:cTn id="137" dur="500"/>
                                        <p:tgtEl>
                                          <p:spTgt spid="23"/>
                                        </p:tgtEl>
                                      </p:cBhvr>
                                    </p:animEffect>
                                    <p:set>
                                      <p:cBhvr>
                                        <p:cTn id="138" dur="1" fill="hold">
                                          <p:stCondLst>
                                            <p:cond delay="499"/>
                                          </p:stCondLst>
                                        </p:cTn>
                                        <p:tgtEl>
                                          <p:spTgt spid="23"/>
                                        </p:tgtEl>
                                        <p:attrNameLst>
                                          <p:attrName>style.visibility</p:attrName>
                                        </p:attrNameLst>
                                      </p:cBhvr>
                                      <p:to>
                                        <p:strVal val="hidden"/>
                                      </p:to>
                                    </p:set>
                                  </p:childTnLst>
                                </p:cTn>
                              </p:par>
                              <p:par>
                                <p:cTn id="139" presetID="10" presetClass="exit" presetSubtype="0" fill="hold" grpId="1" nodeType="withEffect">
                                  <p:stCondLst>
                                    <p:cond delay="0"/>
                                  </p:stCondLst>
                                  <p:childTnLst>
                                    <p:animEffect transition="out" filter="fade">
                                      <p:cBhvr>
                                        <p:cTn id="140" dur="500"/>
                                        <p:tgtEl>
                                          <p:spTgt spid="24"/>
                                        </p:tgtEl>
                                      </p:cBhvr>
                                    </p:animEffect>
                                    <p:set>
                                      <p:cBhvr>
                                        <p:cTn id="141" dur="1" fill="hold">
                                          <p:stCondLst>
                                            <p:cond delay="499"/>
                                          </p:stCondLst>
                                        </p:cTn>
                                        <p:tgtEl>
                                          <p:spTgt spid="24"/>
                                        </p:tgtEl>
                                        <p:attrNameLst>
                                          <p:attrName>style.visibility</p:attrName>
                                        </p:attrNameLst>
                                      </p:cBhvr>
                                      <p:to>
                                        <p:strVal val="hidden"/>
                                      </p:to>
                                    </p:set>
                                  </p:childTnLst>
                                </p:cTn>
                              </p:par>
                            </p:childTnLst>
                          </p:cTn>
                        </p:par>
                      </p:childTnLst>
                    </p:cTn>
                  </p:par>
                  <p:par>
                    <p:cTn id="142" fill="hold">
                      <p:stCondLst>
                        <p:cond delay="indefinite"/>
                      </p:stCondLst>
                      <p:childTnLst>
                        <p:par>
                          <p:cTn id="143" fill="hold">
                            <p:stCondLst>
                              <p:cond delay="0"/>
                            </p:stCondLst>
                            <p:childTnLst>
                              <p:par>
                                <p:cTn id="144" presetID="22" presetClass="entr" presetSubtype="4" fill="hold" grpId="0" nodeType="clickEffect">
                                  <p:stCondLst>
                                    <p:cond delay="0"/>
                                  </p:stCondLst>
                                  <p:childTnLst>
                                    <p:set>
                                      <p:cBhvr>
                                        <p:cTn id="145" dur="1" fill="hold">
                                          <p:stCondLst>
                                            <p:cond delay="0"/>
                                          </p:stCondLst>
                                        </p:cTn>
                                        <p:tgtEl>
                                          <p:spTgt spid="25"/>
                                        </p:tgtEl>
                                        <p:attrNameLst>
                                          <p:attrName>style.visibility</p:attrName>
                                        </p:attrNameLst>
                                      </p:cBhvr>
                                      <p:to>
                                        <p:strVal val="visible"/>
                                      </p:to>
                                    </p:set>
                                    <p:animEffect transition="in" filter="wipe(down)">
                                      <p:cBhvr>
                                        <p:cTn id="146" dur="500"/>
                                        <p:tgtEl>
                                          <p:spTgt spid="25"/>
                                        </p:tgtEl>
                                      </p:cBhvr>
                                    </p:animEffect>
                                  </p:childTnLst>
                                </p:cTn>
                              </p:par>
                            </p:childTnLst>
                          </p:cTn>
                        </p:par>
                      </p:childTnLst>
                    </p:cTn>
                  </p:par>
                  <p:par>
                    <p:cTn id="147" fill="hold">
                      <p:stCondLst>
                        <p:cond delay="indefinite"/>
                      </p:stCondLst>
                      <p:childTnLst>
                        <p:par>
                          <p:cTn id="148" fill="hold">
                            <p:stCondLst>
                              <p:cond delay="0"/>
                            </p:stCondLst>
                            <p:childTnLst>
                              <p:par>
                                <p:cTn id="149" presetID="22" presetClass="entr" presetSubtype="4" fill="hold" grpId="0" nodeType="clickEffect">
                                  <p:stCondLst>
                                    <p:cond delay="0"/>
                                  </p:stCondLst>
                                  <p:childTnLst>
                                    <p:set>
                                      <p:cBhvr>
                                        <p:cTn id="150" dur="1" fill="hold">
                                          <p:stCondLst>
                                            <p:cond delay="0"/>
                                          </p:stCondLst>
                                        </p:cTn>
                                        <p:tgtEl>
                                          <p:spTgt spid="26"/>
                                        </p:tgtEl>
                                        <p:attrNameLst>
                                          <p:attrName>style.visibility</p:attrName>
                                        </p:attrNameLst>
                                      </p:cBhvr>
                                      <p:to>
                                        <p:strVal val="visible"/>
                                      </p:to>
                                    </p:set>
                                    <p:animEffect transition="in" filter="wipe(down)">
                                      <p:cBhvr>
                                        <p:cTn id="151" dur="500"/>
                                        <p:tgtEl>
                                          <p:spTgt spid="26"/>
                                        </p:tgtEl>
                                      </p:cBhvr>
                                    </p:animEffect>
                                  </p:childTnLst>
                                </p:cTn>
                              </p:par>
                            </p:childTnLst>
                          </p:cTn>
                        </p:par>
                      </p:childTnLst>
                    </p:cTn>
                  </p:par>
                  <p:par>
                    <p:cTn id="152" fill="hold">
                      <p:stCondLst>
                        <p:cond delay="indefinite"/>
                      </p:stCondLst>
                      <p:childTnLst>
                        <p:par>
                          <p:cTn id="153" fill="hold">
                            <p:stCondLst>
                              <p:cond delay="0"/>
                            </p:stCondLst>
                            <p:childTnLst>
                              <p:par>
                                <p:cTn id="154" presetID="10" presetClass="entr" presetSubtype="0" fill="hold" grpId="0" nodeType="clickEffect">
                                  <p:stCondLst>
                                    <p:cond delay="0"/>
                                  </p:stCondLst>
                                  <p:childTnLst>
                                    <p:set>
                                      <p:cBhvr>
                                        <p:cTn id="155" dur="1" fill="hold">
                                          <p:stCondLst>
                                            <p:cond delay="0"/>
                                          </p:stCondLst>
                                        </p:cTn>
                                        <p:tgtEl>
                                          <p:spTgt spid="27"/>
                                        </p:tgtEl>
                                        <p:attrNameLst>
                                          <p:attrName>style.visibility</p:attrName>
                                        </p:attrNameLst>
                                      </p:cBhvr>
                                      <p:to>
                                        <p:strVal val="visible"/>
                                      </p:to>
                                    </p:set>
                                    <p:animEffect transition="in" filter="fade">
                                      <p:cBhvr>
                                        <p:cTn id="156" dur="500"/>
                                        <p:tgtEl>
                                          <p:spTgt spid="27"/>
                                        </p:tgtEl>
                                      </p:cBhvr>
                                    </p:animEffect>
                                  </p:childTnLst>
                                </p:cTn>
                              </p:par>
                              <p:par>
                                <p:cTn id="157" presetID="10" presetClass="entr" presetSubtype="0" fill="hold" grpId="0" nodeType="withEffect">
                                  <p:stCondLst>
                                    <p:cond delay="0"/>
                                  </p:stCondLst>
                                  <p:childTnLst>
                                    <p:set>
                                      <p:cBhvr>
                                        <p:cTn id="158" dur="1" fill="hold">
                                          <p:stCondLst>
                                            <p:cond delay="0"/>
                                          </p:stCondLst>
                                        </p:cTn>
                                        <p:tgtEl>
                                          <p:spTgt spid="28"/>
                                        </p:tgtEl>
                                        <p:attrNameLst>
                                          <p:attrName>style.visibility</p:attrName>
                                        </p:attrNameLst>
                                      </p:cBhvr>
                                      <p:to>
                                        <p:strVal val="visible"/>
                                      </p:to>
                                    </p:set>
                                    <p:animEffect transition="in" filter="fade">
                                      <p:cBhvr>
                                        <p:cTn id="159" dur="500"/>
                                        <p:tgtEl>
                                          <p:spTgt spid="28"/>
                                        </p:tgtEl>
                                      </p:cBhvr>
                                    </p:animEffect>
                                  </p:childTnLst>
                                </p:cTn>
                              </p:par>
                              <p:par>
                                <p:cTn id="160" presetID="10" presetClass="entr" presetSubtype="0" fill="hold" nodeType="withEffect">
                                  <p:stCondLst>
                                    <p:cond delay="0"/>
                                  </p:stCondLst>
                                  <p:childTnLst>
                                    <p:set>
                                      <p:cBhvr>
                                        <p:cTn id="161" dur="1" fill="hold">
                                          <p:stCondLst>
                                            <p:cond delay="0"/>
                                          </p:stCondLst>
                                        </p:cTn>
                                        <p:tgtEl>
                                          <p:spTgt spid="33"/>
                                        </p:tgtEl>
                                        <p:attrNameLst>
                                          <p:attrName>style.visibility</p:attrName>
                                        </p:attrNameLst>
                                      </p:cBhvr>
                                      <p:to>
                                        <p:strVal val="visible"/>
                                      </p:to>
                                    </p:set>
                                    <p:animEffect transition="in" filter="fade">
                                      <p:cBhvr>
                                        <p:cTn id="162" dur="500"/>
                                        <p:tgtEl>
                                          <p:spTgt spid="33"/>
                                        </p:tgtEl>
                                      </p:cBhvr>
                                    </p:animEffect>
                                  </p:childTnLst>
                                </p:cTn>
                              </p:par>
                              <p:par>
                                <p:cTn id="163" presetID="10" presetClass="entr" presetSubtype="0" fill="hold" nodeType="withEffect">
                                  <p:stCondLst>
                                    <p:cond delay="0"/>
                                  </p:stCondLst>
                                  <p:childTnLst>
                                    <p:set>
                                      <p:cBhvr>
                                        <p:cTn id="164" dur="1" fill="hold">
                                          <p:stCondLst>
                                            <p:cond delay="0"/>
                                          </p:stCondLst>
                                        </p:cTn>
                                        <p:tgtEl>
                                          <p:spTgt spid="34"/>
                                        </p:tgtEl>
                                        <p:attrNameLst>
                                          <p:attrName>style.visibility</p:attrName>
                                        </p:attrNameLst>
                                      </p:cBhvr>
                                      <p:to>
                                        <p:strVal val="visible"/>
                                      </p:to>
                                    </p:set>
                                    <p:animEffect transition="in" filter="fade">
                                      <p:cBhvr>
                                        <p:cTn id="165" dur="500"/>
                                        <p:tgtEl>
                                          <p:spTgt spid="34"/>
                                        </p:tgtEl>
                                      </p:cBhvr>
                                    </p:animEffect>
                                  </p:childTnLst>
                                </p:cTn>
                              </p:par>
                              <p:par>
                                <p:cTn id="166" presetID="10" presetClass="entr" presetSubtype="0" fill="hold" grpId="0" nodeType="withEffect">
                                  <p:stCondLst>
                                    <p:cond delay="0"/>
                                  </p:stCondLst>
                                  <p:childTnLst>
                                    <p:set>
                                      <p:cBhvr>
                                        <p:cTn id="167" dur="1" fill="hold">
                                          <p:stCondLst>
                                            <p:cond delay="0"/>
                                          </p:stCondLst>
                                        </p:cTn>
                                        <p:tgtEl>
                                          <p:spTgt spid="36"/>
                                        </p:tgtEl>
                                        <p:attrNameLst>
                                          <p:attrName>style.visibility</p:attrName>
                                        </p:attrNameLst>
                                      </p:cBhvr>
                                      <p:to>
                                        <p:strVal val="visible"/>
                                      </p:to>
                                    </p:set>
                                    <p:animEffect transition="in" filter="fade">
                                      <p:cBhvr>
                                        <p:cTn id="168" dur="500"/>
                                        <p:tgtEl>
                                          <p:spTgt spid="36"/>
                                        </p:tgtEl>
                                      </p:cBhvr>
                                    </p:animEffect>
                                  </p:childTnLst>
                                </p:cTn>
                              </p:par>
                              <p:par>
                                <p:cTn id="169" presetID="10" presetClass="entr" presetSubtype="0" fill="hold" grpId="0" nodeType="withEffect">
                                  <p:stCondLst>
                                    <p:cond delay="0"/>
                                  </p:stCondLst>
                                  <p:childTnLst>
                                    <p:set>
                                      <p:cBhvr>
                                        <p:cTn id="170" dur="1" fill="hold">
                                          <p:stCondLst>
                                            <p:cond delay="0"/>
                                          </p:stCondLst>
                                        </p:cTn>
                                        <p:tgtEl>
                                          <p:spTgt spid="37"/>
                                        </p:tgtEl>
                                        <p:attrNameLst>
                                          <p:attrName>style.visibility</p:attrName>
                                        </p:attrNameLst>
                                      </p:cBhvr>
                                      <p:to>
                                        <p:strVal val="visible"/>
                                      </p:to>
                                    </p:set>
                                    <p:animEffect transition="in" filter="fade">
                                      <p:cBhvr>
                                        <p:cTn id="171" dur="500"/>
                                        <p:tgtEl>
                                          <p:spTgt spid="37"/>
                                        </p:tgtEl>
                                      </p:cBhvr>
                                    </p:animEffect>
                                  </p:childTnLst>
                                </p:cTn>
                              </p:par>
                              <p:par>
                                <p:cTn id="172" presetID="10" presetClass="entr" presetSubtype="0" fill="hold" grpId="0" nodeType="withEffect">
                                  <p:stCondLst>
                                    <p:cond delay="0"/>
                                  </p:stCondLst>
                                  <p:childTnLst>
                                    <p:set>
                                      <p:cBhvr>
                                        <p:cTn id="173" dur="1" fill="hold">
                                          <p:stCondLst>
                                            <p:cond delay="0"/>
                                          </p:stCondLst>
                                        </p:cTn>
                                        <p:tgtEl>
                                          <p:spTgt spid="38"/>
                                        </p:tgtEl>
                                        <p:attrNameLst>
                                          <p:attrName>style.visibility</p:attrName>
                                        </p:attrNameLst>
                                      </p:cBhvr>
                                      <p:to>
                                        <p:strVal val="visible"/>
                                      </p:to>
                                    </p:set>
                                    <p:animEffect transition="in" filter="fade">
                                      <p:cBhvr>
                                        <p:cTn id="174" dur="500"/>
                                        <p:tgtEl>
                                          <p:spTgt spid="38"/>
                                        </p:tgtEl>
                                      </p:cBhvr>
                                    </p:animEffect>
                                  </p:childTnLst>
                                </p:cTn>
                              </p:par>
                              <p:par>
                                <p:cTn id="175" presetID="10" presetClass="entr" presetSubtype="0" fill="hold" nodeType="withEffect">
                                  <p:stCondLst>
                                    <p:cond delay="0"/>
                                  </p:stCondLst>
                                  <p:childTnLst>
                                    <p:set>
                                      <p:cBhvr>
                                        <p:cTn id="176" dur="1" fill="hold">
                                          <p:stCondLst>
                                            <p:cond delay="0"/>
                                          </p:stCondLst>
                                        </p:cTn>
                                        <p:tgtEl>
                                          <p:spTgt spid="35"/>
                                        </p:tgtEl>
                                        <p:attrNameLst>
                                          <p:attrName>style.visibility</p:attrName>
                                        </p:attrNameLst>
                                      </p:cBhvr>
                                      <p:to>
                                        <p:strVal val="visible"/>
                                      </p:to>
                                    </p:set>
                                    <p:animEffect transition="in" filter="fade">
                                      <p:cBhvr>
                                        <p:cTn id="177" dur="500"/>
                                        <p:tgtEl>
                                          <p:spTgt spid="35"/>
                                        </p:tgtEl>
                                      </p:cBhvr>
                                    </p:animEffect>
                                  </p:childTnLst>
                                </p:cTn>
                              </p:par>
                            </p:childTnLst>
                          </p:cTn>
                        </p:par>
                      </p:childTnLst>
                    </p:cTn>
                  </p:par>
                  <p:par>
                    <p:cTn id="178" fill="hold">
                      <p:stCondLst>
                        <p:cond delay="indefinite"/>
                      </p:stCondLst>
                      <p:childTnLst>
                        <p:par>
                          <p:cTn id="179" fill="hold">
                            <p:stCondLst>
                              <p:cond delay="0"/>
                            </p:stCondLst>
                            <p:childTnLst>
                              <p:par>
                                <p:cTn id="180" presetID="10" presetClass="exit" presetSubtype="0" fill="hold" grpId="1" nodeType="clickEffect">
                                  <p:stCondLst>
                                    <p:cond delay="0"/>
                                  </p:stCondLst>
                                  <p:childTnLst>
                                    <p:animEffect transition="out" filter="fade">
                                      <p:cBhvr>
                                        <p:cTn id="181" dur="500"/>
                                        <p:tgtEl>
                                          <p:spTgt spid="25"/>
                                        </p:tgtEl>
                                      </p:cBhvr>
                                    </p:animEffect>
                                    <p:set>
                                      <p:cBhvr>
                                        <p:cTn id="182" dur="1" fill="hold">
                                          <p:stCondLst>
                                            <p:cond delay="499"/>
                                          </p:stCondLst>
                                        </p:cTn>
                                        <p:tgtEl>
                                          <p:spTgt spid="25"/>
                                        </p:tgtEl>
                                        <p:attrNameLst>
                                          <p:attrName>style.visibility</p:attrName>
                                        </p:attrNameLst>
                                      </p:cBhvr>
                                      <p:to>
                                        <p:strVal val="hidden"/>
                                      </p:to>
                                    </p:set>
                                  </p:childTnLst>
                                </p:cTn>
                              </p:par>
                              <p:par>
                                <p:cTn id="183" presetID="10" presetClass="exit" presetSubtype="0" fill="hold" grpId="1" nodeType="withEffect">
                                  <p:stCondLst>
                                    <p:cond delay="0"/>
                                  </p:stCondLst>
                                  <p:childTnLst>
                                    <p:animEffect transition="out" filter="fade">
                                      <p:cBhvr>
                                        <p:cTn id="184" dur="500"/>
                                        <p:tgtEl>
                                          <p:spTgt spid="26"/>
                                        </p:tgtEl>
                                      </p:cBhvr>
                                    </p:animEffect>
                                    <p:set>
                                      <p:cBhvr>
                                        <p:cTn id="185" dur="1" fill="hold">
                                          <p:stCondLst>
                                            <p:cond delay="499"/>
                                          </p:stCondLst>
                                        </p:cTn>
                                        <p:tgtEl>
                                          <p:spTgt spid="26"/>
                                        </p:tgtEl>
                                        <p:attrNameLst>
                                          <p:attrName>style.visibility</p:attrName>
                                        </p:attrNameLst>
                                      </p:cBhvr>
                                      <p:to>
                                        <p:strVal val="hidden"/>
                                      </p:to>
                                    </p:set>
                                  </p:childTnLst>
                                </p:cTn>
                              </p:par>
                              <p:par>
                                <p:cTn id="186" presetID="10" presetClass="exit" presetSubtype="0" fill="hold" grpId="1" nodeType="withEffect">
                                  <p:stCondLst>
                                    <p:cond delay="0"/>
                                  </p:stCondLst>
                                  <p:childTnLst>
                                    <p:animEffect transition="out" filter="fade">
                                      <p:cBhvr>
                                        <p:cTn id="187" dur="500"/>
                                        <p:tgtEl>
                                          <p:spTgt spid="27"/>
                                        </p:tgtEl>
                                      </p:cBhvr>
                                    </p:animEffect>
                                    <p:set>
                                      <p:cBhvr>
                                        <p:cTn id="188" dur="1" fill="hold">
                                          <p:stCondLst>
                                            <p:cond delay="499"/>
                                          </p:stCondLst>
                                        </p:cTn>
                                        <p:tgtEl>
                                          <p:spTgt spid="27"/>
                                        </p:tgtEl>
                                        <p:attrNameLst>
                                          <p:attrName>style.visibility</p:attrName>
                                        </p:attrNameLst>
                                      </p:cBhvr>
                                      <p:to>
                                        <p:strVal val="hidden"/>
                                      </p:to>
                                    </p:set>
                                  </p:childTnLst>
                                </p:cTn>
                              </p:par>
                              <p:par>
                                <p:cTn id="189" presetID="10" presetClass="exit" presetSubtype="0" fill="hold" grpId="1" nodeType="withEffect">
                                  <p:stCondLst>
                                    <p:cond delay="0"/>
                                  </p:stCondLst>
                                  <p:childTnLst>
                                    <p:animEffect transition="out" filter="fade">
                                      <p:cBhvr>
                                        <p:cTn id="190" dur="500"/>
                                        <p:tgtEl>
                                          <p:spTgt spid="28"/>
                                        </p:tgtEl>
                                      </p:cBhvr>
                                    </p:animEffect>
                                    <p:set>
                                      <p:cBhvr>
                                        <p:cTn id="191" dur="1" fill="hold">
                                          <p:stCondLst>
                                            <p:cond delay="499"/>
                                          </p:stCondLst>
                                        </p:cTn>
                                        <p:tgtEl>
                                          <p:spTgt spid="28"/>
                                        </p:tgtEl>
                                        <p:attrNameLst>
                                          <p:attrName>style.visibility</p:attrName>
                                        </p:attrNameLst>
                                      </p:cBhvr>
                                      <p:to>
                                        <p:strVal val="hidden"/>
                                      </p:to>
                                    </p:set>
                                  </p:childTnLst>
                                </p:cTn>
                              </p:par>
                              <p:par>
                                <p:cTn id="192" presetID="10" presetClass="exit" presetSubtype="0" fill="hold" nodeType="withEffect">
                                  <p:stCondLst>
                                    <p:cond delay="0"/>
                                  </p:stCondLst>
                                  <p:childTnLst>
                                    <p:animEffect transition="out" filter="fade">
                                      <p:cBhvr>
                                        <p:cTn id="193" dur="500"/>
                                        <p:tgtEl>
                                          <p:spTgt spid="33"/>
                                        </p:tgtEl>
                                      </p:cBhvr>
                                    </p:animEffect>
                                    <p:set>
                                      <p:cBhvr>
                                        <p:cTn id="194" dur="1" fill="hold">
                                          <p:stCondLst>
                                            <p:cond delay="499"/>
                                          </p:stCondLst>
                                        </p:cTn>
                                        <p:tgtEl>
                                          <p:spTgt spid="33"/>
                                        </p:tgtEl>
                                        <p:attrNameLst>
                                          <p:attrName>style.visibility</p:attrName>
                                        </p:attrNameLst>
                                      </p:cBhvr>
                                      <p:to>
                                        <p:strVal val="hidden"/>
                                      </p:to>
                                    </p:set>
                                  </p:childTnLst>
                                </p:cTn>
                              </p:par>
                              <p:par>
                                <p:cTn id="195" presetID="10" presetClass="exit" presetSubtype="0" fill="hold" nodeType="withEffect">
                                  <p:stCondLst>
                                    <p:cond delay="0"/>
                                  </p:stCondLst>
                                  <p:childTnLst>
                                    <p:animEffect transition="out" filter="fade">
                                      <p:cBhvr>
                                        <p:cTn id="196" dur="500"/>
                                        <p:tgtEl>
                                          <p:spTgt spid="34"/>
                                        </p:tgtEl>
                                      </p:cBhvr>
                                    </p:animEffect>
                                    <p:set>
                                      <p:cBhvr>
                                        <p:cTn id="197" dur="1" fill="hold">
                                          <p:stCondLst>
                                            <p:cond delay="499"/>
                                          </p:stCondLst>
                                        </p:cTn>
                                        <p:tgtEl>
                                          <p:spTgt spid="34"/>
                                        </p:tgtEl>
                                        <p:attrNameLst>
                                          <p:attrName>style.visibility</p:attrName>
                                        </p:attrNameLst>
                                      </p:cBhvr>
                                      <p:to>
                                        <p:strVal val="hidden"/>
                                      </p:to>
                                    </p:set>
                                  </p:childTnLst>
                                </p:cTn>
                              </p:par>
                              <p:par>
                                <p:cTn id="198" presetID="10" presetClass="exit" presetSubtype="0" fill="hold" grpId="1" nodeType="withEffect">
                                  <p:stCondLst>
                                    <p:cond delay="0"/>
                                  </p:stCondLst>
                                  <p:childTnLst>
                                    <p:animEffect transition="out" filter="fade">
                                      <p:cBhvr>
                                        <p:cTn id="199" dur="500"/>
                                        <p:tgtEl>
                                          <p:spTgt spid="36"/>
                                        </p:tgtEl>
                                      </p:cBhvr>
                                    </p:animEffect>
                                    <p:set>
                                      <p:cBhvr>
                                        <p:cTn id="200" dur="1" fill="hold">
                                          <p:stCondLst>
                                            <p:cond delay="499"/>
                                          </p:stCondLst>
                                        </p:cTn>
                                        <p:tgtEl>
                                          <p:spTgt spid="36"/>
                                        </p:tgtEl>
                                        <p:attrNameLst>
                                          <p:attrName>style.visibility</p:attrName>
                                        </p:attrNameLst>
                                      </p:cBhvr>
                                      <p:to>
                                        <p:strVal val="hidden"/>
                                      </p:to>
                                    </p:set>
                                  </p:childTnLst>
                                </p:cTn>
                              </p:par>
                              <p:par>
                                <p:cTn id="201" presetID="10" presetClass="exit" presetSubtype="0" fill="hold" grpId="1" nodeType="withEffect">
                                  <p:stCondLst>
                                    <p:cond delay="0"/>
                                  </p:stCondLst>
                                  <p:childTnLst>
                                    <p:animEffect transition="out" filter="fade">
                                      <p:cBhvr>
                                        <p:cTn id="202" dur="500"/>
                                        <p:tgtEl>
                                          <p:spTgt spid="37"/>
                                        </p:tgtEl>
                                      </p:cBhvr>
                                    </p:animEffect>
                                    <p:set>
                                      <p:cBhvr>
                                        <p:cTn id="203" dur="1" fill="hold">
                                          <p:stCondLst>
                                            <p:cond delay="499"/>
                                          </p:stCondLst>
                                        </p:cTn>
                                        <p:tgtEl>
                                          <p:spTgt spid="37"/>
                                        </p:tgtEl>
                                        <p:attrNameLst>
                                          <p:attrName>style.visibility</p:attrName>
                                        </p:attrNameLst>
                                      </p:cBhvr>
                                      <p:to>
                                        <p:strVal val="hidden"/>
                                      </p:to>
                                    </p:set>
                                  </p:childTnLst>
                                </p:cTn>
                              </p:par>
                              <p:par>
                                <p:cTn id="204" presetID="10" presetClass="exit" presetSubtype="0" fill="hold" grpId="1" nodeType="withEffect">
                                  <p:stCondLst>
                                    <p:cond delay="0"/>
                                  </p:stCondLst>
                                  <p:childTnLst>
                                    <p:animEffect transition="out" filter="fade">
                                      <p:cBhvr>
                                        <p:cTn id="205" dur="500"/>
                                        <p:tgtEl>
                                          <p:spTgt spid="38"/>
                                        </p:tgtEl>
                                      </p:cBhvr>
                                    </p:animEffect>
                                    <p:set>
                                      <p:cBhvr>
                                        <p:cTn id="206" dur="1" fill="hold">
                                          <p:stCondLst>
                                            <p:cond delay="499"/>
                                          </p:stCondLst>
                                        </p:cTn>
                                        <p:tgtEl>
                                          <p:spTgt spid="38"/>
                                        </p:tgtEl>
                                        <p:attrNameLst>
                                          <p:attrName>style.visibility</p:attrName>
                                        </p:attrNameLst>
                                      </p:cBhvr>
                                      <p:to>
                                        <p:strVal val="hidden"/>
                                      </p:to>
                                    </p:set>
                                  </p:childTnLst>
                                </p:cTn>
                              </p:par>
                              <p:par>
                                <p:cTn id="207" presetID="10" presetClass="exit" presetSubtype="0" fill="hold" nodeType="withEffect">
                                  <p:stCondLst>
                                    <p:cond delay="0"/>
                                  </p:stCondLst>
                                  <p:childTnLst>
                                    <p:animEffect transition="out" filter="fade">
                                      <p:cBhvr>
                                        <p:cTn id="208" dur="500"/>
                                        <p:tgtEl>
                                          <p:spTgt spid="35"/>
                                        </p:tgtEl>
                                      </p:cBhvr>
                                    </p:animEffect>
                                    <p:set>
                                      <p:cBhvr>
                                        <p:cTn id="209" dur="1" fill="hold">
                                          <p:stCondLst>
                                            <p:cond delay="4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32" grpId="0" animBg="1"/>
      <p:bldP spid="29" grpId="0"/>
      <p:bldP spid="30" grpId="0" animBg="1"/>
      <p:bldP spid="31" grpId="0"/>
      <p:bldP spid="31" grpId="1"/>
      <p:bldP spid="12" grpId="0"/>
      <p:bldP spid="12" grpId="1"/>
      <p:bldP spid="10" grpId="0"/>
      <p:bldP spid="10" grpId="1"/>
      <p:bldP spid="11" grpId="0"/>
      <p:bldP spid="11" grpId="1"/>
      <p:bldP spid="14" grpId="0"/>
      <p:bldP spid="14" grpId="1"/>
      <p:bldP spid="15" grpId="0"/>
      <p:bldP spid="15" grpId="1"/>
      <p:bldP spid="17" grpId="0"/>
      <p:bldP spid="17" grpId="1"/>
      <p:bldP spid="19" grpId="0"/>
      <p:bldP spid="19" grpId="1"/>
      <p:bldP spid="20" grpId="0"/>
      <p:bldP spid="20" grpId="1"/>
      <p:bldP spid="21" grpId="0"/>
      <p:bldP spid="21" grpId="1"/>
      <p:bldP spid="22" grpId="0"/>
      <p:bldP spid="22" grpId="1"/>
      <p:bldP spid="23" grpId="0"/>
      <p:bldP spid="23" grpId="1"/>
      <p:bldP spid="24" grpId="0"/>
      <p:bldP spid="24" grpId="1"/>
      <p:bldP spid="25" grpId="0"/>
      <p:bldP spid="25" grpId="1"/>
      <p:bldP spid="26" grpId="0"/>
      <p:bldP spid="26" grpId="1"/>
      <p:bldP spid="27" grpId="0" animBg="1"/>
      <p:bldP spid="27" grpId="1" animBg="1"/>
      <p:bldP spid="28" grpId="0" animBg="1"/>
      <p:bldP spid="28" grpId="1" animBg="1"/>
      <p:bldP spid="36" grpId="0"/>
      <p:bldP spid="36" grpId="1"/>
      <p:bldP spid="37" grpId="0"/>
      <p:bldP spid="37" grpId="1"/>
      <p:bldP spid="38" grpId="0"/>
      <p:bldP spid="38"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 1121"/>
          <p:cNvSpPr/>
          <p:nvPr/>
        </p:nvSpPr>
        <p:spPr>
          <a:xfrm>
            <a:off x="1992634" y="2873849"/>
            <a:ext cx="8206732" cy="111030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p>
            <a:pPr>
              <a:lnSpc>
                <a:spcPct val="130000"/>
              </a:lnSpc>
            </a:pPr>
            <a:r>
              <a:rPr lang="fa-IR" sz="5400" b="1" dirty="0" smtClean="0">
                <a:solidFill>
                  <a:schemeClr val="bg1"/>
                </a:solidFill>
                <a:latin typeface="A Rezvan-fat" panose="01000500000000020002" pitchFamily="2" charset="-78"/>
                <a:cs typeface="A Rezvan-fat" panose="01000500000000020002" pitchFamily="2" charset="-78"/>
              </a:rPr>
              <a:t>مدل های پیش بینی در حمل و نقل کالا</a:t>
            </a:r>
            <a:endParaRPr lang="en-US" sz="5400" b="1" dirty="0">
              <a:solidFill>
                <a:schemeClr val="bg1"/>
              </a:solidFill>
              <a:latin typeface="A Rezvan-fat" panose="01000500000000020002" pitchFamily="2" charset="-78"/>
              <a:cs typeface="A Rezvan-fat" panose="01000500000000020002" pitchFamily="2" charset="-78"/>
            </a:endParaRPr>
          </a:p>
        </p:txBody>
      </p:sp>
      <p:pic>
        <p:nvPicPr>
          <p:cNvPr id="4" name="Picture Placeholder 3"/>
          <p:cNvPicPr>
            <a:picLocks noGrp="1" noChangeAspect="1"/>
          </p:cNvPicPr>
          <p:nvPr>
            <p:ph type="pic" idx="13"/>
          </p:nvPr>
        </p:nvPicPr>
        <p:blipFill>
          <a:blip r:embed="rId2">
            <a:extLst>
              <a:ext uri="{28A0092B-C50C-407E-A947-70E740481C1C}">
                <a14:useLocalDpi xmlns:a14="http://schemas.microsoft.com/office/drawing/2010/main" val="0"/>
              </a:ext>
            </a:extLst>
          </a:blip>
          <a:srcRect t="3350" b="3350"/>
          <a:stretch>
            <a:fillRect/>
          </a:stretch>
        </p:blipFill>
        <p:spPr/>
      </p:pic>
      <p:sp>
        <p:nvSpPr>
          <p:cNvPr id="10" name="Shape 1119"/>
          <p:cNvSpPr/>
          <p:nvPr/>
        </p:nvSpPr>
        <p:spPr>
          <a:xfrm>
            <a:off x="0" y="-18692"/>
            <a:ext cx="12192000" cy="6858000"/>
          </a:xfrm>
          <a:prstGeom prst="rect">
            <a:avLst/>
          </a:prstGeom>
          <a:gradFill>
            <a:gsLst>
              <a:gs pos="0">
                <a:srgbClr val="43CEA2">
                  <a:alpha val="90000"/>
                </a:srgbClr>
              </a:gs>
              <a:gs pos="99000">
                <a:srgbClr val="185A9D">
                  <a:alpha val="70000"/>
                </a:srgbClr>
              </a:gs>
            </a:gsLst>
            <a:lin ang="8100000"/>
          </a:gradFill>
          <a:ln w="12700">
            <a:miter lim="400000"/>
          </a:ln>
        </p:spPr>
        <p:txBody>
          <a:bodyPr lIns="45719" rIns="45719" anchor="ctr"/>
          <a:lstStyle/>
          <a:p>
            <a:pPr algn="ctr">
              <a:defRPr>
                <a:solidFill>
                  <a:srgbClr val="FFFFFF"/>
                </a:solidFill>
              </a:defRPr>
            </a:pPr>
            <a:endParaRPr/>
          </a:p>
        </p:txBody>
      </p:sp>
      <p:sp>
        <p:nvSpPr>
          <p:cNvPr id="12" name="Shape 1121"/>
          <p:cNvSpPr/>
          <p:nvPr/>
        </p:nvSpPr>
        <p:spPr>
          <a:xfrm>
            <a:off x="992360" y="2873849"/>
            <a:ext cx="10207279" cy="111030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p>
            <a:pPr>
              <a:lnSpc>
                <a:spcPct val="130000"/>
              </a:lnSpc>
            </a:pPr>
            <a:r>
              <a:rPr lang="fa-IR" sz="5400" b="1" dirty="0" smtClean="0">
                <a:solidFill>
                  <a:schemeClr val="accent2"/>
                </a:solidFill>
                <a:latin typeface="A Rezvan-fat" panose="01000500000000020002" pitchFamily="2" charset="-78"/>
                <a:cs typeface="A Rezvan-fat" panose="01000500000000020002" pitchFamily="2" charset="-78"/>
              </a:rPr>
              <a:t>اولویت بندی و ارزیابی راهبرد های حمل و نقل کالا</a:t>
            </a:r>
            <a:endParaRPr lang="en-US" sz="5400" b="1" dirty="0">
              <a:solidFill>
                <a:schemeClr val="accent2"/>
              </a:solidFill>
              <a:latin typeface="A Rezvan-fat" panose="01000500000000020002" pitchFamily="2" charset="-78"/>
              <a:cs typeface="A Rezvan-fat" panose="01000500000000020002" pitchFamily="2" charset="-78"/>
            </a:endParaRPr>
          </a:p>
        </p:txBody>
      </p:sp>
    </p:spTree>
    <p:extLst>
      <p:ext uri="{BB962C8B-B14F-4D97-AF65-F5344CB8AC3E}">
        <p14:creationId xmlns:p14="http://schemas.microsoft.com/office/powerpoint/2010/main" val="3529184625"/>
      </p:ext>
    </p:extLst>
  </p:cSld>
  <p:clrMapOvr>
    <a:masterClrMapping/>
  </p:clrMapOvr>
  <mc:AlternateContent xmlns:mc="http://schemas.openxmlformats.org/markup-compatibility/2006" xmlns:p14="http://schemas.microsoft.com/office/powerpoint/2010/main">
    <mc:Choice Requires="p14">
      <p:transition spd="med">
        <p14:pan dir="r"/>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500" fill="hold"/>
                                        <p:tgtEl>
                                          <p:spTgt spid="8"/>
                                        </p:tgtEl>
                                        <p:attrNameLst>
                                          <p:attrName>ppt_x</p:attrName>
                                        </p:attrNameLst>
                                      </p:cBhvr>
                                      <p:tavLst>
                                        <p:tav tm="0">
                                          <p:val>
                                            <p:strVal val="#ppt_x"/>
                                          </p:val>
                                        </p:tav>
                                        <p:tav tm="100000">
                                          <p:val>
                                            <p:strVal val="#ppt_x"/>
                                          </p:val>
                                        </p:tav>
                                      </p:tavLst>
                                    </p:anim>
                                    <p:anim calcmode="lin" valueType="num">
                                      <p:cBhvr additive="base">
                                        <p:cTn id="8" dur="1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2000" fill="hold"/>
                                        <p:tgtEl>
                                          <p:spTgt spid="10"/>
                                        </p:tgtEl>
                                        <p:attrNameLst>
                                          <p:attrName>ppt_x</p:attrName>
                                        </p:attrNameLst>
                                      </p:cBhvr>
                                      <p:tavLst>
                                        <p:tav tm="0">
                                          <p:val>
                                            <p:strVal val="#ppt_x"/>
                                          </p:val>
                                        </p:tav>
                                        <p:tav tm="100000">
                                          <p:val>
                                            <p:strVal val="#ppt_x"/>
                                          </p:val>
                                        </p:tav>
                                      </p:tavLst>
                                    </p:anim>
                                    <p:anim calcmode="lin" valueType="num">
                                      <p:cBhvr additive="base">
                                        <p:cTn id="14" dur="2000" fill="hold"/>
                                        <p:tgtEl>
                                          <p:spTgt spid="10"/>
                                        </p:tgtEl>
                                        <p:attrNameLst>
                                          <p:attrName>ppt_y</p:attrName>
                                        </p:attrNameLst>
                                      </p:cBhvr>
                                      <p:tavLst>
                                        <p:tav tm="0">
                                          <p:val>
                                            <p:strVal val="1+#ppt_h/2"/>
                                          </p:val>
                                        </p:tav>
                                        <p:tav tm="100000">
                                          <p:val>
                                            <p:strVal val="#ppt_y"/>
                                          </p:val>
                                        </p:tav>
                                      </p:tavLst>
                                    </p:anim>
                                  </p:childTnLst>
                                </p:cTn>
                              </p:par>
                            </p:childTnLst>
                          </p:cTn>
                        </p:par>
                        <p:par>
                          <p:cTn id="15" fill="hold">
                            <p:stCondLst>
                              <p:cond delay="2000"/>
                            </p:stCondLst>
                            <p:childTnLst>
                              <p:par>
                                <p:cTn id="16" presetID="2" presetClass="entr" presetSubtype="4"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1500" fill="hold"/>
                                        <p:tgtEl>
                                          <p:spTgt spid="12"/>
                                        </p:tgtEl>
                                        <p:attrNameLst>
                                          <p:attrName>ppt_x</p:attrName>
                                        </p:attrNameLst>
                                      </p:cBhvr>
                                      <p:tavLst>
                                        <p:tav tm="0">
                                          <p:val>
                                            <p:strVal val="#ppt_x"/>
                                          </p:val>
                                        </p:tav>
                                        <p:tav tm="100000">
                                          <p:val>
                                            <p:strVal val="#ppt_x"/>
                                          </p:val>
                                        </p:tav>
                                      </p:tavLst>
                                    </p:anim>
                                    <p:anim calcmode="lin" valueType="num">
                                      <p:cBhvr additive="base">
                                        <p:cTn id="19" dur="1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animBg="1"/>
      <p:bldP spid="1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l="7620" t="-95" r="6343" b="4071"/>
          <a:stretch/>
        </p:blipFill>
        <p:spPr>
          <a:xfrm>
            <a:off x="803565" y="277090"/>
            <a:ext cx="10730797" cy="6733309"/>
          </a:xfrm>
          <a:prstGeom prst="rect">
            <a:avLst/>
          </a:prstGeom>
        </p:spPr>
      </p:pic>
    </p:spTree>
    <p:extLst>
      <p:ext uri="{BB962C8B-B14F-4D97-AF65-F5344CB8AC3E}">
        <p14:creationId xmlns:p14="http://schemas.microsoft.com/office/powerpoint/2010/main" val="3035068820"/>
      </p:ext>
    </p:extLst>
  </p:cSld>
  <p:clrMapOvr>
    <a:masterClrMapping/>
  </p:clrMapOvr>
  <p:transition spd="med"/>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a:srcRect l="28697" t="3125" r="26794" b="12500"/>
          <a:stretch>
            <a:fillRect/>
          </a:stretch>
        </p:blipFill>
        <p:spPr bwMode="auto">
          <a:xfrm>
            <a:off x="-1" y="-1"/>
            <a:ext cx="6361043" cy="6779533"/>
          </a:xfrm>
          <a:prstGeom prst="rect">
            <a:avLst/>
          </a:prstGeom>
          <a:noFill/>
          <a:ln w="9525">
            <a:noFill/>
            <a:miter lim="800000"/>
            <a:headEnd/>
            <a:tailEnd/>
          </a:ln>
          <a:effectLst/>
        </p:spPr>
      </p:pic>
      <p:pic>
        <p:nvPicPr>
          <p:cNvPr id="4" name="Picture 3"/>
          <p:cNvPicPr>
            <a:picLocks noChangeAspect="1" noChangeArrowheads="1"/>
          </p:cNvPicPr>
          <p:nvPr/>
        </p:nvPicPr>
        <p:blipFill>
          <a:blip r:embed="rId3"/>
          <a:srcRect l="24443" t="8418" r="29175"/>
          <a:stretch>
            <a:fillRect/>
          </a:stretch>
        </p:blipFill>
        <p:spPr bwMode="auto">
          <a:xfrm>
            <a:off x="6546571" y="1618597"/>
            <a:ext cx="4505741" cy="5001910"/>
          </a:xfrm>
          <a:prstGeom prst="rect">
            <a:avLst/>
          </a:prstGeom>
          <a:noFill/>
          <a:ln w="9525">
            <a:noFill/>
            <a:miter lim="800000"/>
            <a:headEnd/>
            <a:tailEnd/>
          </a:ln>
          <a:effectLst/>
        </p:spPr>
      </p:pic>
      <p:sp>
        <p:nvSpPr>
          <p:cNvPr id="5" name="Title 1"/>
          <p:cNvSpPr txBox="1">
            <a:spLocks/>
          </p:cNvSpPr>
          <p:nvPr/>
        </p:nvSpPr>
        <p:spPr>
          <a:xfrm>
            <a:off x="8613913" y="475597"/>
            <a:ext cx="3134139" cy="1143000"/>
          </a:xfrm>
          <a:prstGeom prst="rect">
            <a:avLst/>
          </a:prstGeom>
        </p:spPr>
        <p:txBody>
          <a:bodyPr>
            <a:normAutofit/>
          </a:bodyPr>
          <a:lstStyle>
            <a:lvl1pPr algn="l" defTabSz="914377"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sz="3200" b="1" dirty="0" smtClean="0">
                <a:cs typeface="B Homa" panose="00000400000000000000" pitchFamily="2" charset="-78"/>
              </a:rPr>
              <a:t>اولویت بندی پروژه ها</a:t>
            </a:r>
            <a:endParaRPr lang="en-US" sz="3200" b="1" dirty="0">
              <a:cs typeface="B Homa" panose="00000400000000000000" pitchFamily="2" charset="-78"/>
            </a:endParaRPr>
          </a:p>
        </p:txBody>
      </p:sp>
    </p:spTree>
    <p:extLst>
      <p:ext uri="{BB962C8B-B14F-4D97-AF65-F5344CB8AC3E}">
        <p14:creationId xmlns:p14="http://schemas.microsoft.com/office/powerpoint/2010/main" val="2342371193"/>
      </p:ext>
    </p:extLst>
  </p:cSld>
  <p:clrMapOvr>
    <a:masterClrMapping/>
  </p:clrMapOvr>
  <p:transition spd="med"/>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20340" r="20340" b="8599"/>
          <a:stretch/>
        </p:blipFill>
        <p:spPr>
          <a:xfrm>
            <a:off x="-3048" y="0"/>
            <a:ext cx="6099048" cy="6858000"/>
          </a:xfrm>
        </p:spPr>
      </p:pic>
      <p:pic>
        <p:nvPicPr>
          <p:cNvPr id="6" name="Picture Placeholder 5"/>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5461" r="5461"/>
          <a:stretch>
            <a:fillRect/>
          </a:stretch>
        </p:blipFill>
        <p:spPr/>
      </p:pic>
      <p:sp>
        <p:nvSpPr>
          <p:cNvPr id="19" name="Rectangle 18"/>
          <p:cNvSpPr/>
          <p:nvPr/>
        </p:nvSpPr>
        <p:spPr>
          <a:xfrm>
            <a:off x="3525" y="0"/>
            <a:ext cx="6096000" cy="6858000"/>
          </a:xfrm>
          <a:prstGeom prst="rect">
            <a:avLst/>
          </a:prstGeom>
          <a:solidFill>
            <a:srgbClr val="2B315E">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6106098" y="0"/>
            <a:ext cx="6096000" cy="6858000"/>
          </a:xfrm>
          <a:prstGeom prst="rect">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Subtitle 2"/>
          <p:cNvSpPr txBox="1">
            <a:spLocks/>
          </p:cNvSpPr>
          <p:nvPr/>
        </p:nvSpPr>
        <p:spPr>
          <a:xfrm>
            <a:off x="6737515" y="2207816"/>
            <a:ext cx="4400853" cy="1015644"/>
          </a:xfrm>
          <a:prstGeom prst="rect">
            <a:avLst/>
          </a:prstGeom>
        </p:spPr>
        <p:txBody>
          <a:bodyPr vert="horz" wrap="square" lIns="91423" tIns="45711" rIns="91423" bIns="45711"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rtl="1">
              <a:lnSpc>
                <a:spcPct val="150000"/>
              </a:lnSpc>
              <a:spcBef>
                <a:spcPts val="0"/>
              </a:spcBef>
            </a:pPr>
            <a:r>
              <a:rPr lang="fa-IR" sz="4000" b="1" dirty="0" smtClean="0">
                <a:solidFill>
                  <a:schemeClr val="bg1"/>
                </a:solidFill>
                <a:latin typeface="A Rezvan-fat" panose="01000500000000020002" pitchFamily="2" charset="-78"/>
                <a:ea typeface="+mn-ea"/>
                <a:cs typeface="A Rezvan-fat" panose="01000500000000020002" pitchFamily="2" charset="-78"/>
              </a:rPr>
              <a:t>عوامل مربوط به هزینه</a:t>
            </a:r>
            <a:endParaRPr lang="en-US" sz="4000" b="1" dirty="0">
              <a:solidFill>
                <a:schemeClr val="bg1"/>
              </a:solidFill>
              <a:latin typeface="A Rezvan-fat" panose="01000500000000020002" pitchFamily="2" charset="-78"/>
              <a:ea typeface="+mn-ea"/>
              <a:cs typeface="A Rezvan-fat" panose="01000500000000020002" pitchFamily="2" charset="-78"/>
            </a:endParaRPr>
          </a:p>
        </p:txBody>
      </p:sp>
      <p:sp>
        <p:nvSpPr>
          <p:cNvPr id="31" name="Subtitle 2"/>
          <p:cNvSpPr txBox="1">
            <a:spLocks/>
          </p:cNvSpPr>
          <p:nvPr/>
        </p:nvSpPr>
        <p:spPr>
          <a:xfrm>
            <a:off x="666201" y="2244917"/>
            <a:ext cx="3416126" cy="938700"/>
          </a:xfrm>
          <a:prstGeom prst="rect">
            <a:avLst/>
          </a:prstGeom>
        </p:spPr>
        <p:txBody>
          <a:bodyPr vert="horz" wrap="square" lIns="91423" tIns="45711" rIns="91423" bIns="45711"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rtl="1">
              <a:lnSpc>
                <a:spcPct val="150000"/>
              </a:lnSpc>
              <a:spcBef>
                <a:spcPts val="0"/>
              </a:spcBef>
            </a:pPr>
            <a:r>
              <a:rPr lang="fa-IR" sz="4000" b="1" dirty="0" smtClean="0">
                <a:solidFill>
                  <a:schemeClr val="bg1"/>
                </a:solidFill>
                <a:latin typeface="A Rezvan-fat" panose="01000500000000020002" pitchFamily="2" charset="-78"/>
                <a:ea typeface="+mn-ea"/>
                <a:cs typeface="A Rezvan-fat" panose="01000500000000020002" pitchFamily="2" charset="-78"/>
              </a:rPr>
              <a:t>مزایای تاثیر گذار</a:t>
            </a:r>
            <a:endParaRPr lang="en-US" sz="4000" b="1" dirty="0">
              <a:solidFill>
                <a:schemeClr val="bg1"/>
              </a:solidFill>
              <a:latin typeface="A Rezvan-fat" panose="01000500000000020002" pitchFamily="2" charset="-78"/>
              <a:ea typeface="+mn-ea"/>
              <a:cs typeface="A Rezvan-fat" panose="01000500000000020002" pitchFamily="2" charset="-78"/>
            </a:endParaRPr>
          </a:p>
        </p:txBody>
      </p:sp>
      <p:sp>
        <p:nvSpPr>
          <p:cNvPr id="32" name="TextBox 31"/>
          <p:cNvSpPr txBox="1"/>
          <p:nvPr/>
        </p:nvSpPr>
        <p:spPr>
          <a:xfrm>
            <a:off x="6021238" y="3732892"/>
            <a:ext cx="5833410" cy="400110"/>
          </a:xfrm>
          <a:prstGeom prst="rect">
            <a:avLst/>
          </a:prstGeom>
          <a:noFill/>
        </p:spPr>
        <p:txBody>
          <a:bodyPr wrap="square" rtlCol="0">
            <a:spAutoFit/>
          </a:bodyPr>
          <a:lstStyle/>
          <a:p>
            <a:pPr algn="r" rtl="1"/>
            <a:r>
              <a:rPr lang="fa-IR" sz="2000" dirty="0">
                <a:solidFill>
                  <a:schemeClr val="bg1"/>
                </a:solidFill>
                <a:latin typeface="Source Sans Pro Light" panose="020B0403030403020204" pitchFamily="34" charset="0"/>
                <a:ea typeface="Montserrat Hairline" charset="0"/>
                <a:cs typeface="B Homa" panose="00000400000000000000" pitchFamily="2" charset="-78"/>
              </a:rPr>
              <a:t>هزینه های سرمایه گذاری تسهیلات</a:t>
            </a:r>
          </a:p>
        </p:txBody>
      </p:sp>
      <p:sp>
        <p:nvSpPr>
          <p:cNvPr id="33" name="TextBox 32"/>
          <p:cNvSpPr txBox="1"/>
          <p:nvPr/>
        </p:nvSpPr>
        <p:spPr>
          <a:xfrm>
            <a:off x="6021238" y="4693738"/>
            <a:ext cx="5833410" cy="400110"/>
          </a:xfrm>
          <a:prstGeom prst="rect">
            <a:avLst/>
          </a:prstGeom>
          <a:noFill/>
        </p:spPr>
        <p:txBody>
          <a:bodyPr wrap="square" rtlCol="0">
            <a:spAutoFit/>
          </a:bodyPr>
          <a:lstStyle/>
          <a:p>
            <a:pPr algn="r" rtl="1"/>
            <a:r>
              <a:rPr lang="fa-IR" sz="2000" dirty="0">
                <a:solidFill>
                  <a:schemeClr val="bg1"/>
                </a:solidFill>
                <a:latin typeface="Source Sans Pro Light" panose="020B0403030403020204" pitchFamily="34" charset="0"/>
                <a:ea typeface="Montserrat Hairline" charset="0"/>
                <a:cs typeface="B Homa" panose="00000400000000000000" pitchFamily="2" charset="-78"/>
              </a:rPr>
              <a:t>هزینه های جاری برای تعمیر و نگهداری تاسیسات و تجهیزات</a:t>
            </a:r>
          </a:p>
        </p:txBody>
      </p:sp>
      <p:sp>
        <p:nvSpPr>
          <p:cNvPr id="34" name="TextBox 33"/>
          <p:cNvSpPr txBox="1"/>
          <p:nvPr/>
        </p:nvSpPr>
        <p:spPr>
          <a:xfrm>
            <a:off x="6209066" y="5775869"/>
            <a:ext cx="5833410" cy="707886"/>
          </a:xfrm>
          <a:prstGeom prst="rect">
            <a:avLst/>
          </a:prstGeom>
          <a:noFill/>
        </p:spPr>
        <p:txBody>
          <a:bodyPr wrap="square" rtlCol="0">
            <a:spAutoFit/>
          </a:bodyPr>
          <a:lstStyle/>
          <a:p>
            <a:pPr algn="r" rtl="1"/>
            <a:r>
              <a:rPr lang="fa-IR" sz="2000" dirty="0">
                <a:solidFill>
                  <a:schemeClr val="bg1"/>
                </a:solidFill>
                <a:latin typeface="Source Sans Pro Light" panose="020B0403030403020204" pitchFamily="34" charset="0"/>
                <a:ea typeface="Montserrat Hairline" charset="0"/>
                <a:cs typeface="B Homa" panose="00000400000000000000" pitchFamily="2" charset="-78"/>
              </a:rPr>
              <a:t>هزینه های اجرایی( هزینه های کار، سوخت، تجهیزات، هزینه اتلاف وقت در شلوغی و...).</a:t>
            </a:r>
          </a:p>
        </p:txBody>
      </p:sp>
      <p:sp>
        <p:nvSpPr>
          <p:cNvPr id="37" name="TextBox 36"/>
          <p:cNvSpPr txBox="1"/>
          <p:nvPr/>
        </p:nvSpPr>
        <p:spPr>
          <a:xfrm>
            <a:off x="-284501" y="4015305"/>
            <a:ext cx="5833410" cy="400110"/>
          </a:xfrm>
          <a:prstGeom prst="rect">
            <a:avLst/>
          </a:prstGeom>
          <a:noFill/>
        </p:spPr>
        <p:txBody>
          <a:bodyPr wrap="square" rtlCol="0">
            <a:spAutoFit/>
          </a:bodyPr>
          <a:lstStyle/>
          <a:p>
            <a:pPr algn="just" rtl="1"/>
            <a:r>
              <a:rPr lang="fa-IR" sz="2000" dirty="0" smtClean="0">
                <a:solidFill>
                  <a:schemeClr val="bg1"/>
                </a:solidFill>
                <a:latin typeface="Source Sans Pro Light" panose="020B0403030403020204" pitchFamily="34" charset="0"/>
                <a:ea typeface="Montserrat Hairline" charset="0"/>
                <a:cs typeface="B Homa" panose="00000400000000000000" pitchFamily="2" charset="-78"/>
              </a:rPr>
              <a:t>ظرفیت سازی جهت رفع مشکلات سیستم حمل و نقل کالا</a:t>
            </a:r>
            <a:endParaRPr lang="fa-IR" sz="2000" dirty="0">
              <a:solidFill>
                <a:schemeClr val="bg1"/>
              </a:solidFill>
              <a:latin typeface="Source Sans Pro Light" panose="020B0403030403020204" pitchFamily="34" charset="0"/>
              <a:ea typeface="Montserrat Hairline" charset="0"/>
              <a:cs typeface="B Homa" panose="00000400000000000000" pitchFamily="2" charset="-78"/>
            </a:endParaRPr>
          </a:p>
        </p:txBody>
      </p:sp>
      <p:sp>
        <p:nvSpPr>
          <p:cNvPr id="38" name="TextBox 37"/>
          <p:cNvSpPr txBox="1"/>
          <p:nvPr/>
        </p:nvSpPr>
        <p:spPr>
          <a:xfrm>
            <a:off x="110018" y="5647213"/>
            <a:ext cx="5833410" cy="707886"/>
          </a:xfrm>
          <a:prstGeom prst="rect">
            <a:avLst/>
          </a:prstGeom>
          <a:noFill/>
        </p:spPr>
        <p:txBody>
          <a:bodyPr wrap="square" rtlCol="0">
            <a:spAutoFit/>
          </a:bodyPr>
          <a:lstStyle/>
          <a:p>
            <a:pPr algn="r" rtl="1"/>
            <a:r>
              <a:rPr lang="fa-IR" sz="2000" dirty="0">
                <a:solidFill>
                  <a:schemeClr val="bg1"/>
                </a:solidFill>
                <a:latin typeface="Source Sans Pro Light" panose="020B0403030403020204" pitchFamily="34" charset="0"/>
                <a:ea typeface="Montserrat Hairline" charset="0"/>
                <a:cs typeface="B Homa" panose="00000400000000000000" pitchFamily="2" charset="-78"/>
              </a:rPr>
              <a:t>ایجاد حداکثر بهره بری در سیستم با مدیریت مناسب زنجیره عرضه و تقاضا</a:t>
            </a:r>
          </a:p>
        </p:txBody>
      </p:sp>
      <p:sp>
        <p:nvSpPr>
          <p:cNvPr id="39" name="Rectangle 38"/>
          <p:cNvSpPr/>
          <p:nvPr/>
        </p:nvSpPr>
        <p:spPr>
          <a:xfrm>
            <a:off x="1500038" y="-7333"/>
            <a:ext cx="9042400" cy="1532409"/>
          </a:xfrm>
          <a:prstGeom prst="rect">
            <a:avLst/>
          </a:prstGeom>
          <a:solidFill>
            <a:schemeClr val="tx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ource Sans Pro Light" charset="0"/>
            </a:endParaRPr>
          </a:p>
        </p:txBody>
      </p:sp>
      <p:sp>
        <p:nvSpPr>
          <p:cNvPr id="40" name="Subtitle 2"/>
          <p:cNvSpPr txBox="1">
            <a:spLocks/>
          </p:cNvSpPr>
          <p:nvPr/>
        </p:nvSpPr>
        <p:spPr>
          <a:xfrm>
            <a:off x="1115724" y="234108"/>
            <a:ext cx="8650721" cy="1015644"/>
          </a:xfrm>
          <a:prstGeom prst="rect">
            <a:avLst/>
          </a:prstGeom>
        </p:spPr>
        <p:txBody>
          <a:bodyPr vert="horz" wrap="square" lIns="91423" tIns="45711" rIns="91423" bIns="45711"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rtl="1">
              <a:lnSpc>
                <a:spcPct val="150000"/>
              </a:lnSpc>
              <a:spcBef>
                <a:spcPts val="0"/>
              </a:spcBef>
            </a:pPr>
            <a:r>
              <a:rPr lang="fa-IR" sz="4000" b="1" dirty="0" smtClean="0">
                <a:solidFill>
                  <a:schemeClr val="bg1"/>
                </a:solidFill>
                <a:latin typeface="A Rezvan-fat" panose="01000500000000020002" pitchFamily="2" charset="-78"/>
                <a:ea typeface="+mn-ea"/>
                <a:cs typeface="A Rezvan-fat" panose="01000500000000020002" pitchFamily="2" charset="-78"/>
              </a:rPr>
              <a:t>چارچوب </a:t>
            </a:r>
            <a:r>
              <a:rPr lang="en-US" sz="4000" b="1" dirty="0" smtClean="0">
                <a:solidFill>
                  <a:schemeClr val="bg1"/>
                </a:solidFill>
                <a:latin typeface="Adobe Gothic Std B" panose="020B0800000000000000" pitchFamily="34" charset="-128"/>
                <a:ea typeface="Adobe Gothic Std B" panose="020B0800000000000000" pitchFamily="34" charset="-128"/>
                <a:cs typeface="A Rezvan-fat" panose="01000500000000020002" pitchFamily="2" charset="-78"/>
              </a:rPr>
              <a:t>NCFRP</a:t>
            </a:r>
            <a:r>
              <a:rPr lang="fa-IR" sz="4000" b="1" dirty="0" smtClean="0">
                <a:solidFill>
                  <a:schemeClr val="bg1"/>
                </a:solidFill>
                <a:latin typeface="A Rezvan-fat" panose="01000500000000020002" pitchFamily="2" charset="-78"/>
                <a:ea typeface="+mn-ea"/>
                <a:cs typeface="A Rezvan-fat" panose="01000500000000020002" pitchFamily="2" charset="-78"/>
              </a:rPr>
              <a:t> برای راهبردهای حمل و نقل کالا</a:t>
            </a:r>
            <a:endParaRPr lang="en-US" sz="4000" b="1" dirty="0">
              <a:solidFill>
                <a:schemeClr val="bg1"/>
              </a:solidFill>
              <a:latin typeface="A Rezvan-fat" panose="01000500000000020002" pitchFamily="2" charset="-78"/>
              <a:ea typeface="+mn-ea"/>
              <a:cs typeface="A Rezvan-fat" panose="01000500000000020002" pitchFamily="2" charset="-78"/>
            </a:endParaRPr>
          </a:p>
        </p:txBody>
      </p:sp>
    </p:spTree>
    <p:extLst>
      <p:ext uri="{BB962C8B-B14F-4D97-AF65-F5344CB8AC3E}">
        <p14:creationId xmlns:p14="http://schemas.microsoft.com/office/powerpoint/2010/main" val="1459261249"/>
      </p:ext>
    </p:extLst>
  </p:cSld>
  <p:clrMapOvr>
    <a:masterClrMapping/>
  </p:clrMapOvr>
  <mc:AlternateContent xmlns:mc="http://schemas.openxmlformats.org/markup-compatibility/2006" xmlns:p14="http://schemas.microsoft.com/office/powerpoint/2010/main">
    <mc:Choice Requires="p14">
      <p:transition spd="med">
        <p14:pan dir="r"/>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0-#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fade">
                                      <p:cBhvr>
                                        <p:cTn id="12" dur="1000"/>
                                        <p:tgtEl>
                                          <p:spTgt spid="4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fill="hold"/>
                                        <p:tgtEl>
                                          <p:spTgt spid="20"/>
                                        </p:tgtEl>
                                        <p:attrNameLst>
                                          <p:attrName>ppt_x</p:attrName>
                                        </p:attrNameLst>
                                      </p:cBhvr>
                                      <p:tavLst>
                                        <p:tav tm="0">
                                          <p:val>
                                            <p:strVal val="#ppt_x"/>
                                          </p:val>
                                        </p:tav>
                                        <p:tav tm="100000">
                                          <p:val>
                                            <p:strVal val="#ppt_x"/>
                                          </p:val>
                                        </p:tav>
                                      </p:tavLst>
                                    </p:anim>
                                    <p:anim calcmode="lin" valueType="num">
                                      <p:cBhvr additive="base">
                                        <p:cTn id="18" dur="500" fill="hold"/>
                                        <p:tgtEl>
                                          <p:spTgt spid="20"/>
                                        </p:tgtEl>
                                        <p:attrNameLst>
                                          <p:attrName>ppt_y</p:attrName>
                                        </p:attrNameLst>
                                      </p:cBhvr>
                                      <p:tavLst>
                                        <p:tav tm="0">
                                          <p:val>
                                            <p:strVal val="1+#ppt_h/2"/>
                                          </p:val>
                                        </p:tav>
                                        <p:tav tm="100000">
                                          <p:val>
                                            <p:strVal val="#ppt_y"/>
                                          </p:val>
                                        </p:tav>
                                      </p:tavLst>
                                    </p:anim>
                                  </p:childTnLst>
                                </p:cTn>
                              </p:par>
                            </p:childTnLst>
                          </p:cTn>
                        </p:par>
                        <p:par>
                          <p:cTn id="19" fill="hold">
                            <p:stCondLst>
                              <p:cond delay="500"/>
                            </p:stCondLst>
                            <p:childTnLst>
                              <p:par>
                                <p:cTn id="20" presetID="10" presetClass="entr" presetSubtype="0" fill="hold" grpId="0" nodeType="after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1000"/>
                                        <p:tgtEl>
                                          <p:spTgt spid="3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wipe(down)">
                                      <p:cBhvr>
                                        <p:cTn id="27" dur="500"/>
                                        <p:tgtEl>
                                          <p:spTgt spid="3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wipe(down)">
                                      <p:cBhvr>
                                        <p:cTn id="32" dur="500"/>
                                        <p:tgtEl>
                                          <p:spTgt spid="3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wipe(down)">
                                      <p:cBhvr>
                                        <p:cTn id="37" dur="500"/>
                                        <p:tgtEl>
                                          <p:spTgt spid="34"/>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additive="base">
                                        <p:cTn id="42" dur="500" fill="hold"/>
                                        <p:tgtEl>
                                          <p:spTgt spid="19"/>
                                        </p:tgtEl>
                                        <p:attrNameLst>
                                          <p:attrName>ppt_x</p:attrName>
                                        </p:attrNameLst>
                                      </p:cBhvr>
                                      <p:tavLst>
                                        <p:tav tm="0">
                                          <p:val>
                                            <p:strVal val="#ppt_x"/>
                                          </p:val>
                                        </p:tav>
                                        <p:tav tm="100000">
                                          <p:val>
                                            <p:strVal val="#ppt_x"/>
                                          </p:val>
                                        </p:tav>
                                      </p:tavLst>
                                    </p:anim>
                                    <p:anim calcmode="lin" valueType="num">
                                      <p:cBhvr additive="base">
                                        <p:cTn id="43" dur="500" fill="hold"/>
                                        <p:tgtEl>
                                          <p:spTgt spid="19"/>
                                        </p:tgtEl>
                                        <p:attrNameLst>
                                          <p:attrName>ppt_y</p:attrName>
                                        </p:attrNameLst>
                                      </p:cBhvr>
                                      <p:tavLst>
                                        <p:tav tm="0">
                                          <p:val>
                                            <p:strVal val="1+#ppt_h/2"/>
                                          </p:val>
                                        </p:tav>
                                        <p:tav tm="100000">
                                          <p:val>
                                            <p:strVal val="#ppt_y"/>
                                          </p:val>
                                        </p:tav>
                                      </p:tavLst>
                                    </p:anim>
                                  </p:childTnLst>
                                </p:cTn>
                              </p:par>
                            </p:childTnLst>
                          </p:cTn>
                        </p:par>
                        <p:par>
                          <p:cTn id="44" fill="hold">
                            <p:stCondLst>
                              <p:cond delay="500"/>
                            </p:stCondLst>
                            <p:childTnLst>
                              <p:par>
                                <p:cTn id="45" presetID="10" presetClass="entr" presetSubtype="0" fill="hold" grpId="0" nodeType="after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1000"/>
                                        <p:tgtEl>
                                          <p:spTgt spid="3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wipe(down)">
                                      <p:cBhvr>
                                        <p:cTn id="52" dur="500"/>
                                        <p:tgtEl>
                                          <p:spTgt spid="37"/>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nodeType="clickEffect">
                                  <p:stCondLst>
                                    <p:cond delay="0"/>
                                  </p:stCondLst>
                                  <p:childTnLst>
                                    <p:set>
                                      <p:cBhvr>
                                        <p:cTn id="56" dur="1" fill="hold">
                                          <p:stCondLst>
                                            <p:cond delay="0"/>
                                          </p:stCondLst>
                                        </p:cTn>
                                        <p:tgtEl>
                                          <p:spTgt spid="38">
                                            <p:txEl>
                                              <p:pRg st="0" end="0"/>
                                            </p:txEl>
                                          </p:spTgt>
                                        </p:tgtEl>
                                        <p:attrNameLst>
                                          <p:attrName>style.visibility</p:attrName>
                                        </p:attrNameLst>
                                      </p:cBhvr>
                                      <p:to>
                                        <p:strVal val="visible"/>
                                      </p:to>
                                    </p:set>
                                    <p:animEffect transition="in" filter="wipe(down)">
                                      <p:cBhvr>
                                        <p:cTn id="57" dur="500"/>
                                        <p:tgtEl>
                                          <p:spTgt spid="3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30" grpId="0"/>
      <p:bldP spid="31" grpId="0"/>
      <p:bldP spid="32" grpId="0"/>
      <p:bldP spid="33" grpId="0"/>
      <p:bldP spid="34" grpId="0"/>
      <p:bldP spid="37" grpId="0"/>
      <p:bldP spid="39" grpId="0" animBg="1"/>
      <p:bldP spid="40"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srcRect l="13084" r="11190"/>
          <a:stretch>
            <a:fillRect/>
          </a:stretch>
        </p:blipFill>
        <p:spPr bwMode="auto">
          <a:xfrm>
            <a:off x="1934813" y="102704"/>
            <a:ext cx="8958474" cy="6651193"/>
          </a:xfrm>
          <a:prstGeom prst="rect">
            <a:avLst/>
          </a:prstGeom>
          <a:noFill/>
          <a:ln w="9525">
            <a:noFill/>
            <a:miter lim="800000"/>
            <a:headEnd/>
            <a:tailEnd/>
          </a:ln>
          <a:effectLst/>
        </p:spPr>
      </p:pic>
      <p:sp>
        <p:nvSpPr>
          <p:cNvPr id="5" name="Rectangle 4"/>
          <p:cNvSpPr/>
          <p:nvPr/>
        </p:nvSpPr>
        <p:spPr>
          <a:xfrm>
            <a:off x="2033391" y="1003236"/>
            <a:ext cx="8793635" cy="1130364"/>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1986195" y="2133600"/>
            <a:ext cx="8793635" cy="689113"/>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986194" y="2831336"/>
            <a:ext cx="8840832" cy="2390021"/>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54621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1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1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10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7"/>
                                        </p:tgtEl>
                                      </p:cBhvr>
                                    </p:animEffect>
                                    <p:set>
                                      <p:cBhvr>
                                        <p:cTn id="3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7" grpId="0" animBg="1"/>
      <p:bldP spid="7" grpId="1"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idx="13"/>
          </p:nvPr>
        </p:nvPicPr>
        <p:blipFill>
          <a:blip r:embed="rId3">
            <a:extLst>
              <a:ext uri="{28A0092B-C50C-407E-A947-70E740481C1C}">
                <a14:useLocalDpi xmlns:a14="http://schemas.microsoft.com/office/drawing/2010/main" val="0"/>
              </a:ext>
            </a:extLst>
          </a:blip>
          <a:srcRect t="13390" b="13390"/>
          <a:stretch>
            <a:fillRect/>
          </a:stretch>
        </p:blipFill>
        <p:spPr/>
      </p:pic>
      <p:sp>
        <p:nvSpPr>
          <p:cNvPr id="8" name="Rectangle 7"/>
          <p:cNvSpPr/>
          <p:nvPr/>
        </p:nvSpPr>
        <p:spPr>
          <a:xfrm>
            <a:off x="-2039" y="0"/>
            <a:ext cx="12194037" cy="6858000"/>
          </a:xfrm>
          <a:prstGeom prst="rect">
            <a:avLst/>
          </a:prstGeom>
          <a:gradFill flip="none" rotWithShape="0">
            <a:gsLst>
              <a:gs pos="0">
                <a:srgbClr val="817E9A"/>
              </a:gs>
              <a:gs pos="30000">
                <a:srgbClr val="2D1E42">
                  <a:alpha val="84000"/>
                </a:srgbClr>
              </a:gs>
            </a:gsLst>
            <a:lin ang="372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ource Sans Pro Light" charset="0"/>
            </a:endParaRPr>
          </a:p>
        </p:txBody>
      </p:sp>
      <p:sp>
        <p:nvSpPr>
          <p:cNvPr id="9" name="Shape 537"/>
          <p:cNvSpPr/>
          <p:nvPr/>
        </p:nvSpPr>
        <p:spPr>
          <a:xfrm>
            <a:off x="668506" y="2664924"/>
            <a:ext cx="10852949" cy="92589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p>
            <a:pPr algn="ctr">
              <a:lnSpc>
                <a:spcPts val="6500"/>
              </a:lnSpc>
              <a:defRPr sz="8800">
                <a:solidFill>
                  <a:srgbClr val="FFFFFF"/>
                </a:solidFill>
                <a:latin typeface="+mn-lt"/>
                <a:ea typeface="+mn-ea"/>
                <a:cs typeface="+mn-cs"/>
                <a:sym typeface="Helvetica"/>
              </a:defRPr>
            </a:pPr>
            <a:r>
              <a:rPr lang="fa-IR" sz="4800" b="1" dirty="0" smtClean="0">
                <a:solidFill>
                  <a:schemeClr val="bg1"/>
                </a:solidFill>
                <a:latin typeface="A Rezvan-fat" panose="01000500000000020002" pitchFamily="2" charset="-78"/>
                <a:cs typeface="A Rezvan-fat" panose="01000500000000020002" pitchFamily="2" charset="-78"/>
              </a:rPr>
              <a:t>فرآیند برنامه ریزی کاربری زمین</a:t>
            </a:r>
            <a:endParaRPr sz="4800" b="1" dirty="0">
              <a:solidFill>
                <a:schemeClr val="bg1"/>
              </a:solidFill>
              <a:latin typeface="A Rezvan-fat" panose="01000500000000020002" pitchFamily="2" charset="-78"/>
              <a:cs typeface="A Rezvan-fat" panose="01000500000000020002" pitchFamily="2" charset="-78"/>
            </a:endParaRPr>
          </a:p>
        </p:txBody>
      </p:sp>
      <p:sp>
        <p:nvSpPr>
          <p:cNvPr id="22" name="Shape 536"/>
          <p:cNvSpPr/>
          <p:nvPr/>
        </p:nvSpPr>
        <p:spPr>
          <a:xfrm>
            <a:off x="0" y="4932217"/>
            <a:ext cx="12192000" cy="1930687"/>
          </a:xfrm>
          <a:prstGeom prst="rect">
            <a:avLst/>
          </a:prstGeom>
          <a:solidFill>
            <a:schemeClr val="accent2"/>
          </a:solidFill>
          <a:ln w="12700">
            <a:miter lim="400000"/>
          </a:ln>
        </p:spPr>
        <p:txBody>
          <a:bodyPr lIns="45719" rIns="45719" anchor="ctr"/>
          <a:lstStyle/>
          <a:p>
            <a:pPr algn="ctr">
              <a:defRPr>
                <a:solidFill>
                  <a:srgbClr val="FFFFFF"/>
                </a:solidFill>
              </a:defRPr>
            </a:pPr>
            <a:endParaRPr/>
          </a:p>
        </p:txBody>
      </p:sp>
      <p:sp>
        <p:nvSpPr>
          <p:cNvPr id="23" name="Shape 537"/>
          <p:cNvSpPr/>
          <p:nvPr/>
        </p:nvSpPr>
        <p:spPr>
          <a:xfrm>
            <a:off x="318227" y="5111261"/>
            <a:ext cx="10001737" cy="400110"/>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p>
            <a:pPr algn="r" rtl="1"/>
            <a:r>
              <a:rPr lang="fa-IR" sz="2000" dirty="0">
                <a:solidFill>
                  <a:schemeClr val="bg1"/>
                </a:solidFill>
                <a:cs typeface="B Homa" panose="00000400000000000000" pitchFamily="2" charset="-78"/>
              </a:rPr>
              <a:t>آیا فرآیند برنامه ریزی کاربری زمین به مکانیابی ترمینال ها در وضع موجود و آینده توجه دارد؟</a:t>
            </a:r>
          </a:p>
        </p:txBody>
      </p:sp>
      <p:sp>
        <p:nvSpPr>
          <p:cNvPr id="24" name="Shape 537"/>
          <p:cNvSpPr/>
          <p:nvPr/>
        </p:nvSpPr>
        <p:spPr>
          <a:xfrm>
            <a:off x="-742254" y="5511371"/>
            <a:ext cx="10001737" cy="400110"/>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p>
            <a:pPr algn="r" rtl="1"/>
            <a:r>
              <a:rPr lang="fa-IR" sz="2000" dirty="0">
                <a:solidFill>
                  <a:schemeClr val="bg1"/>
                </a:solidFill>
                <a:cs typeface="B Homa" panose="00000400000000000000" pitchFamily="2" charset="-78"/>
              </a:rPr>
              <a:t>آیا به مکانیابی و برنامه ریزی انبارهای حمل و نقل توجه شده است؟</a:t>
            </a:r>
          </a:p>
        </p:txBody>
      </p:sp>
      <p:sp>
        <p:nvSpPr>
          <p:cNvPr id="25" name="Shape 537"/>
          <p:cNvSpPr/>
          <p:nvPr/>
        </p:nvSpPr>
        <p:spPr>
          <a:xfrm>
            <a:off x="122383" y="5896871"/>
            <a:ext cx="10001737" cy="400110"/>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p>
            <a:pPr algn="r" rtl="1"/>
            <a:r>
              <a:rPr lang="fa-IR" sz="2000" dirty="0">
                <a:solidFill>
                  <a:schemeClr val="bg1"/>
                </a:solidFill>
                <a:cs typeface="B Homa" panose="00000400000000000000" pitchFamily="2" charset="-78"/>
              </a:rPr>
              <a:t>نیازهای توسعه و یا جابجایی ترمینال ها، فرودگاه ها ، بنادر و.... در نظر گرفته شده است؟</a:t>
            </a:r>
          </a:p>
        </p:txBody>
      </p:sp>
      <p:sp>
        <p:nvSpPr>
          <p:cNvPr id="26" name="Shape 537"/>
          <p:cNvSpPr/>
          <p:nvPr/>
        </p:nvSpPr>
        <p:spPr>
          <a:xfrm>
            <a:off x="-742254" y="6319834"/>
            <a:ext cx="10001737" cy="400110"/>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p>
            <a:pPr algn="r" rtl="1"/>
            <a:r>
              <a:rPr lang="fa-IR" sz="2000" dirty="0">
                <a:solidFill>
                  <a:schemeClr val="bg1"/>
                </a:solidFill>
                <a:cs typeface="B Homa" panose="00000400000000000000" pitchFamily="2" charset="-78"/>
              </a:rPr>
              <a:t>دسترسی به امکانات حمل و نقل مورد بررسی قرار گرفته است؟</a:t>
            </a:r>
          </a:p>
        </p:txBody>
      </p:sp>
    </p:spTree>
    <p:extLst>
      <p:ext uri="{BB962C8B-B14F-4D97-AF65-F5344CB8AC3E}">
        <p14:creationId xmlns:p14="http://schemas.microsoft.com/office/powerpoint/2010/main" val="1596520293"/>
      </p:ext>
    </p:extLst>
  </p:cSld>
  <p:clrMapOvr>
    <a:masterClrMapping/>
  </p:clrMapOvr>
  <mc:AlternateContent xmlns:mc="http://schemas.openxmlformats.org/markup-compatibility/2006" xmlns:p14="http://schemas.microsoft.com/office/powerpoint/2010/main">
    <mc:Choice Requires="p14">
      <p:transition spd="med">
        <p14:pan dir="r"/>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1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ppt_x"/>
                                          </p:val>
                                        </p:tav>
                                        <p:tav tm="100000">
                                          <p:val>
                                            <p:strVal val="#ppt_x"/>
                                          </p:val>
                                        </p:tav>
                                      </p:tavLst>
                                    </p:anim>
                                    <p:anim calcmode="lin" valueType="num">
                                      <p:cBhvr additive="base">
                                        <p:cTn id="13" dur="500" fill="hold"/>
                                        <p:tgtEl>
                                          <p:spTgt spid="22"/>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16" presetClass="entr" presetSubtype="21"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barn(inVertical)">
                                      <p:cBhvr>
                                        <p:cTn id="17" dur="1000"/>
                                        <p:tgtEl>
                                          <p:spTgt spid="23"/>
                                        </p:tgtEl>
                                      </p:cBhvr>
                                    </p:animEffect>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barn(inVertical)">
                                      <p:cBhvr>
                                        <p:cTn id="21" dur="1000"/>
                                        <p:tgtEl>
                                          <p:spTgt spid="24"/>
                                        </p:tgtEl>
                                      </p:cBhvr>
                                    </p:animEffect>
                                  </p:childTnLst>
                                </p:cTn>
                              </p:par>
                            </p:childTnLst>
                          </p:cTn>
                        </p:par>
                        <p:par>
                          <p:cTn id="22" fill="hold">
                            <p:stCondLst>
                              <p:cond delay="2500"/>
                            </p:stCondLst>
                            <p:childTnLst>
                              <p:par>
                                <p:cTn id="23" presetID="16" presetClass="entr" presetSubtype="21"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barn(inVertical)">
                                      <p:cBhvr>
                                        <p:cTn id="25" dur="1000"/>
                                        <p:tgtEl>
                                          <p:spTgt spid="25"/>
                                        </p:tgtEl>
                                      </p:cBhvr>
                                    </p:animEffect>
                                  </p:childTnLst>
                                </p:cTn>
                              </p:par>
                            </p:childTnLst>
                          </p:cTn>
                        </p:par>
                        <p:par>
                          <p:cTn id="26" fill="hold">
                            <p:stCondLst>
                              <p:cond delay="3500"/>
                            </p:stCondLst>
                            <p:childTnLst>
                              <p:par>
                                <p:cTn id="27" presetID="16" presetClass="entr" presetSubtype="21" fill="hold" grpId="0"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barn(inVertical)">
                                      <p:cBhvr>
                                        <p:cTn id="29"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2" grpId="0" animBg="1"/>
      <p:bldP spid="23" grpId="0" animBg="1"/>
      <p:bldP spid="24" grpId="0" animBg="1"/>
      <p:bldP spid="25" grpId="0" animBg="1"/>
      <p:bldP spid="26"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3736634" y="0"/>
            <a:ext cx="3769727"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Source Sans Pro Light" charset="0"/>
            </a:endParaRPr>
          </a:p>
        </p:txBody>
      </p:sp>
      <p:sp>
        <p:nvSpPr>
          <p:cNvPr id="19" name="Subtitle 2"/>
          <p:cNvSpPr txBox="1">
            <a:spLocks/>
          </p:cNvSpPr>
          <p:nvPr/>
        </p:nvSpPr>
        <p:spPr>
          <a:xfrm>
            <a:off x="8881621" y="5590238"/>
            <a:ext cx="2972515" cy="1033138"/>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ct val="150000"/>
              </a:lnSpc>
            </a:pPr>
            <a:r>
              <a:rPr lang="fa-IR" sz="2000" dirty="0" smtClean="0">
                <a:solidFill>
                  <a:schemeClr val="tx1"/>
                </a:solidFill>
                <a:latin typeface="Source Sans Pro Light" panose="020B0403030403020204" pitchFamily="34" charset="0"/>
                <a:ea typeface="Montserrat Hairline" charset="0"/>
                <a:cs typeface="B Homa" panose="00000400000000000000" pitchFamily="2" charset="-78"/>
              </a:rPr>
              <a:t>عدم بررسی دقیق عوامل تاثیر گذار بر سیستم حمل و نقل کالا</a:t>
            </a:r>
            <a:endParaRPr lang="fa-IR" sz="2000" dirty="0">
              <a:solidFill>
                <a:schemeClr val="tx1"/>
              </a:solidFill>
              <a:latin typeface="Source Sans Pro Light" panose="020B0403030403020204" pitchFamily="34" charset="0"/>
              <a:ea typeface="Montserrat Hairline" charset="0"/>
              <a:cs typeface="B Homa" panose="00000400000000000000" pitchFamily="2" charset="-78"/>
            </a:endParaRPr>
          </a:p>
        </p:txBody>
      </p:sp>
      <p:sp>
        <p:nvSpPr>
          <p:cNvPr id="22" name="Subtitle 2"/>
          <p:cNvSpPr txBox="1">
            <a:spLocks/>
          </p:cNvSpPr>
          <p:nvPr/>
        </p:nvSpPr>
        <p:spPr>
          <a:xfrm>
            <a:off x="8881621" y="1915480"/>
            <a:ext cx="3187612" cy="533001"/>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ct val="150000"/>
              </a:lnSpc>
            </a:pPr>
            <a:r>
              <a:rPr lang="fa-IR" sz="2000" dirty="0">
                <a:solidFill>
                  <a:schemeClr val="tx1"/>
                </a:solidFill>
                <a:latin typeface="Source Sans Pro Light" panose="020B0403030403020204" pitchFamily="34" charset="0"/>
                <a:ea typeface="Montserrat Hairline" charset="0"/>
                <a:cs typeface="B Homa" panose="00000400000000000000" pitchFamily="2" charset="-78"/>
              </a:rPr>
              <a:t>مشارکت سهامداران</a:t>
            </a:r>
            <a:endParaRPr lang="en-US" sz="2000" dirty="0">
              <a:solidFill>
                <a:schemeClr val="tx1"/>
              </a:solidFill>
              <a:latin typeface="Source Sans Pro Light" panose="020B0403030403020204" pitchFamily="34" charset="0"/>
              <a:ea typeface="Montserrat Hairline" charset="0"/>
              <a:cs typeface="B Homa" panose="00000400000000000000" pitchFamily="2" charset="-78"/>
            </a:endParaRPr>
          </a:p>
        </p:txBody>
      </p:sp>
      <p:sp>
        <p:nvSpPr>
          <p:cNvPr id="25" name="Subtitle 2"/>
          <p:cNvSpPr txBox="1">
            <a:spLocks/>
          </p:cNvSpPr>
          <p:nvPr/>
        </p:nvSpPr>
        <p:spPr>
          <a:xfrm>
            <a:off x="9144130" y="3772095"/>
            <a:ext cx="2224179" cy="571473"/>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ct val="150000"/>
              </a:lnSpc>
            </a:pPr>
            <a:r>
              <a:rPr lang="fa-IR" sz="2000" dirty="0" smtClean="0">
                <a:solidFill>
                  <a:schemeClr val="tx1"/>
                </a:solidFill>
                <a:latin typeface="Source Sans Pro Light" panose="020B0403030403020204" pitchFamily="34" charset="0"/>
                <a:ea typeface="Montserrat Hairline" charset="0"/>
                <a:cs typeface="B Homa" panose="00000400000000000000" pitchFamily="2" charset="-78"/>
              </a:rPr>
              <a:t>دسترسی به داده ها</a:t>
            </a:r>
            <a:endParaRPr lang="en-US" sz="2000" dirty="0">
              <a:solidFill>
                <a:schemeClr val="tx1"/>
              </a:solidFill>
              <a:latin typeface="Source Sans Pro Light" panose="020B0403030403020204" pitchFamily="34" charset="0"/>
              <a:ea typeface="Montserrat Hairline" charset="0"/>
              <a:cs typeface="B Homa" panose="00000400000000000000" pitchFamily="2" charset="-78"/>
            </a:endParaRPr>
          </a:p>
        </p:txBody>
      </p:sp>
      <p:sp>
        <p:nvSpPr>
          <p:cNvPr id="28" name="TextBox 27"/>
          <p:cNvSpPr txBox="1"/>
          <p:nvPr/>
        </p:nvSpPr>
        <p:spPr>
          <a:xfrm>
            <a:off x="8168886" y="3344000"/>
            <a:ext cx="712735" cy="1169551"/>
          </a:xfrm>
          <a:prstGeom prst="rect">
            <a:avLst/>
          </a:prstGeom>
          <a:noFill/>
        </p:spPr>
        <p:txBody>
          <a:bodyPr wrap="square" rtlCol="0">
            <a:spAutoFit/>
          </a:bodyPr>
          <a:lstStyle/>
          <a:p>
            <a:pPr algn="ctr"/>
            <a:r>
              <a:rPr lang="en-US" sz="7000" b="1" dirty="0">
                <a:solidFill>
                  <a:schemeClr val="accent1"/>
                </a:solidFill>
                <a:latin typeface="Source Sans Pro" charset="0"/>
                <a:ea typeface="Source Sans Pro" charset="0"/>
                <a:cs typeface="Source Sans Pro" charset="0"/>
              </a:rPr>
              <a:t>2</a:t>
            </a:r>
          </a:p>
        </p:txBody>
      </p:sp>
      <p:sp>
        <p:nvSpPr>
          <p:cNvPr id="40" name="TextBox 39"/>
          <p:cNvSpPr txBox="1"/>
          <p:nvPr/>
        </p:nvSpPr>
        <p:spPr>
          <a:xfrm>
            <a:off x="8168886" y="5168849"/>
            <a:ext cx="712735" cy="1169551"/>
          </a:xfrm>
          <a:prstGeom prst="rect">
            <a:avLst/>
          </a:prstGeom>
          <a:noFill/>
        </p:spPr>
        <p:txBody>
          <a:bodyPr wrap="square" rtlCol="0">
            <a:spAutoFit/>
          </a:bodyPr>
          <a:lstStyle/>
          <a:p>
            <a:pPr algn="ctr"/>
            <a:r>
              <a:rPr lang="en-US" sz="7000" b="1" dirty="0">
                <a:solidFill>
                  <a:schemeClr val="accent1"/>
                </a:solidFill>
                <a:latin typeface="Source Sans Pro" charset="0"/>
                <a:ea typeface="Source Sans Pro" charset="0"/>
                <a:cs typeface="Source Sans Pro" charset="0"/>
              </a:rPr>
              <a:t>3</a:t>
            </a:r>
          </a:p>
        </p:txBody>
      </p:sp>
      <p:sp>
        <p:nvSpPr>
          <p:cNvPr id="41" name="TextBox 40"/>
          <p:cNvSpPr txBox="1"/>
          <p:nvPr/>
        </p:nvSpPr>
        <p:spPr>
          <a:xfrm>
            <a:off x="8168886" y="1616442"/>
            <a:ext cx="712735" cy="1169551"/>
          </a:xfrm>
          <a:prstGeom prst="rect">
            <a:avLst/>
          </a:prstGeom>
          <a:noFill/>
        </p:spPr>
        <p:txBody>
          <a:bodyPr wrap="square" rtlCol="0">
            <a:spAutoFit/>
          </a:bodyPr>
          <a:lstStyle/>
          <a:p>
            <a:pPr algn="ctr"/>
            <a:r>
              <a:rPr lang="en-US" sz="7000" b="1" dirty="0">
                <a:solidFill>
                  <a:schemeClr val="accent1"/>
                </a:solidFill>
                <a:latin typeface="Source Sans Pro" charset="0"/>
                <a:ea typeface="Source Sans Pro" charset="0"/>
                <a:cs typeface="Source Sans Pro" charset="0"/>
              </a:rPr>
              <a:t>1</a:t>
            </a:r>
          </a:p>
        </p:txBody>
      </p:sp>
      <p:sp>
        <p:nvSpPr>
          <p:cNvPr id="23" name="Subtitle 2"/>
          <p:cNvSpPr txBox="1">
            <a:spLocks/>
          </p:cNvSpPr>
          <p:nvPr/>
        </p:nvSpPr>
        <p:spPr>
          <a:xfrm>
            <a:off x="3288553" y="251531"/>
            <a:ext cx="3227001" cy="1015644"/>
          </a:xfrm>
          <a:prstGeom prst="rect">
            <a:avLst/>
          </a:prstGeom>
        </p:spPr>
        <p:txBody>
          <a:bodyPr vert="horz" wrap="square" lIns="91423" tIns="45711" rIns="91423" bIns="45711"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rtl="1">
              <a:lnSpc>
                <a:spcPct val="150000"/>
              </a:lnSpc>
            </a:pPr>
            <a:r>
              <a:rPr lang="fa-IR" sz="4000" dirty="0" smtClean="0">
                <a:solidFill>
                  <a:schemeClr val="bg1"/>
                </a:solidFill>
                <a:latin typeface="Source Sans Pro Light" panose="020B0403030403020204" pitchFamily="34" charset="0"/>
                <a:cs typeface="Entezar     &lt;---------" panose="00000700000000000000" pitchFamily="2" charset="-78"/>
              </a:rPr>
              <a:t>جمع بندی</a:t>
            </a:r>
            <a:endParaRPr lang="en-US" sz="4000" b="1" dirty="0">
              <a:solidFill>
                <a:schemeClr val="bg1"/>
              </a:solidFill>
              <a:latin typeface="Source Sans Pro Light" panose="020B0403030403020204" pitchFamily="34" charset="0"/>
              <a:cs typeface="Entezar     &lt;---------" panose="00000700000000000000" pitchFamily="2" charset="-78"/>
            </a:endParaRPr>
          </a:p>
        </p:txBody>
      </p:sp>
      <p:pic>
        <p:nvPicPr>
          <p:cNvPr id="4" name="Picture Placeholder 3"/>
          <p:cNvPicPr>
            <a:picLocks noGrp="1" noChangeAspect="1"/>
          </p:cNvPicPr>
          <p:nvPr>
            <p:ph type="pic" sz="quarter" idx="60"/>
          </p:nvPr>
        </p:nvPicPr>
        <p:blipFill>
          <a:blip r:embed="rId3">
            <a:extLst>
              <a:ext uri="{28A0092B-C50C-407E-A947-70E740481C1C}">
                <a14:useLocalDpi xmlns:a14="http://schemas.microsoft.com/office/drawing/2010/main" val="0"/>
              </a:ext>
            </a:extLst>
          </a:blip>
          <a:srcRect l="34661" r="34661"/>
          <a:stretch>
            <a:fillRect/>
          </a:stretch>
        </p:blipFill>
        <p:spPr/>
      </p:pic>
      <p:sp>
        <p:nvSpPr>
          <p:cNvPr id="16" name="Rectangle 15"/>
          <p:cNvSpPr/>
          <p:nvPr/>
        </p:nvSpPr>
        <p:spPr>
          <a:xfrm>
            <a:off x="-4511" y="0"/>
            <a:ext cx="3736630" cy="6858000"/>
          </a:xfrm>
          <a:prstGeom prst="rect">
            <a:avLst/>
          </a:prstGeom>
          <a:gradFill flip="none" rotWithShape="0">
            <a:gsLst>
              <a:gs pos="0">
                <a:srgbClr val="817E9A">
                  <a:alpha val="13000"/>
                </a:srgbClr>
              </a:gs>
              <a:gs pos="30000">
                <a:srgbClr val="2D1E42">
                  <a:alpha val="84000"/>
                </a:srgbClr>
              </a:gs>
            </a:gsLst>
            <a:lin ang="372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ource Sans Pro Light" charset="0"/>
            </a:endParaRPr>
          </a:p>
        </p:txBody>
      </p:sp>
      <p:sp>
        <p:nvSpPr>
          <p:cNvPr id="5" name="Rectangle 4"/>
          <p:cNvSpPr/>
          <p:nvPr/>
        </p:nvSpPr>
        <p:spPr>
          <a:xfrm>
            <a:off x="3866097" y="1391565"/>
            <a:ext cx="3265638" cy="400110"/>
          </a:xfrm>
          <a:prstGeom prst="rect">
            <a:avLst/>
          </a:prstGeom>
        </p:spPr>
        <p:txBody>
          <a:bodyPr wrap="none">
            <a:spAutoFit/>
          </a:bodyPr>
          <a:lstStyle/>
          <a:p>
            <a:r>
              <a:rPr lang="fa-IR" sz="2000" dirty="0">
                <a:solidFill>
                  <a:schemeClr val="bg1"/>
                </a:solidFill>
                <a:latin typeface="Source Sans Pro Light" panose="020B0403030403020204" pitchFamily="34" charset="0"/>
                <a:ea typeface="Montserrat Hairline" charset="0"/>
                <a:cs typeface="B Homa" panose="00000400000000000000" pitchFamily="2" charset="-78"/>
              </a:rPr>
              <a:t>فرآیند برنامه ریزی حمل و نقل کالا </a:t>
            </a:r>
            <a:endParaRPr lang="en-US" sz="2000" dirty="0">
              <a:solidFill>
                <a:schemeClr val="bg1"/>
              </a:solidFill>
              <a:latin typeface="Source Sans Pro Light" panose="020B0403030403020204" pitchFamily="34" charset="0"/>
              <a:ea typeface="Montserrat Hairline" charset="0"/>
              <a:cs typeface="B Homa" panose="00000400000000000000" pitchFamily="2" charset="-78"/>
            </a:endParaRPr>
          </a:p>
        </p:txBody>
      </p:sp>
      <p:graphicFrame>
        <p:nvGraphicFramePr>
          <p:cNvPr id="7" name="Diagram 6"/>
          <p:cNvGraphicFramePr/>
          <p:nvPr>
            <p:extLst>
              <p:ext uri="{D42A27DB-BD31-4B8C-83A1-F6EECF244321}">
                <p14:modId xmlns:p14="http://schemas.microsoft.com/office/powerpoint/2010/main" val="1433307531"/>
              </p:ext>
            </p:extLst>
          </p:nvPr>
        </p:nvGraphicFramePr>
        <p:xfrm>
          <a:off x="2725714" y="2176397"/>
          <a:ext cx="5791565" cy="465522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8" name="Rectangle 7"/>
          <p:cNvSpPr/>
          <p:nvPr/>
        </p:nvSpPr>
        <p:spPr>
          <a:xfrm>
            <a:off x="7640393" y="479121"/>
            <a:ext cx="4336444" cy="461665"/>
          </a:xfrm>
          <a:prstGeom prst="rect">
            <a:avLst/>
          </a:prstGeom>
        </p:spPr>
        <p:txBody>
          <a:bodyPr wrap="none">
            <a:spAutoFit/>
          </a:bodyPr>
          <a:lstStyle/>
          <a:p>
            <a:r>
              <a:rPr lang="fa-IR" sz="2400" dirty="0">
                <a:latin typeface="Source Sans Pro Light" panose="020B0403030403020204" pitchFamily="34" charset="0"/>
                <a:ea typeface="Montserrat Hairline" charset="0"/>
                <a:cs typeface="B Homa" panose="00000400000000000000" pitchFamily="2" charset="-78"/>
              </a:rPr>
              <a:t>چالش های برنامه ریزی حمل و نقل کالا </a:t>
            </a:r>
            <a:endParaRPr lang="en-US" sz="2400" dirty="0">
              <a:latin typeface="Source Sans Pro Light" panose="020B0403030403020204" pitchFamily="34" charset="0"/>
              <a:ea typeface="Montserrat Hairline" charset="0"/>
              <a:cs typeface="B Homa" panose="00000400000000000000" pitchFamily="2" charset="-78"/>
            </a:endParaRPr>
          </a:p>
        </p:txBody>
      </p:sp>
    </p:spTree>
    <p:extLst>
      <p:ext uri="{BB962C8B-B14F-4D97-AF65-F5344CB8AC3E}">
        <p14:creationId xmlns:p14="http://schemas.microsoft.com/office/powerpoint/2010/main" val="2576002126"/>
      </p:ext>
    </p:extLst>
  </p:cSld>
  <p:clrMapOvr>
    <a:masterClrMapping/>
  </p:clrMapOvr>
  <mc:AlternateContent xmlns:mc="http://schemas.openxmlformats.org/markup-compatibility/2006" xmlns:p14="http://schemas.microsoft.com/office/powerpoint/2010/main">
    <mc:Choice Requires="p14">
      <p:transition spd="med">
        <p14:pan dir="r"/>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1000" fill="hold"/>
                                        <p:tgtEl>
                                          <p:spTgt spid="18"/>
                                        </p:tgtEl>
                                        <p:attrNameLst>
                                          <p:attrName>ppt_x</p:attrName>
                                        </p:attrNameLst>
                                      </p:cBhvr>
                                      <p:tavLst>
                                        <p:tav tm="0">
                                          <p:val>
                                            <p:strVal val="#ppt_x"/>
                                          </p:val>
                                        </p:tav>
                                        <p:tav tm="100000">
                                          <p:val>
                                            <p:strVal val="#ppt_x"/>
                                          </p:val>
                                        </p:tav>
                                      </p:tavLst>
                                    </p:anim>
                                    <p:anim calcmode="lin" valueType="num">
                                      <p:cBhvr additive="base">
                                        <p:cTn id="13" dur="1000" fill="hold"/>
                                        <p:tgtEl>
                                          <p:spTgt spid="18"/>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1000"/>
                                        <p:tgtEl>
                                          <p:spTgt spid="2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childTnLst>
                          </p:cTn>
                        </p:par>
                        <p:par>
                          <p:cTn id="36" fill="hold">
                            <p:stCondLst>
                              <p:cond delay="1000"/>
                            </p:stCondLst>
                            <p:childTnLst>
                              <p:par>
                                <p:cTn id="37" presetID="53" presetClass="entr" presetSubtype="16" fill="hold" grpId="0" nodeType="afterEffect">
                                  <p:stCondLst>
                                    <p:cond delay="0"/>
                                  </p:stCondLst>
                                  <p:childTnLst>
                                    <p:set>
                                      <p:cBhvr>
                                        <p:cTn id="38" dur="1" fill="hold">
                                          <p:stCondLst>
                                            <p:cond delay="0"/>
                                          </p:stCondLst>
                                        </p:cTn>
                                        <p:tgtEl>
                                          <p:spTgt spid="41"/>
                                        </p:tgtEl>
                                        <p:attrNameLst>
                                          <p:attrName>style.visibility</p:attrName>
                                        </p:attrNameLst>
                                      </p:cBhvr>
                                      <p:to>
                                        <p:strVal val="visible"/>
                                      </p:to>
                                    </p:set>
                                    <p:anim calcmode="lin" valueType="num">
                                      <p:cBhvr>
                                        <p:cTn id="39" dur="1000" fill="hold"/>
                                        <p:tgtEl>
                                          <p:spTgt spid="41"/>
                                        </p:tgtEl>
                                        <p:attrNameLst>
                                          <p:attrName>ppt_w</p:attrName>
                                        </p:attrNameLst>
                                      </p:cBhvr>
                                      <p:tavLst>
                                        <p:tav tm="0">
                                          <p:val>
                                            <p:fltVal val="0"/>
                                          </p:val>
                                        </p:tav>
                                        <p:tav tm="100000">
                                          <p:val>
                                            <p:strVal val="#ppt_w"/>
                                          </p:val>
                                        </p:tav>
                                      </p:tavLst>
                                    </p:anim>
                                    <p:anim calcmode="lin" valueType="num">
                                      <p:cBhvr>
                                        <p:cTn id="40" dur="1000" fill="hold"/>
                                        <p:tgtEl>
                                          <p:spTgt spid="41"/>
                                        </p:tgtEl>
                                        <p:attrNameLst>
                                          <p:attrName>ppt_h</p:attrName>
                                        </p:attrNameLst>
                                      </p:cBhvr>
                                      <p:tavLst>
                                        <p:tav tm="0">
                                          <p:val>
                                            <p:fltVal val="0"/>
                                          </p:val>
                                        </p:tav>
                                        <p:tav tm="100000">
                                          <p:val>
                                            <p:strVal val="#ppt_h"/>
                                          </p:val>
                                        </p:tav>
                                      </p:tavLst>
                                    </p:anim>
                                    <p:animEffect transition="in" filter="fade">
                                      <p:cBhvr>
                                        <p:cTn id="41" dur="1000"/>
                                        <p:tgtEl>
                                          <p:spTgt spid="41"/>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barn(inVertical)">
                                      <p:cBhvr>
                                        <p:cTn id="44" dur="1000"/>
                                        <p:tgtEl>
                                          <p:spTgt spid="22"/>
                                        </p:tgtEl>
                                      </p:cBhvr>
                                    </p:animEffect>
                                  </p:childTnLst>
                                </p:cTn>
                              </p:par>
                            </p:childTnLst>
                          </p:cTn>
                        </p:par>
                        <p:par>
                          <p:cTn id="45" fill="hold">
                            <p:stCondLst>
                              <p:cond delay="2000"/>
                            </p:stCondLst>
                            <p:childTnLst>
                              <p:par>
                                <p:cTn id="46" presetID="53" presetClass="entr" presetSubtype="16"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p:cTn id="48" dur="1000" fill="hold"/>
                                        <p:tgtEl>
                                          <p:spTgt spid="28"/>
                                        </p:tgtEl>
                                        <p:attrNameLst>
                                          <p:attrName>ppt_w</p:attrName>
                                        </p:attrNameLst>
                                      </p:cBhvr>
                                      <p:tavLst>
                                        <p:tav tm="0">
                                          <p:val>
                                            <p:fltVal val="0"/>
                                          </p:val>
                                        </p:tav>
                                        <p:tav tm="100000">
                                          <p:val>
                                            <p:strVal val="#ppt_w"/>
                                          </p:val>
                                        </p:tav>
                                      </p:tavLst>
                                    </p:anim>
                                    <p:anim calcmode="lin" valueType="num">
                                      <p:cBhvr>
                                        <p:cTn id="49" dur="1000" fill="hold"/>
                                        <p:tgtEl>
                                          <p:spTgt spid="28"/>
                                        </p:tgtEl>
                                        <p:attrNameLst>
                                          <p:attrName>ppt_h</p:attrName>
                                        </p:attrNameLst>
                                      </p:cBhvr>
                                      <p:tavLst>
                                        <p:tav tm="0">
                                          <p:val>
                                            <p:fltVal val="0"/>
                                          </p:val>
                                        </p:tav>
                                        <p:tav tm="100000">
                                          <p:val>
                                            <p:strVal val="#ppt_h"/>
                                          </p:val>
                                        </p:tav>
                                      </p:tavLst>
                                    </p:anim>
                                    <p:animEffect transition="in" filter="fade">
                                      <p:cBhvr>
                                        <p:cTn id="50" dur="1000"/>
                                        <p:tgtEl>
                                          <p:spTgt spid="28"/>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barn(inVertical)">
                                      <p:cBhvr>
                                        <p:cTn id="53" dur="1000"/>
                                        <p:tgtEl>
                                          <p:spTgt spid="25"/>
                                        </p:tgtEl>
                                      </p:cBhvr>
                                    </p:animEffect>
                                  </p:childTnLst>
                                </p:cTn>
                              </p:par>
                            </p:childTnLst>
                          </p:cTn>
                        </p:par>
                        <p:par>
                          <p:cTn id="54" fill="hold">
                            <p:stCondLst>
                              <p:cond delay="3000"/>
                            </p:stCondLst>
                            <p:childTnLst>
                              <p:par>
                                <p:cTn id="55" presetID="53" presetClass="entr" presetSubtype="16" fill="hold" grpId="0" nodeType="afterEffect">
                                  <p:stCondLst>
                                    <p:cond delay="0"/>
                                  </p:stCondLst>
                                  <p:childTnLst>
                                    <p:set>
                                      <p:cBhvr>
                                        <p:cTn id="56" dur="1" fill="hold">
                                          <p:stCondLst>
                                            <p:cond delay="0"/>
                                          </p:stCondLst>
                                        </p:cTn>
                                        <p:tgtEl>
                                          <p:spTgt spid="40"/>
                                        </p:tgtEl>
                                        <p:attrNameLst>
                                          <p:attrName>style.visibility</p:attrName>
                                        </p:attrNameLst>
                                      </p:cBhvr>
                                      <p:to>
                                        <p:strVal val="visible"/>
                                      </p:to>
                                    </p:set>
                                    <p:anim calcmode="lin" valueType="num">
                                      <p:cBhvr>
                                        <p:cTn id="57" dur="1000" fill="hold"/>
                                        <p:tgtEl>
                                          <p:spTgt spid="40"/>
                                        </p:tgtEl>
                                        <p:attrNameLst>
                                          <p:attrName>ppt_w</p:attrName>
                                        </p:attrNameLst>
                                      </p:cBhvr>
                                      <p:tavLst>
                                        <p:tav tm="0">
                                          <p:val>
                                            <p:fltVal val="0"/>
                                          </p:val>
                                        </p:tav>
                                        <p:tav tm="100000">
                                          <p:val>
                                            <p:strVal val="#ppt_w"/>
                                          </p:val>
                                        </p:tav>
                                      </p:tavLst>
                                    </p:anim>
                                    <p:anim calcmode="lin" valueType="num">
                                      <p:cBhvr>
                                        <p:cTn id="58" dur="1000" fill="hold"/>
                                        <p:tgtEl>
                                          <p:spTgt spid="40"/>
                                        </p:tgtEl>
                                        <p:attrNameLst>
                                          <p:attrName>ppt_h</p:attrName>
                                        </p:attrNameLst>
                                      </p:cBhvr>
                                      <p:tavLst>
                                        <p:tav tm="0">
                                          <p:val>
                                            <p:fltVal val="0"/>
                                          </p:val>
                                        </p:tav>
                                        <p:tav tm="100000">
                                          <p:val>
                                            <p:strVal val="#ppt_h"/>
                                          </p:val>
                                        </p:tav>
                                      </p:tavLst>
                                    </p:anim>
                                    <p:animEffect transition="in" filter="fade">
                                      <p:cBhvr>
                                        <p:cTn id="59" dur="1000"/>
                                        <p:tgtEl>
                                          <p:spTgt spid="40"/>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barn(inVertical)">
                                      <p:cBhvr>
                                        <p:cTn id="62"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P spid="22" grpId="0"/>
      <p:bldP spid="25" grpId="0"/>
      <p:bldP spid="28" grpId="0"/>
      <p:bldP spid="40" grpId="0"/>
      <p:bldP spid="41" grpId="0"/>
      <p:bldP spid="23" grpId="0"/>
      <p:bldP spid="16" grpId="0" animBg="1"/>
      <p:bldP spid="5" grpId="0"/>
      <p:bldGraphic spid="7" grpId="0">
        <p:bldAsOne/>
      </p:bldGraphic>
      <p:bldP spid="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159"/>
          <p:cNvSpPr/>
          <p:nvPr/>
        </p:nvSpPr>
        <p:spPr>
          <a:xfrm>
            <a:off x="0" y="0"/>
            <a:ext cx="12192000" cy="6858000"/>
          </a:xfrm>
          <a:prstGeom prst="rect">
            <a:avLst/>
          </a:prstGeom>
          <a:gradFill>
            <a:gsLst>
              <a:gs pos="0">
                <a:srgbClr val="0E1115">
                  <a:alpha val="71000"/>
                </a:srgbClr>
              </a:gs>
              <a:gs pos="100000">
                <a:srgbClr val="3A7BD5"/>
              </a:gs>
            </a:gsLst>
            <a:lin ang="18900000"/>
          </a:gradFill>
          <a:ln w="12700">
            <a:miter lim="400000"/>
          </a:ln>
        </p:spPr>
        <p:txBody>
          <a:bodyPr lIns="45719" rIns="45719" anchor="ctr"/>
          <a:lstStyle/>
          <a:p>
            <a:pPr algn="ctr">
              <a:defRPr>
                <a:solidFill>
                  <a:srgbClr val="FFFFFF"/>
                </a:solidFill>
              </a:defRPr>
            </a:pPr>
            <a:endParaRPr/>
          </a:p>
        </p:txBody>
      </p:sp>
      <p:sp>
        <p:nvSpPr>
          <p:cNvPr id="16" name="Shape 1121"/>
          <p:cNvSpPr/>
          <p:nvPr/>
        </p:nvSpPr>
        <p:spPr>
          <a:xfrm>
            <a:off x="585672" y="5306506"/>
            <a:ext cx="3091550" cy="105259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p>
            <a:pPr>
              <a:lnSpc>
                <a:spcPct val="130000"/>
              </a:lnSpc>
            </a:pPr>
            <a:r>
              <a:rPr lang="fa-IR" sz="4800" dirty="0" smtClean="0">
                <a:solidFill>
                  <a:schemeClr val="bg1"/>
                </a:solidFill>
                <a:latin typeface="A Hayat" panose="020B0800040000020004" pitchFamily="34" charset="-78"/>
                <a:ea typeface="A Hayat" panose="020B0800040000020004" pitchFamily="34" charset="-78"/>
                <a:cs typeface="A Hayat" panose="020B0800040000020004" pitchFamily="34" charset="-78"/>
              </a:rPr>
              <a:t>تشکر از توجه شما</a:t>
            </a:r>
            <a:endParaRPr lang="en-US" sz="4800" dirty="0">
              <a:solidFill>
                <a:schemeClr val="bg1"/>
              </a:solidFill>
              <a:latin typeface="A Hayat" panose="020B0800040000020004" pitchFamily="34" charset="-78"/>
              <a:ea typeface="A Hayat" panose="020B0800040000020004" pitchFamily="34" charset="-78"/>
              <a:cs typeface="A Hayat" panose="020B0800040000020004" pitchFamily="34" charset="-78"/>
            </a:endParaRPr>
          </a:p>
        </p:txBody>
      </p:sp>
    </p:spTree>
    <p:extLst>
      <p:ext uri="{BB962C8B-B14F-4D97-AF65-F5344CB8AC3E}">
        <p14:creationId xmlns:p14="http://schemas.microsoft.com/office/powerpoint/2010/main" val="3074150021"/>
      </p:ext>
    </p:extLst>
  </p:cSld>
  <p:clrMapOvr>
    <a:masterClrMapping/>
  </p:clrMapOvr>
  <mc:AlternateContent xmlns:mc="http://schemas.openxmlformats.org/markup-compatibility/2006" xmlns:p14="http://schemas.microsoft.com/office/powerpoint/2010/main">
    <mc:Choice Requires="p14">
      <p:transition spd="med" advTm="3000">
        <p14:pan dir="r"/>
      </p:transition>
    </mc:Choice>
    <mc:Fallback xmlns="">
      <p:transition spd="med" advTm="3000">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idx="13"/>
          </p:nvPr>
        </p:nvPicPr>
        <p:blipFill rotWithShape="1">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t="-290" b="13217"/>
          <a:stretch/>
        </p:blipFill>
        <p:spPr>
          <a:xfrm>
            <a:off x="516545" y="287382"/>
            <a:ext cx="11472420" cy="6230983"/>
          </a:xfrm>
        </p:spPr>
      </p:pic>
      <p:sp>
        <p:nvSpPr>
          <p:cNvPr id="16" name="Rectangle 15"/>
          <p:cNvSpPr/>
          <p:nvPr/>
        </p:nvSpPr>
        <p:spPr>
          <a:xfrm>
            <a:off x="0" y="-1"/>
            <a:ext cx="12194037" cy="6858000"/>
          </a:xfrm>
          <a:prstGeom prst="rect">
            <a:avLst/>
          </a:prstGeom>
          <a:gradFill flip="none" rotWithShape="0">
            <a:gsLst>
              <a:gs pos="0">
                <a:srgbClr val="817E9A"/>
              </a:gs>
              <a:gs pos="30000">
                <a:srgbClr val="2D1E42">
                  <a:alpha val="84000"/>
                </a:srgbClr>
              </a:gs>
            </a:gsLst>
            <a:lin ang="372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ource Sans Pro Light" charset="0"/>
            </a:endParaRPr>
          </a:p>
        </p:txBody>
      </p:sp>
      <p:sp>
        <p:nvSpPr>
          <p:cNvPr id="17" name="Shape 537"/>
          <p:cNvSpPr/>
          <p:nvPr/>
        </p:nvSpPr>
        <p:spPr>
          <a:xfrm>
            <a:off x="1096149" y="2966053"/>
            <a:ext cx="10001737" cy="92589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p>
            <a:pPr algn="ctr">
              <a:lnSpc>
                <a:spcPts val="6500"/>
              </a:lnSpc>
              <a:defRPr sz="8800">
                <a:solidFill>
                  <a:srgbClr val="FFFFFF"/>
                </a:solidFill>
                <a:latin typeface="+mn-lt"/>
                <a:ea typeface="+mn-ea"/>
                <a:cs typeface="+mn-cs"/>
                <a:sym typeface="Helvetica"/>
              </a:defRPr>
            </a:pPr>
            <a:r>
              <a:rPr lang="fa-IR" sz="5400" b="1" dirty="0">
                <a:solidFill>
                  <a:schemeClr val="bg1"/>
                </a:solidFill>
                <a:latin typeface="A Rezvan-fat" panose="01000500000000020002" pitchFamily="2" charset="-78"/>
                <a:cs typeface="A Rezvan-fat" panose="01000500000000020002" pitchFamily="2" charset="-78"/>
              </a:rPr>
              <a:t>بررسی </a:t>
            </a:r>
            <a:r>
              <a:rPr lang="fa-IR" sz="5400" b="1" dirty="0" smtClean="0">
                <a:solidFill>
                  <a:schemeClr val="bg1"/>
                </a:solidFill>
                <a:latin typeface="A Rezvan-fat" panose="01000500000000020002" pitchFamily="2" charset="-78"/>
                <a:cs typeface="A Rezvan-fat" panose="01000500000000020002" pitchFamily="2" charset="-78"/>
              </a:rPr>
              <a:t>انواع </a:t>
            </a:r>
            <a:r>
              <a:rPr lang="fa-IR" sz="5400" b="1" dirty="0">
                <a:solidFill>
                  <a:schemeClr val="bg1"/>
                </a:solidFill>
                <a:latin typeface="A Rezvan-fat" panose="01000500000000020002" pitchFamily="2" charset="-78"/>
                <a:cs typeface="A Rezvan-fat" panose="01000500000000020002" pitchFamily="2" charset="-78"/>
              </a:rPr>
              <a:t>مدهای حمل و نقل کالا</a:t>
            </a:r>
            <a:endParaRPr sz="5400" b="1" dirty="0">
              <a:solidFill>
                <a:schemeClr val="bg1"/>
              </a:solidFill>
              <a:latin typeface="A Rezvan-fat" panose="01000500000000020002" pitchFamily="2" charset="-78"/>
              <a:cs typeface="A Rezvan-fat" panose="01000500000000020002" pitchFamily="2" charset="-78"/>
            </a:endParaRPr>
          </a:p>
        </p:txBody>
      </p:sp>
      <p:sp>
        <p:nvSpPr>
          <p:cNvPr id="18" name="Shape 537"/>
          <p:cNvSpPr/>
          <p:nvPr/>
        </p:nvSpPr>
        <p:spPr>
          <a:xfrm>
            <a:off x="1251886" y="3468189"/>
            <a:ext cx="10001737" cy="92589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p>
            <a:pPr algn="ctr">
              <a:lnSpc>
                <a:spcPts val="6500"/>
              </a:lnSpc>
              <a:defRPr sz="8800">
                <a:solidFill>
                  <a:srgbClr val="FFFFFF"/>
                </a:solidFill>
                <a:latin typeface="+mn-lt"/>
                <a:ea typeface="+mn-ea"/>
                <a:cs typeface="+mn-cs"/>
                <a:sym typeface="Helvetica"/>
              </a:defRPr>
            </a:pPr>
            <a:r>
              <a:rPr lang="fa-IR" sz="2000" b="1" dirty="0">
                <a:solidFill>
                  <a:schemeClr val="bg1"/>
                </a:solidFill>
                <a:latin typeface="A Rezvan-fat" panose="01000500000000020002" pitchFamily="2" charset="-78"/>
                <a:cs typeface="B Homa" panose="00000400000000000000" pitchFamily="2" charset="-78"/>
              </a:rPr>
              <a:t>در ایالات متحده</a:t>
            </a:r>
          </a:p>
        </p:txBody>
      </p:sp>
    </p:spTree>
    <p:extLst>
      <p:ext uri="{BB962C8B-B14F-4D97-AF65-F5344CB8AC3E}">
        <p14:creationId xmlns:p14="http://schemas.microsoft.com/office/powerpoint/2010/main" val="2143952192"/>
      </p:ext>
    </p:extLst>
  </p:cSld>
  <p:clrMapOvr>
    <a:masterClrMapping/>
  </p:clrMapOvr>
  <mc:AlternateContent xmlns:mc="http://schemas.openxmlformats.org/markup-compatibility/2006" xmlns:p14="http://schemas.microsoft.com/office/powerpoint/2010/main">
    <mc:Choice Requires="p14">
      <p:transition spd="med">
        <p14:pan dir="r"/>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000" fill="hold"/>
                                        <p:tgtEl>
                                          <p:spTgt spid="16"/>
                                        </p:tgtEl>
                                        <p:attrNameLst>
                                          <p:attrName>ppt_x</p:attrName>
                                        </p:attrNameLst>
                                      </p:cBhvr>
                                      <p:tavLst>
                                        <p:tav tm="0">
                                          <p:val>
                                            <p:strVal val="#ppt_x"/>
                                          </p:val>
                                        </p:tav>
                                        <p:tav tm="100000">
                                          <p:val>
                                            <p:strVal val="#ppt_x"/>
                                          </p:val>
                                        </p:tav>
                                      </p:tavLst>
                                    </p:anim>
                                    <p:anim calcmode="lin" valueType="num">
                                      <p:cBhvr additive="base">
                                        <p:cTn id="8" dur="1000" fill="hold"/>
                                        <p:tgtEl>
                                          <p:spTgt spid="16"/>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16" presetClass="entr" presetSubtype="21"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arn(inVertical)">
                                      <p:cBhvr>
                                        <p:cTn id="12" dur="1000"/>
                                        <p:tgtEl>
                                          <p:spTgt spid="17"/>
                                        </p:tgtEl>
                                      </p:cBhvr>
                                    </p:animEffect>
                                  </p:childTnLst>
                                </p:cTn>
                              </p:par>
                            </p:childTnLst>
                          </p:cTn>
                        </p:par>
                        <p:par>
                          <p:cTn id="13" fill="hold">
                            <p:stCondLst>
                              <p:cond delay="2000"/>
                            </p:stCondLst>
                            <p:childTnLst>
                              <p:par>
                                <p:cTn id="14" presetID="16" presetClass="entr" presetSubtype="21"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barn(inVertical)">
                                      <p:cBhvr>
                                        <p:cTn id="16"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idx="13"/>
          </p:nvPr>
        </p:nvPicPr>
        <p:blipFill>
          <a:blip r:embed="rId2">
            <a:extLst>
              <a:ext uri="{28A0092B-C50C-407E-A947-70E740481C1C}">
                <a14:useLocalDpi xmlns:a14="http://schemas.microsoft.com/office/drawing/2010/main" val="0"/>
              </a:ext>
            </a:extLst>
          </a:blip>
          <a:srcRect t="14000" b="14000"/>
          <a:stretch>
            <a:fillRect/>
          </a:stretch>
        </p:blipFill>
        <p:spPr/>
      </p:pic>
      <p:sp>
        <p:nvSpPr>
          <p:cNvPr id="14" name="Shape 1119"/>
          <p:cNvSpPr/>
          <p:nvPr/>
        </p:nvSpPr>
        <p:spPr>
          <a:xfrm>
            <a:off x="0" y="-18692"/>
            <a:ext cx="12192000" cy="6858000"/>
          </a:xfrm>
          <a:prstGeom prst="rect">
            <a:avLst/>
          </a:prstGeom>
          <a:gradFill>
            <a:gsLst>
              <a:gs pos="0">
                <a:srgbClr val="43CEA2">
                  <a:alpha val="90000"/>
                </a:srgbClr>
              </a:gs>
              <a:gs pos="99000">
                <a:srgbClr val="185A9D">
                  <a:alpha val="70000"/>
                </a:srgbClr>
              </a:gs>
            </a:gsLst>
            <a:lin ang="8100000"/>
          </a:gradFill>
          <a:ln w="12700">
            <a:miter lim="400000"/>
          </a:ln>
        </p:spPr>
        <p:txBody>
          <a:bodyPr lIns="45719" rIns="45719" anchor="ctr"/>
          <a:lstStyle/>
          <a:p>
            <a:pPr algn="ctr">
              <a:defRPr>
                <a:solidFill>
                  <a:srgbClr val="FFFFFF"/>
                </a:solidFill>
              </a:defRPr>
            </a:pPr>
            <a:endParaRPr/>
          </a:p>
        </p:txBody>
      </p:sp>
      <p:sp>
        <p:nvSpPr>
          <p:cNvPr id="18" name="Shape 1122"/>
          <p:cNvSpPr/>
          <p:nvPr/>
        </p:nvSpPr>
        <p:spPr>
          <a:xfrm>
            <a:off x="990601" y="5601743"/>
            <a:ext cx="6096003" cy="33848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p>
            <a:pPr>
              <a:lnSpc>
                <a:spcPct val="150000"/>
              </a:lnSpc>
            </a:pPr>
            <a:r>
              <a:rPr lang="en-US" sz="1200" dirty="0" smtClean="0">
                <a:solidFill>
                  <a:schemeClr val="bg1"/>
                </a:solidFill>
                <a:latin typeface="Source Sans Pro Light" panose="020B0403030403020204" pitchFamily="34" charset="0"/>
              </a:rPr>
              <a:t>Pages 1015-1016</a:t>
            </a:r>
            <a:endParaRPr lang="en-US" sz="1200" dirty="0">
              <a:solidFill>
                <a:schemeClr val="bg1"/>
              </a:solidFill>
              <a:latin typeface="Source Sans Pro Light" panose="020B0403030403020204" pitchFamily="34" charset="0"/>
            </a:endParaRPr>
          </a:p>
        </p:txBody>
      </p:sp>
      <p:sp>
        <p:nvSpPr>
          <p:cNvPr id="9" name="Shape 1120"/>
          <p:cNvSpPr/>
          <p:nvPr/>
        </p:nvSpPr>
        <p:spPr>
          <a:xfrm>
            <a:off x="826105" y="3005314"/>
            <a:ext cx="1292981" cy="186204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sz="11500" b="1">
                <a:solidFill>
                  <a:srgbClr val="FFFFFF"/>
                </a:solidFill>
                <a:latin typeface="Helvetica Neue"/>
                <a:ea typeface="Helvetica Neue"/>
                <a:cs typeface="Helvetica Neue"/>
                <a:sym typeface="Helvetica Neue"/>
              </a:defRPr>
            </a:lvl1pPr>
          </a:lstStyle>
          <a:p>
            <a:r>
              <a:rPr lang="en-US" dirty="0" smtClean="0">
                <a:latin typeface="Source Sans Pro" panose="020B0503030403020204" pitchFamily="34" charset="0"/>
              </a:rPr>
              <a:t>1</a:t>
            </a:r>
            <a:r>
              <a:rPr lang="fa-IR" dirty="0" smtClean="0">
                <a:latin typeface="Source Sans Pro" panose="020B0503030403020204" pitchFamily="34" charset="0"/>
              </a:rPr>
              <a:t>.</a:t>
            </a:r>
            <a:endParaRPr dirty="0">
              <a:latin typeface="Source Sans Pro" panose="020B0503030403020204" pitchFamily="34" charset="0"/>
            </a:endParaRPr>
          </a:p>
        </p:txBody>
      </p:sp>
      <p:sp>
        <p:nvSpPr>
          <p:cNvPr id="10" name="Shape 1121"/>
          <p:cNvSpPr/>
          <p:nvPr/>
        </p:nvSpPr>
        <p:spPr>
          <a:xfrm>
            <a:off x="990601" y="4531279"/>
            <a:ext cx="7091042" cy="111030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p>
            <a:pPr>
              <a:lnSpc>
                <a:spcPct val="130000"/>
              </a:lnSpc>
            </a:pPr>
            <a:r>
              <a:rPr lang="fa-IR" sz="5400" b="1" dirty="0">
                <a:solidFill>
                  <a:schemeClr val="bg1"/>
                </a:solidFill>
                <a:latin typeface="A Rezvan-fat" panose="01000500000000020002" pitchFamily="2" charset="-78"/>
                <a:cs typeface="A Rezvan-fat" panose="01000500000000020002" pitchFamily="2" charset="-78"/>
              </a:rPr>
              <a:t>حمل و نقل جاده </a:t>
            </a:r>
            <a:r>
              <a:rPr lang="fa-IR" sz="5400" b="1" dirty="0" smtClean="0">
                <a:solidFill>
                  <a:schemeClr val="bg1"/>
                </a:solidFill>
                <a:latin typeface="A Rezvan-fat" panose="01000500000000020002" pitchFamily="2" charset="-78"/>
                <a:cs typeface="A Rezvan-fat" panose="01000500000000020002" pitchFamily="2" charset="-78"/>
              </a:rPr>
              <a:t>ای کالا </a:t>
            </a:r>
            <a:r>
              <a:rPr lang="fa-IR" sz="5400" b="1" dirty="0">
                <a:solidFill>
                  <a:schemeClr val="bg1"/>
                </a:solidFill>
                <a:latin typeface="A Rezvan-fat" panose="01000500000000020002" pitchFamily="2" charset="-78"/>
                <a:cs typeface="A Rezvan-fat" panose="01000500000000020002" pitchFamily="2" charset="-78"/>
              </a:rPr>
              <a:t>(کامیون)</a:t>
            </a:r>
            <a:endParaRPr lang="en-US" sz="5400" b="1" dirty="0">
              <a:solidFill>
                <a:schemeClr val="bg1"/>
              </a:solidFill>
              <a:latin typeface="A Rezvan-fat" panose="01000500000000020002" pitchFamily="2" charset="-78"/>
              <a:cs typeface="A Rezvan-fat" panose="01000500000000020002" pitchFamily="2" charset="-78"/>
            </a:endParaRPr>
          </a:p>
        </p:txBody>
      </p:sp>
    </p:spTree>
    <p:extLst>
      <p:ext uri="{BB962C8B-B14F-4D97-AF65-F5344CB8AC3E}">
        <p14:creationId xmlns:p14="http://schemas.microsoft.com/office/powerpoint/2010/main" val="1166098434"/>
      </p:ext>
    </p:extLst>
  </p:cSld>
  <p:clrMapOvr>
    <a:masterClrMapping/>
  </p:clrMapOvr>
  <mc:AlternateContent xmlns:mc="http://schemas.openxmlformats.org/markup-compatibility/2006" xmlns:p14="http://schemas.microsoft.com/office/powerpoint/2010/main">
    <mc:Choice Requires="p14">
      <p:transition spd="med">
        <p14:pan dir="r"/>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ppt_x"/>
                                          </p:val>
                                        </p:tav>
                                        <p:tav tm="100000">
                                          <p:val>
                                            <p:strVal val="#ppt_x"/>
                                          </p:val>
                                        </p:tav>
                                      </p:tavLst>
                                    </p:anim>
                                    <p:anim calcmode="lin" valueType="num">
                                      <p:cBhvr additive="base">
                                        <p:cTn id="8" dur="10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1000" fill="hold"/>
                                        <p:tgtEl>
                                          <p:spTgt spid="9"/>
                                        </p:tgtEl>
                                        <p:attrNameLst>
                                          <p:attrName>ppt_x</p:attrName>
                                        </p:attrNameLst>
                                      </p:cBhvr>
                                      <p:tavLst>
                                        <p:tav tm="0">
                                          <p:val>
                                            <p:strVal val="#ppt_x"/>
                                          </p:val>
                                        </p:tav>
                                        <p:tav tm="100000">
                                          <p:val>
                                            <p:strVal val="#ppt_x"/>
                                          </p:val>
                                        </p:tav>
                                      </p:tavLst>
                                    </p:anim>
                                    <p:anim calcmode="lin" valueType="num">
                                      <p:cBhvr additive="base">
                                        <p:cTn id="13" dur="100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2" presetClass="entr" presetSubtype="4"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1000" fill="hold"/>
                                        <p:tgtEl>
                                          <p:spTgt spid="10"/>
                                        </p:tgtEl>
                                        <p:attrNameLst>
                                          <p:attrName>ppt_x</p:attrName>
                                        </p:attrNameLst>
                                      </p:cBhvr>
                                      <p:tavLst>
                                        <p:tav tm="0">
                                          <p:val>
                                            <p:strVal val="#ppt_x"/>
                                          </p:val>
                                        </p:tav>
                                        <p:tav tm="100000">
                                          <p:val>
                                            <p:strVal val="#ppt_x"/>
                                          </p:val>
                                        </p:tav>
                                      </p:tavLst>
                                    </p:anim>
                                    <p:anim calcmode="lin" valueType="num">
                                      <p:cBhvr additive="base">
                                        <p:cTn id="18" dur="1000" fill="hold"/>
                                        <p:tgtEl>
                                          <p:spTgt spid="10"/>
                                        </p:tgtEl>
                                        <p:attrNameLst>
                                          <p:attrName>ppt_y</p:attrName>
                                        </p:attrNameLst>
                                      </p:cBhvr>
                                      <p:tavLst>
                                        <p:tav tm="0">
                                          <p:val>
                                            <p:strVal val="1+#ppt_h/2"/>
                                          </p:val>
                                        </p:tav>
                                        <p:tav tm="100000">
                                          <p:val>
                                            <p:strVal val="#ppt_y"/>
                                          </p:val>
                                        </p:tav>
                                      </p:tavLst>
                                    </p:anim>
                                  </p:childTnLst>
                                </p:cTn>
                              </p:par>
                            </p:childTnLst>
                          </p:cTn>
                        </p:par>
                        <p:par>
                          <p:cTn id="19" fill="hold">
                            <p:stCondLst>
                              <p:cond delay="3000"/>
                            </p:stCondLst>
                            <p:childTnLst>
                              <p:par>
                                <p:cTn id="20" presetID="2" presetClass="entr" presetSubtype="4"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1000" fill="hold"/>
                                        <p:tgtEl>
                                          <p:spTgt spid="18"/>
                                        </p:tgtEl>
                                        <p:attrNameLst>
                                          <p:attrName>ppt_x</p:attrName>
                                        </p:attrNameLst>
                                      </p:cBhvr>
                                      <p:tavLst>
                                        <p:tav tm="0">
                                          <p:val>
                                            <p:strVal val="#ppt_x"/>
                                          </p:val>
                                        </p:tav>
                                        <p:tav tm="100000">
                                          <p:val>
                                            <p:strVal val="#ppt_x"/>
                                          </p:val>
                                        </p:tav>
                                      </p:tavLst>
                                    </p:anim>
                                    <p:anim calcmode="lin" valueType="num">
                                      <p:cBhvr additive="base">
                                        <p:cTn id="23" dur="10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8" grpId="0"/>
      <p:bldP spid="9"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60"/>
          </p:nvPr>
        </p:nvPicPr>
        <p:blipFill>
          <a:blip r:embed="rId3">
            <a:extLst>
              <a:ext uri="{28A0092B-C50C-407E-A947-70E740481C1C}">
                <a14:useLocalDpi xmlns:a14="http://schemas.microsoft.com/office/drawing/2010/main" val="0"/>
              </a:ext>
            </a:extLst>
          </a:blip>
          <a:srcRect l="31143" r="31143"/>
          <a:stretch>
            <a:fillRect/>
          </a:stretch>
        </p:blipFill>
        <p:spPr/>
      </p:pic>
      <p:sp>
        <p:nvSpPr>
          <p:cNvPr id="20" name="Rectangle 19"/>
          <p:cNvSpPr/>
          <p:nvPr/>
        </p:nvSpPr>
        <p:spPr>
          <a:xfrm>
            <a:off x="-4511" y="-1"/>
            <a:ext cx="3736630" cy="6858000"/>
          </a:xfrm>
          <a:prstGeom prst="rect">
            <a:avLst/>
          </a:prstGeom>
          <a:gradFill flip="none" rotWithShape="0">
            <a:gsLst>
              <a:gs pos="0">
                <a:srgbClr val="817E9A">
                  <a:alpha val="13000"/>
                </a:srgbClr>
              </a:gs>
              <a:gs pos="30000">
                <a:srgbClr val="2D1E42">
                  <a:alpha val="84000"/>
                </a:srgbClr>
              </a:gs>
            </a:gsLst>
            <a:lin ang="372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ource Sans Pro Light" charset="0"/>
            </a:endParaRPr>
          </a:p>
        </p:txBody>
      </p:sp>
      <p:sp>
        <p:nvSpPr>
          <p:cNvPr id="18" name="Rectangle 17"/>
          <p:cNvSpPr/>
          <p:nvPr/>
        </p:nvSpPr>
        <p:spPr>
          <a:xfrm>
            <a:off x="3736634" y="0"/>
            <a:ext cx="3769727"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Source Sans Pro Light" charset="0"/>
            </a:endParaRPr>
          </a:p>
        </p:txBody>
      </p:sp>
      <p:sp>
        <p:nvSpPr>
          <p:cNvPr id="19" name="Subtitle 2"/>
          <p:cNvSpPr txBox="1">
            <a:spLocks/>
          </p:cNvSpPr>
          <p:nvPr/>
        </p:nvSpPr>
        <p:spPr>
          <a:xfrm>
            <a:off x="8895476" y="4980642"/>
            <a:ext cx="2972515" cy="1033138"/>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ct val="150000"/>
              </a:lnSpc>
            </a:pPr>
            <a:r>
              <a:rPr lang="fa-IR" sz="2000" dirty="0">
                <a:solidFill>
                  <a:schemeClr val="tx1"/>
                </a:solidFill>
                <a:latin typeface="Source Sans Pro Light" panose="020B0403030403020204" pitchFamily="34" charset="0"/>
                <a:ea typeface="Montserrat Hairline" charset="0"/>
                <a:cs typeface="B Homa" panose="00000400000000000000" pitchFamily="2" charset="-78"/>
              </a:rPr>
              <a:t>کاهش امنیت جاده ها به خصوص در مسیرهای محلی</a:t>
            </a:r>
          </a:p>
        </p:txBody>
      </p:sp>
      <p:sp>
        <p:nvSpPr>
          <p:cNvPr id="22" name="Subtitle 2"/>
          <p:cNvSpPr txBox="1">
            <a:spLocks/>
          </p:cNvSpPr>
          <p:nvPr/>
        </p:nvSpPr>
        <p:spPr>
          <a:xfrm>
            <a:off x="8895476" y="1305884"/>
            <a:ext cx="3187612" cy="571473"/>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ct val="150000"/>
              </a:lnSpc>
            </a:pPr>
            <a:r>
              <a:rPr lang="fa-IR" sz="2000" dirty="0">
                <a:solidFill>
                  <a:schemeClr val="tx1"/>
                </a:solidFill>
                <a:latin typeface="Source Sans Pro Light" panose="020B0403030403020204" pitchFamily="34" charset="0"/>
                <a:ea typeface="Montserrat Hairline" charset="0"/>
                <a:cs typeface="B Homa" panose="00000400000000000000" pitchFamily="2" charset="-78"/>
              </a:rPr>
              <a:t>تاثیر بر روی ظرفیت جاده ها</a:t>
            </a:r>
            <a:endParaRPr lang="en-US" sz="2000" dirty="0">
              <a:solidFill>
                <a:schemeClr val="tx1"/>
              </a:solidFill>
              <a:latin typeface="Source Sans Pro Light" panose="020B0403030403020204" pitchFamily="34" charset="0"/>
              <a:ea typeface="Montserrat Hairline" charset="0"/>
              <a:cs typeface="B Homa" panose="00000400000000000000" pitchFamily="2" charset="-78"/>
            </a:endParaRPr>
          </a:p>
        </p:txBody>
      </p:sp>
      <p:sp>
        <p:nvSpPr>
          <p:cNvPr id="25" name="Subtitle 2"/>
          <p:cNvSpPr txBox="1">
            <a:spLocks/>
          </p:cNvSpPr>
          <p:nvPr/>
        </p:nvSpPr>
        <p:spPr>
          <a:xfrm>
            <a:off x="9157985" y="3162499"/>
            <a:ext cx="2224179" cy="533001"/>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ct val="150000"/>
              </a:lnSpc>
            </a:pPr>
            <a:r>
              <a:rPr lang="fa-IR" sz="2000" dirty="0">
                <a:solidFill>
                  <a:schemeClr val="tx1"/>
                </a:solidFill>
                <a:latin typeface="Source Sans Pro Light" panose="020B0403030403020204" pitchFamily="34" charset="0"/>
                <a:ea typeface="Montserrat Hairline" charset="0"/>
                <a:cs typeface="B Homa" panose="00000400000000000000" pitchFamily="2" charset="-78"/>
              </a:rPr>
              <a:t>ازدحام بیشتر</a:t>
            </a:r>
            <a:endParaRPr lang="en-US" sz="2000" dirty="0">
              <a:solidFill>
                <a:schemeClr val="tx1"/>
              </a:solidFill>
              <a:latin typeface="Source Sans Pro Light" panose="020B0403030403020204" pitchFamily="34" charset="0"/>
              <a:ea typeface="Montserrat Hairline" charset="0"/>
              <a:cs typeface="B Homa" panose="00000400000000000000" pitchFamily="2" charset="-78"/>
            </a:endParaRPr>
          </a:p>
        </p:txBody>
      </p:sp>
      <p:sp>
        <p:nvSpPr>
          <p:cNvPr id="28" name="TextBox 27"/>
          <p:cNvSpPr txBox="1"/>
          <p:nvPr/>
        </p:nvSpPr>
        <p:spPr>
          <a:xfrm>
            <a:off x="8182741" y="2734404"/>
            <a:ext cx="712735" cy="1169551"/>
          </a:xfrm>
          <a:prstGeom prst="rect">
            <a:avLst/>
          </a:prstGeom>
          <a:noFill/>
        </p:spPr>
        <p:txBody>
          <a:bodyPr wrap="square" rtlCol="0">
            <a:spAutoFit/>
          </a:bodyPr>
          <a:lstStyle/>
          <a:p>
            <a:pPr algn="ctr"/>
            <a:r>
              <a:rPr lang="en-US" sz="7000" b="1" dirty="0">
                <a:solidFill>
                  <a:schemeClr val="accent1"/>
                </a:solidFill>
                <a:latin typeface="Source Sans Pro" charset="0"/>
                <a:ea typeface="Source Sans Pro" charset="0"/>
                <a:cs typeface="Source Sans Pro" charset="0"/>
              </a:rPr>
              <a:t>2</a:t>
            </a:r>
          </a:p>
        </p:txBody>
      </p:sp>
      <p:sp>
        <p:nvSpPr>
          <p:cNvPr id="40" name="TextBox 39"/>
          <p:cNvSpPr txBox="1"/>
          <p:nvPr/>
        </p:nvSpPr>
        <p:spPr>
          <a:xfrm>
            <a:off x="8182741" y="4559253"/>
            <a:ext cx="712735" cy="1169551"/>
          </a:xfrm>
          <a:prstGeom prst="rect">
            <a:avLst/>
          </a:prstGeom>
          <a:noFill/>
        </p:spPr>
        <p:txBody>
          <a:bodyPr wrap="square" rtlCol="0">
            <a:spAutoFit/>
          </a:bodyPr>
          <a:lstStyle/>
          <a:p>
            <a:pPr algn="ctr"/>
            <a:r>
              <a:rPr lang="en-US" sz="7000" b="1" dirty="0">
                <a:solidFill>
                  <a:schemeClr val="accent1"/>
                </a:solidFill>
                <a:latin typeface="Source Sans Pro" charset="0"/>
                <a:ea typeface="Source Sans Pro" charset="0"/>
                <a:cs typeface="Source Sans Pro" charset="0"/>
              </a:rPr>
              <a:t>3</a:t>
            </a:r>
          </a:p>
        </p:txBody>
      </p:sp>
      <p:sp>
        <p:nvSpPr>
          <p:cNvPr id="41" name="TextBox 40"/>
          <p:cNvSpPr txBox="1"/>
          <p:nvPr/>
        </p:nvSpPr>
        <p:spPr>
          <a:xfrm>
            <a:off x="8182741" y="1006846"/>
            <a:ext cx="712735" cy="1169551"/>
          </a:xfrm>
          <a:prstGeom prst="rect">
            <a:avLst/>
          </a:prstGeom>
          <a:noFill/>
        </p:spPr>
        <p:txBody>
          <a:bodyPr wrap="square" rtlCol="0">
            <a:spAutoFit/>
          </a:bodyPr>
          <a:lstStyle/>
          <a:p>
            <a:pPr algn="ctr"/>
            <a:r>
              <a:rPr lang="en-US" sz="7000" b="1" dirty="0">
                <a:solidFill>
                  <a:schemeClr val="accent1"/>
                </a:solidFill>
                <a:latin typeface="Source Sans Pro" charset="0"/>
                <a:ea typeface="Source Sans Pro" charset="0"/>
                <a:cs typeface="Source Sans Pro" charset="0"/>
              </a:rPr>
              <a:t>1</a:t>
            </a:r>
          </a:p>
        </p:txBody>
      </p:sp>
      <p:sp>
        <p:nvSpPr>
          <p:cNvPr id="23" name="Subtitle 2"/>
          <p:cNvSpPr txBox="1">
            <a:spLocks/>
          </p:cNvSpPr>
          <p:nvPr/>
        </p:nvSpPr>
        <p:spPr>
          <a:xfrm>
            <a:off x="4007996" y="1051781"/>
            <a:ext cx="3227001" cy="1846641"/>
          </a:xfrm>
          <a:prstGeom prst="rect">
            <a:avLst/>
          </a:prstGeom>
        </p:spPr>
        <p:txBody>
          <a:bodyPr vert="horz" wrap="square" lIns="91423" tIns="45711" rIns="91423" bIns="45711"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rtl="1">
              <a:lnSpc>
                <a:spcPct val="150000"/>
              </a:lnSpc>
            </a:pPr>
            <a:r>
              <a:rPr lang="fa-IR" sz="2000" dirty="0" smtClean="0">
                <a:solidFill>
                  <a:schemeClr val="bg1"/>
                </a:solidFill>
                <a:latin typeface="Source Sans Pro Light" panose="020B0403030403020204" pitchFamily="34" charset="0"/>
                <a:cs typeface="B Homa" panose="00000400000000000000" pitchFamily="2" charset="-78"/>
              </a:rPr>
              <a:t>حضور </a:t>
            </a:r>
            <a:r>
              <a:rPr lang="fa-IR" sz="3600" b="1" dirty="0" smtClean="0">
                <a:solidFill>
                  <a:schemeClr val="bg1"/>
                </a:solidFill>
                <a:latin typeface="Source Sans Pro Light" panose="020B0403030403020204" pitchFamily="34" charset="0"/>
                <a:cs typeface="B Homa" panose="00000400000000000000" pitchFamily="2" charset="-78"/>
              </a:rPr>
              <a:t>2.4 میلیون </a:t>
            </a:r>
            <a:r>
              <a:rPr lang="fa-IR" sz="2000" dirty="0" smtClean="0">
                <a:solidFill>
                  <a:schemeClr val="bg1"/>
                </a:solidFill>
                <a:latin typeface="Source Sans Pro Light" panose="020B0403030403020204" pitchFamily="34" charset="0"/>
                <a:cs typeface="B Homa" panose="00000400000000000000" pitchFamily="2" charset="-78"/>
              </a:rPr>
              <a:t>کامیون در سیستم حمل و نقل جاده ای کالا آمریکا</a:t>
            </a:r>
            <a:endParaRPr lang="en-US" sz="2000" b="1" dirty="0">
              <a:solidFill>
                <a:schemeClr val="bg1"/>
              </a:solidFill>
              <a:latin typeface="Source Sans Pro Light" panose="020B0403030403020204" pitchFamily="34" charset="0"/>
              <a:cs typeface="B Homa" panose="00000400000000000000" pitchFamily="2" charset="-78"/>
            </a:endParaRPr>
          </a:p>
        </p:txBody>
      </p:sp>
      <p:sp>
        <p:nvSpPr>
          <p:cNvPr id="26" name="Subtitle 2"/>
          <p:cNvSpPr txBox="1">
            <a:spLocks/>
          </p:cNvSpPr>
          <p:nvPr/>
        </p:nvSpPr>
        <p:spPr>
          <a:xfrm>
            <a:off x="3521537" y="3643212"/>
            <a:ext cx="3227002" cy="969478"/>
          </a:xfrm>
          <a:prstGeom prst="rect">
            <a:avLst/>
          </a:prstGeom>
        </p:spPr>
        <p:txBody>
          <a:bodyPr vert="horz" wrap="square" lIns="91423" tIns="45711" rIns="91423" bIns="45711"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r" rtl="1">
              <a:lnSpc>
                <a:spcPct val="100000"/>
              </a:lnSpc>
              <a:spcBef>
                <a:spcPts val="600"/>
              </a:spcBef>
            </a:pPr>
            <a:r>
              <a:rPr lang="fa-IR" sz="2000" dirty="0" smtClean="0">
                <a:solidFill>
                  <a:schemeClr val="bg1"/>
                </a:solidFill>
                <a:latin typeface="Source Sans Pro Light" panose="020B0403030403020204" pitchFamily="34" charset="0"/>
                <a:cs typeface="B Homa" panose="00000400000000000000" pitchFamily="2" charset="-78"/>
              </a:rPr>
              <a:t>جابجایی بار به ارزش </a:t>
            </a:r>
          </a:p>
          <a:p>
            <a:pPr algn="r" rtl="1">
              <a:lnSpc>
                <a:spcPct val="100000"/>
              </a:lnSpc>
              <a:spcBef>
                <a:spcPts val="600"/>
              </a:spcBef>
            </a:pPr>
            <a:r>
              <a:rPr lang="fa-IR" sz="3200" b="1" dirty="0" smtClean="0">
                <a:solidFill>
                  <a:schemeClr val="bg1"/>
                </a:solidFill>
                <a:latin typeface="Source Sans Pro Light" panose="020B0403030403020204" pitchFamily="34" charset="0"/>
                <a:cs typeface="B Homa" panose="00000400000000000000" pitchFamily="2" charset="-78"/>
              </a:rPr>
              <a:t>12 </a:t>
            </a:r>
            <a:r>
              <a:rPr lang="fa-IR" sz="3200" b="1" dirty="0">
                <a:solidFill>
                  <a:schemeClr val="bg1"/>
                </a:solidFill>
                <a:latin typeface="Source Sans Pro Light" panose="020B0403030403020204" pitchFamily="34" charset="0"/>
                <a:cs typeface="B Homa" panose="00000400000000000000" pitchFamily="2" charset="-78"/>
              </a:rPr>
              <a:t>میلیارد دلار </a:t>
            </a:r>
            <a:endParaRPr lang="en-US" sz="3600" b="1" dirty="0">
              <a:solidFill>
                <a:schemeClr val="bg1"/>
              </a:solidFill>
              <a:latin typeface="Source Sans Pro Light" panose="020B0403030403020204" pitchFamily="34" charset="0"/>
              <a:cs typeface="B Homa" panose="00000400000000000000" pitchFamily="2" charset="-78"/>
            </a:endParaRPr>
          </a:p>
        </p:txBody>
      </p:sp>
      <p:sp>
        <p:nvSpPr>
          <p:cNvPr id="29" name="Subtitle 2"/>
          <p:cNvSpPr txBox="1">
            <a:spLocks/>
          </p:cNvSpPr>
          <p:nvPr/>
        </p:nvSpPr>
        <p:spPr>
          <a:xfrm>
            <a:off x="3521537" y="5250606"/>
            <a:ext cx="3227002" cy="969478"/>
          </a:xfrm>
          <a:prstGeom prst="rect">
            <a:avLst/>
          </a:prstGeom>
        </p:spPr>
        <p:txBody>
          <a:bodyPr vert="horz" wrap="square" lIns="91423" tIns="45711" rIns="91423" bIns="45711"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r" rtl="1">
              <a:lnSpc>
                <a:spcPct val="100000"/>
              </a:lnSpc>
              <a:spcBef>
                <a:spcPts val="600"/>
              </a:spcBef>
            </a:pPr>
            <a:r>
              <a:rPr lang="fa-IR" sz="2000" dirty="0" smtClean="0">
                <a:solidFill>
                  <a:schemeClr val="bg1"/>
                </a:solidFill>
                <a:latin typeface="Source Sans Pro Light" panose="020B0403030403020204" pitchFamily="34" charset="0"/>
                <a:cs typeface="B Homa" panose="00000400000000000000" pitchFamily="2" charset="-78"/>
              </a:rPr>
              <a:t>جابجایی بار به وزن</a:t>
            </a:r>
          </a:p>
          <a:p>
            <a:pPr algn="r" rtl="1">
              <a:lnSpc>
                <a:spcPct val="100000"/>
              </a:lnSpc>
              <a:spcBef>
                <a:spcPts val="600"/>
              </a:spcBef>
            </a:pPr>
            <a:r>
              <a:rPr lang="fa-IR" sz="3200" b="1" dirty="0" smtClean="0">
                <a:solidFill>
                  <a:schemeClr val="bg1"/>
                </a:solidFill>
                <a:latin typeface="Source Sans Pro Light" panose="020B0403030403020204" pitchFamily="34" charset="0"/>
                <a:cs typeface="B Homa" panose="00000400000000000000" pitchFamily="2" charset="-78"/>
              </a:rPr>
              <a:t>13.8 میلیارد تن</a:t>
            </a:r>
            <a:endParaRPr lang="en-US" sz="3600" b="1" dirty="0">
              <a:solidFill>
                <a:schemeClr val="bg1"/>
              </a:solidFill>
              <a:latin typeface="Source Sans Pro Light" panose="020B0403030403020204" pitchFamily="34" charset="0"/>
              <a:cs typeface="B Homa" panose="00000400000000000000" pitchFamily="2" charset="-78"/>
            </a:endParaRPr>
          </a:p>
        </p:txBody>
      </p:sp>
    </p:spTree>
    <p:extLst>
      <p:ext uri="{BB962C8B-B14F-4D97-AF65-F5344CB8AC3E}">
        <p14:creationId xmlns:p14="http://schemas.microsoft.com/office/powerpoint/2010/main" val="837481611"/>
      </p:ext>
    </p:extLst>
  </p:cSld>
  <p:clrMapOvr>
    <a:masterClrMapping/>
  </p:clrMapOvr>
  <mc:AlternateContent xmlns:mc="http://schemas.openxmlformats.org/markup-compatibility/2006" xmlns:p14="http://schemas.microsoft.com/office/powerpoint/2010/main">
    <mc:Choice Requires="p14">
      <p:transition spd="med">
        <p14:pan dir="r"/>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1000" fill="hold"/>
                                        <p:tgtEl>
                                          <p:spTgt spid="18"/>
                                        </p:tgtEl>
                                        <p:attrNameLst>
                                          <p:attrName>ppt_x</p:attrName>
                                        </p:attrNameLst>
                                      </p:cBhvr>
                                      <p:tavLst>
                                        <p:tav tm="0">
                                          <p:val>
                                            <p:strVal val="#ppt_x"/>
                                          </p:val>
                                        </p:tav>
                                        <p:tav tm="100000">
                                          <p:val>
                                            <p:strVal val="#ppt_x"/>
                                          </p:val>
                                        </p:tav>
                                      </p:tavLst>
                                    </p:anim>
                                    <p:anim calcmode="lin" valueType="num">
                                      <p:cBhvr additive="base">
                                        <p:cTn id="13" dur="1000" fill="hold"/>
                                        <p:tgtEl>
                                          <p:spTgt spid="18"/>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1000"/>
                                        <p:tgtEl>
                                          <p:spTgt spid="2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1000"/>
                                        <p:tgtEl>
                                          <p:spTgt spid="26"/>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1000"/>
                                        <p:tgtEl>
                                          <p:spTgt spid="29"/>
                                        </p:tgtEl>
                                      </p:cBhvr>
                                    </p:animEffect>
                                  </p:childTnLst>
                                </p:cTn>
                              </p:par>
                            </p:childTnLst>
                          </p:cTn>
                        </p:par>
                        <p:par>
                          <p:cTn id="29" fill="hold">
                            <p:stCondLst>
                              <p:cond delay="1000"/>
                            </p:stCondLst>
                            <p:childTnLst>
                              <p:par>
                                <p:cTn id="30" presetID="53" presetClass="entr" presetSubtype="16" fill="hold" grpId="0" nodeType="afterEffect">
                                  <p:stCondLst>
                                    <p:cond delay="0"/>
                                  </p:stCondLst>
                                  <p:childTnLst>
                                    <p:set>
                                      <p:cBhvr>
                                        <p:cTn id="31" dur="1" fill="hold">
                                          <p:stCondLst>
                                            <p:cond delay="0"/>
                                          </p:stCondLst>
                                        </p:cTn>
                                        <p:tgtEl>
                                          <p:spTgt spid="41"/>
                                        </p:tgtEl>
                                        <p:attrNameLst>
                                          <p:attrName>style.visibility</p:attrName>
                                        </p:attrNameLst>
                                      </p:cBhvr>
                                      <p:to>
                                        <p:strVal val="visible"/>
                                      </p:to>
                                    </p:set>
                                    <p:anim calcmode="lin" valueType="num">
                                      <p:cBhvr>
                                        <p:cTn id="32" dur="1000" fill="hold"/>
                                        <p:tgtEl>
                                          <p:spTgt spid="41"/>
                                        </p:tgtEl>
                                        <p:attrNameLst>
                                          <p:attrName>ppt_w</p:attrName>
                                        </p:attrNameLst>
                                      </p:cBhvr>
                                      <p:tavLst>
                                        <p:tav tm="0">
                                          <p:val>
                                            <p:fltVal val="0"/>
                                          </p:val>
                                        </p:tav>
                                        <p:tav tm="100000">
                                          <p:val>
                                            <p:strVal val="#ppt_w"/>
                                          </p:val>
                                        </p:tav>
                                      </p:tavLst>
                                    </p:anim>
                                    <p:anim calcmode="lin" valueType="num">
                                      <p:cBhvr>
                                        <p:cTn id="33" dur="1000" fill="hold"/>
                                        <p:tgtEl>
                                          <p:spTgt spid="41"/>
                                        </p:tgtEl>
                                        <p:attrNameLst>
                                          <p:attrName>ppt_h</p:attrName>
                                        </p:attrNameLst>
                                      </p:cBhvr>
                                      <p:tavLst>
                                        <p:tav tm="0">
                                          <p:val>
                                            <p:fltVal val="0"/>
                                          </p:val>
                                        </p:tav>
                                        <p:tav tm="100000">
                                          <p:val>
                                            <p:strVal val="#ppt_h"/>
                                          </p:val>
                                        </p:tav>
                                      </p:tavLst>
                                    </p:anim>
                                    <p:animEffect transition="in" filter="fade">
                                      <p:cBhvr>
                                        <p:cTn id="34" dur="1000"/>
                                        <p:tgtEl>
                                          <p:spTgt spid="41"/>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barn(inVertical)">
                                      <p:cBhvr>
                                        <p:cTn id="37" dur="1000"/>
                                        <p:tgtEl>
                                          <p:spTgt spid="22"/>
                                        </p:tgtEl>
                                      </p:cBhvr>
                                    </p:animEffect>
                                  </p:childTnLst>
                                </p:cTn>
                              </p:par>
                            </p:childTnLst>
                          </p:cTn>
                        </p:par>
                        <p:par>
                          <p:cTn id="38" fill="hold">
                            <p:stCondLst>
                              <p:cond delay="2000"/>
                            </p:stCondLst>
                            <p:childTnLst>
                              <p:par>
                                <p:cTn id="39" presetID="53" presetClass="entr" presetSubtype="16" fill="hold" grpId="0" nodeType="afterEffect">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cBhvr>
                                        <p:cTn id="41" dur="1000" fill="hold"/>
                                        <p:tgtEl>
                                          <p:spTgt spid="28"/>
                                        </p:tgtEl>
                                        <p:attrNameLst>
                                          <p:attrName>ppt_w</p:attrName>
                                        </p:attrNameLst>
                                      </p:cBhvr>
                                      <p:tavLst>
                                        <p:tav tm="0">
                                          <p:val>
                                            <p:fltVal val="0"/>
                                          </p:val>
                                        </p:tav>
                                        <p:tav tm="100000">
                                          <p:val>
                                            <p:strVal val="#ppt_w"/>
                                          </p:val>
                                        </p:tav>
                                      </p:tavLst>
                                    </p:anim>
                                    <p:anim calcmode="lin" valueType="num">
                                      <p:cBhvr>
                                        <p:cTn id="42" dur="1000" fill="hold"/>
                                        <p:tgtEl>
                                          <p:spTgt spid="28"/>
                                        </p:tgtEl>
                                        <p:attrNameLst>
                                          <p:attrName>ppt_h</p:attrName>
                                        </p:attrNameLst>
                                      </p:cBhvr>
                                      <p:tavLst>
                                        <p:tav tm="0">
                                          <p:val>
                                            <p:fltVal val="0"/>
                                          </p:val>
                                        </p:tav>
                                        <p:tav tm="100000">
                                          <p:val>
                                            <p:strVal val="#ppt_h"/>
                                          </p:val>
                                        </p:tav>
                                      </p:tavLst>
                                    </p:anim>
                                    <p:animEffect transition="in" filter="fade">
                                      <p:cBhvr>
                                        <p:cTn id="43" dur="1000"/>
                                        <p:tgtEl>
                                          <p:spTgt spid="28"/>
                                        </p:tgtEl>
                                      </p:cBhvr>
                                    </p:animEffect>
                                  </p:childTnLst>
                                </p:cTn>
                              </p:par>
                              <p:par>
                                <p:cTn id="44" presetID="16" presetClass="entr" presetSubtype="21"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barn(inVertical)">
                                      <p:cBhvr>
                                        <p:cTn id="46" dur="1000"/>
                                        <p:tgtEl>
                                          <p:spTgt spid="25"/>
                                        </p:tgtEl>
                                      </p:cBhvr>
                                    </p:animEffect>
                                  </p:childTnLst>
                                </p:cTn>
                              </p:par>
                            </p:childTnLst>
                          </p:cTn>
                        </p:par>
                        <p:par>
                          <p:cTn id="47" fill="hold">
                            <p:stCondLst>
                              <p:cond delay="3000"/>
                            </p:stCondLst>
                            <p:childTnLst>
                              <p:par>
                                <p:cTn id="48" presetID="53" presetClass="entr" presetSubtype="16" fill="hold" grpId="0" nodeType="afterEffect">
                                  <p:stCondLst>
                                    <p:cond delay="0"/>
                                  </p:stCondLst>
                                  <p:childTnLst>
                                    <p:set>
                                      <p:cBhvr>
                                        <p:cTn id="49" dur="1" fill="hold">
                                          <p:stCondLst>
                                            <p:cond delay="0"/>
                                          </p:stCondLst>
                                        </p:cTn>
                                        <p:tgtEl>
                                          <p:spTgt spid="40"/>
                                        </p:tgtEl>
                                        <p:attrNameLst>
                                          <p:attrName>style.visibility</p:attrName>
                                        </p:attrNameLst>
                                      </p:cBhvr>
                                      <p:to>
                                        <p:strVal val="visible"/>
                                      </p:to>
                                    </p:set>
                                    <p:anim calcmode="lin" valueType="num">
                                      <p:cBhvr>
                                        <p:cTn id="50" dur="1000" fill="hold"/>
                                        <p:tgtEl>
                                          <p:spTgt spid="40"/>
                                        </p:tgtEl>
                                        <p:attrNameLst>
                                          <p:attrName>ppt_w</p:attrName>
                                        </p:attrNameLst>
                                      </p:cBhvr>
                                      <p:tavLst>
                                        <p:tav tm="0">
                                          <p:val>
                                            <p:fltVal val="0"/>
                                          </p:val>
                                        </p:tav>
                                        <p:tav tm="100000">
                                          <p:val>
                                            <p:strVal val="#ppt_w"/>
                                          </p:val>
                                        </p:tav>
                                      </p:tavLst>
                                    </p:anim>
                                    <p:anim calcmode="lin" valueType="num">
                                      <p:cBhvr>
                                        <p:cTn id="51" dur="1000" fill="hold"/>
                                        <p:tgtEl>
                                          <p:spTgt spid="40"/>
                                        </p:tgtEl>
                                        <p:attrNameLst>
                                          <p:attrName>ppt_h</p:attrName>
                                        </p:attrNameLst>
                                      </p:cBhvr>
                                      <p:tavLst>
                                        <p:tav tm="0">
                                          <p:val>
                                            <p:fltVal val="0"/>
                                          </p:val>
                                        </p:tav>
                                        <p:tav tm="100000">
                                          <p:val>
                                            <p:strVal val="#ppt_h"/>
                                          </p:val>
                                        </p:tav>
                                      </p:tavLst>
                                    </p:anim>
                                    <p:animEffect transition="in" filter="fade">
                                      <p:cBhvr>
                                        <p:cTn id="52" dur="1000"/>
                                        <p:tgtEl>
                                          <p:spTgt spid="40"/>
                                        </p:tgtEl>
                                      </p:cBhvr>
                                    </p:animEffect>
                                  </p:childTnLst>
                                </p:cTn>
                              </p:par>
                              <p:par>
                                <p:cTn id="53" presetID="16" presetClass="entr" presetSubtype="21"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barn(inVertical)">
                                      <p:cBhvr>
                                        <p:cTn id="55"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8" grpId="0" animBg="1"/>
      <p:bldP spid="19" grpId="0"/>
      <p:bldP spid="22" grpId="0"/>
      <p:bldP spid="25" grpId="0"/>
      <p:bldP spid="28" grpId="0"/>
      <p:bldP spid="40" grpId="0"/>
      <p:bldP spid="41" grpId="0"/>
      <p:bldP spid="23" grpId="0"/>
      <p:bldP spid="26" grpId="0"/>
      <p:bldP spid="2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idx="13"/>
          </p:nvPr>
        </p:nvPicPr>
        <p:blipFill>
          <a:blip r:embed="rId2">
            <a:extLst>
              <a:ext uri="{28A0092B-C50C-407E-A947-70E740481C1C}">
                <a14:useLocalDpi xmlns:a14="http://schemas.microsoft.com/office/drawing/2010/main" val="0"/>
              </a:ext>
            </a:extLst>
          </a:blip>
          <a:srcRect l="7265" r="7265"/>
          <a:stretch>
            <a:fillRect/>
          </a:stretch>
        </p:blipFill>
        <p:spPr/>
      </p:pic>
      <p:sp>
        <p:nvSpPr>
          <p:cNvPr id="9" name="Shape 1127"/>
          <p:cNvSpPr/>
          <p:nvPr/>
        </p:nvSpPr>
        <p:spPr>
          <a:xfrm>
            <a:off x="0" y="0"/>
            <a:ext cx="12192000" cy="6858000"/>
          </a:xfrm>
          <a:prstGeom prst="rect">
            <a:avLst/>
          </a:prstGeom>
          <a:gradFill>
            <a:gsLst>
              <a:gs pos="0">
                <a:srgbClr val="485563">
                  <a:alpha val="89804"/>
                </a:srgbClr>
              </a:gs>
              <a:gs pos="100000">
                <a:srgbClr val="29323C">
                  <a:alpha val="90000"/>
                </a:srgbClr>
              </a:gs>
            </a:gsLst>
            <a:lin ang="8100000"/>
          </a:gradFill>
          <a:ln w="12700">
            <a:miter lim="400000"/>
          </a:ln>
        </p:spPr>
        <p:txBody>
          <a:bodyPr lIns="45719" rIns="45719" anchor="ctr"/>
          <a:lstStyle/>
          <a:p>
            <a:pPr algn="ctr">
              <a:defRPr>
                <a:solidFill>
                  <a:srgbClr val="FFFFFF"/>
                </a:solidFill>
              </a:defRPr>
            </a:pPr>
            <a:endParaRPr/>
          </a:p>
        </p:txBody>
      </p:sp>
      <p:sp>
        <p:nvSpPr>
          <p:cNvPr id="8" name="Shape 1122"/>
          <p:cNvSpPr/>
          <p:nvPr/>
        </p:nvSpPr>
        <p:spPr>
          <a:xfrm>
            <a:off x="990601" y="5601743"/>
            <a:ext cx="6096003" cy="33848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p>
            <a:pPr>
              <a:lnSpc>
                <a:spcPct val="150000"/>
              </a:lnSpc>
            </a:pPr>
            <a:r>
              <a:rPr lang="en-US" sz="1200" dirty="0" smtClean="0">
                <a:solidFill>
                  <a:schemeClr val="bg1"/>
                </a:solidFill>
                <a:latin typeface="Source Sans Pro Light" panose="020B0403030403020204" pitchFamily="34" charset="0"/>
              </a:rPr>
              <a:t>Page </a:t>
            </a:r>
            <a:r>
              <a:rPr lang="fa-IR" sz="1200" dirty="0" smtClean="0">
                <a:solidFill>
                  <a:schemeClr val="bg1"/>
                </a:solidFill>
                <a:latin typeface="Source Sans Pro Light" panose="020B0403030403020204" pitchFamily="34" charset="0"/>
              </a:rPr>
              <a:t>1016</a:t>
            </a:r>
            <a:endParaRPr lang="en-US" sz="1200" dirty="0">
              <a:solidFill>
                <a:schemeClr val="bg1"/>
              </a:solidFill>
              <a:latin typeface="Source Sans Pro Light" panose="020B0403030403020204" pitchFamily="34" charset="0"/>
            </a:endParaRPr>
          </a:p>
        </p:txBody>
      </p:sp>
      <p:sp>
        <p:nvSpPr>
          <p:cNvPr id="10" name="Shape 1120"/>
          <p:cNvSpPr/>
          <p:nvPr/>
        </p:nvSpPr>
        <p:spPr>
          <a:xfrm>
            <a:off x="826105" y="3005314"/>
            <a:ext cx="1292981" cy="186204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sz="11500" b="1">
                <a:solidFill>
                  <a:srgbClr val="FFFFFF"/>
                </a:solidFill>
                <a:latin typeface="Helvetica Neue"/>
                <a:ea typeface="Helvetica Neue"/>
                <a:cs typeface="Helvetica Neue"/>
                <a:sym typeface="Helvetica Neue"/>
              </a:defRPr>
            </a:lvl1pPr>
          </a:lstStyle>
          <a:p>
            <a:r>
              <a:rPr lang="en-US" dirty="0" smtClean="0">
                <a:latin typeface="Source Sans Pro" panose="020B0503030403020204" pitchFamily="34" charset="0"/>
              </a:rPr>
              <a:t>2</a:t>
            </a:r>
            <a:r>
              <a:rPr lang="fa-IR" dirty="0" smtClean="0">
                <a:latin typeface="Source Sans Pro" panose="020B0503030403020204" pitchFamily="34" charset="0"/>
              </a:rPr>
              <a:t>.</a:t>
            </a:r>
            <a:endParaRPr dirty="0">
              <a:latin typeface="Source Sans Pro" panose="020B0503030403020204" pitchFamily="34" charset="0"/>
            </a:endParaRPr>
          </a:p>
        </p:txBody>
      </p:sp>
      <p:sp>
        <p:nvSpPr>
          <p:cNvPr id="11" name="Shape 1121"/>
          <p:cNvSpPr/>
          <p:nvPr/>
        </p:nvSpPr>
        <p:spPr>
          <a:xfrm>
            <a:off x="826105" y="4491441"/>
            <a:ext cx="4200828" cy="111030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p>
            <a:pPr>
              <a:lnSpc>
                <a:spcPct val="130000"/>
              </a:lnSpc>
            </a:pPr>
            <a:r>
              <a:rPr lang="fa-IR" sz="5400" b="1" dirty="0">
                <a:solidFill>
                  <a:schemeClr val="bg1"/>
                </a:solidFill>
                <a:latin typeface="A Rezvan-fat" panose="01000500000000020002" pitchFamily="2" charset="-78"/>
                <a:cs typeface="A Rezvan-fat" panose="01000500000000020002" pitchFamily="2" charset="-78"/>
              </a:rPr>
              <a:t>حمل و نقل </a:t>
            </a:r>
            <a:r>
              <a:rPr lang="fa-IR" sz="5400" b="1" dirty="0" smtClean="0">
                <a:solidFill>
                  <a:schemeClr val="bg1"/>
                </a:solidFill>
                <a:latin typeface="A Rezvan-fat" panose="01000500000000020002" pitchFamily="2" charset="-78"/>
                <a:cs typeface="A Rezvan-fat" panose="01000500000000020002" pitchFamily="2" charset="-78"/>
              </a:rPr>
              <a:t>ریلی کالا</a:t>
            </a:r>
            <a:endParaRPr lang="en-US" sz="5400" b="1" dirty="0">
              <a:solidFill>
                <a:schemeClr val="bg1"/>
              </a:solidFill>
              <a:latin typeface="A Rezvan-fat" panose="01000500000000020002" pitchFamily="2" charset="-78"/>
              <a:cs typeface="A Rezvan-fat" panose="01000500000000020002" pitchFamily="2" charset="-78"/>
            </a:endParaRPr>
          </a:p>
        </p:txBody>
      </p:sp>
    </p:spTree>
    <p:extLst>
      <p:ext uri="{BB962C8B-B14F-4D97-AF65-F5344CB8AC3E}">
        <p14:creationId xmlns:p14="http://schemas.microsoft.com/office/powerpoint/2010/main" val="2558931893"/>
      </p:ext>
    </p:extLst>
  </p:cSld>
  <p:clrMapOvr>
    <a:masterClrMapping/>
  </p:clrMapOvr>
  <mc:AlternateContent xmlns:mc="http://schemas.openxmlformats.org/markup-compatibility/2006" xmlns:p14="http://schemas.microsoft.com/office/powerpoint/2010/main">
    <mc:Choice Requires="p14">
      <p:transition spd="med">
        <p14:pan dir="r"/>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ppt_x"/>
                                          </p:val>
                                        </p:tav>
                                        <p:tav tm="100000">
                                          <p:val>
                                            <p:strVal val="#ppt_x"/>
                                          </p:val>
                                        </p:tav>
                                      </p:tavLst>
                                    </p:anim>
                                    <p:anim calcmode="lin" valueType="num">
                                      <p:cBhvr additive="base">
                                        <p:cTn id="8" dur="10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1000" fill="hold"/>
                                        <p:tgtEl>
                                          <p:spTgt spid="11"/>
                                        </p:tgtEl>
                                        <p:attrNameLst>
                                          <p:attrName>ppt_x</p:attrName>
                                        </p:attrNameLst>
                                      </p:cBhvr>
                                      <p:tavLst>
                                        <p:tav tm="0">
                                          <p:val>
                                            <p:strVal val="#ppt_x"/>
                                          </p:val>
                                        </p:tav>
                                        <p:tav tm="100000">
                                          <p:val>
                                            <p:strVal val="#ppt_x"/>
                                          </p:val>
                                        </p:tav>
                                      </p:tavLst>
                                    </p:anim>
                                    <p:anim calcmode="lin" valueType="num">
                                      <p:cBhvr additive="base">
                                        <p:cTn id="13" dur="1000" fill="hold"/>
                                        <p:tgtEl>
                                          <p:spTgt spid="11"/>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2" presetClass="entr" presetSubtype="4"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1000" fill="hold"/>
                                        <p:tgtEl>
                                          <p:spTgt spid="8"/>
                                        </p:tgtEl>
                                        <p:attrNameLst>
                                          <p:attrName>ppt_x</p:attrName>
                                        </p:attrNameLst>
                                      </p:cBhvr>
                                      <p:tavLst>
                                        <p:tav tm="0">
                                          <p:val>
                                            <p:strVal val="#ppt_x"/>
                                          </p:val>
                                        </p:tav>
                                        <p:tav tm="100000">
                                          <p:val>
                                            <p:strVal val="#ppt_x"/>
                                          </p:val>
                                        </p:tav>
                                      </p:tavLst>
                                    </p:anim>
                                    <p:anim calcmode="lin" valueType="num">
                                      <p:cBhvr additive="base">
                                        <p:cTn id="18" dur="10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79801"/>
            <a:ext cx="12192000" cy="3378200"/>
          </a:xfrm>
          <a:prstGeom prst="rect">
            <a:avLst/>
          </a:prstGeom>
        </p:spPr>
      </p:pic>
      <p:sp>
        <p:nvSpPr>
          <p:cNvPr id="16" name="Subtitle 2"/>
          <p:cNvSpPr txBox="1">
            <a:spLocks/>
          </p:cNvSpPr>
          <p:nvPr/>
        </p:nvSpPr>
        <p:spPr>
          <a:xfrm>
            <a:off x="8978900" y="899381"/>
            <a:ext cx="2815397" cy="1846641"/>
          </a:xfrm>
          <a:prstGeom prst="rect">
            <a:avLst/>
          </a:prstGeom>
        </p:spPr>
        <p:txBody>
          <a:bodyPr vert="horz" wrap="square" lIns="91423" tIns="45711" rIns="91423" bIns="45711"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rtl="1">
              <a:lnSpc>
                <a:spcPct val="150000"/>
              </a:lnSpc>
              <a:spcBef>
                <a:spcPts val="0"/>
              </a:spcBef>
            </a:pPr>
            <a:r>
              <a:rPr lang="fa-IR" sz="2000" dirty="0" smtClean="0">
                <a:latin typeface="Source Sans Pro Light" panose="020B0403030403020204" pitchFamily="34" charset="0"/>
                <a:cs typeface="B Homa" panose="00000400000000000000" pitchFamily="2" charset="-78"/>
              </a:rPr>
              <a:t>جابجایی حدود    </a:t>
            </a:r>
            <a:r>
              <a:rPr lang="fa-IR" sz="3600" dirty="0" smtClean="0">
                <a:latin typeface="Source Sans Pro Light" panose="020B0403030403020204" pitchFamily="34" charset="0"/>
                <a:cs typeface="B Homa" panose="00000400000000000000" pitchFamily="2" charset="-78"/>
              </a:rPr>
              <a:t>3 درصد </a:t>
            </a:r>
            <a:endParaRPr lang="fa-IR" sz="3200" dirty="0" smtClean="0">
              <a:latin typeface="Source Sans Pro Light" panose="020B0403030403020204" pitchFamily="34" charset="0"/>
              <a:cs typeface="B Homa" panose="00000400000000000000" pitchFamily="2" charset="-78"/>
            </a:endParaRPr>
          </a:p>
          <a:p>
            <a:pPr algn="just" rtl="1">
              <a:lnSpc>
                <a:spcPct val="150000"/>
              </a:lnSpc>
              <a:spcBef>
                <a:spcPts val="0"/>
              </a:spcBef>
            </a:pPr>
            <a:r>
              <a:rPr lang="fa-IR" sz="2000" dirty="0" smtClean="0">
                <a:latin typeface="Source Sans Pro Light" panose="020B0403030403020204" pitchFamily="34" charset="0"/>
                <a:cs typeface="B Homa" panose="00000400000000000000" pitchFamily="2" charset="-78"/>
              </a:rPr>
              <a:t>از کل </a:t>
            </a:r>
            <a:r>
              <a:rPr lang="fa-IR" sz="2000" u="sng" dirty="0" smtClean="0">
                <a:latin typeface="Source Sans Pro Light" panose="020B0403030403020204" pitchFamily="34" charset="0"/>
                <a:cs typeface="B Homa" panose="00000400000000000000" pitchFamily="2" charset="-78"/>
              </a:rPr>
              <a:t>ارزش دلاری </a:t>
            </a:r>
            <a:r>
              <a:rPr lang="fa-IR" sz="2000" dirty="0" smtClean="0">
                <a:latin typeface="Source Sans Pro Light" panose="020B0403030403020204" pitchFamily="34" charset="0"/>
                <a:cs typeface="B Homa" panose="00000400000000000000" pitchFamily="2" charset="-78"/>
              </a:rPr>
              <a:t>کل کالاهای حمل شده </a:t>
            </a:r>
            <a:endParaRPr lang="en-US" sz="2000" b="1" dirty="0">
              <a:latin typeface="Source Sans Pro Light" panose="020B0403030403020204" pitchFamily="34" charset="0"/>
              <a:cs typeface="B Homa" panose="00000400000000000000" pitchFamily="2" charset="-78"/>
            </a:endParaRPr>
          </a:p>
        </p:txBody>
      </p:sp>
      <p:sp>
        <p:nvSpPr>
          <p:cNvPr id="18" name="Subtitle 2"/>
          <p:cNvSpPr txBox="1">
            <a:spLocks/>
          </p:cNvSpPr>
          <p:nvPr/>
        </p:nvSpPr>
        <p:spPr>
          <a:xfrm>
            <a:off x="5279934" y="899381"/>
            <a:ext cx="2815397" cy="1384976"/>
          </a:xfrm>
          <a:prstGeom prst="rect">
            <a:avLst/>
          </a:prstGeom>
        </p:spPr>
        <p:txBody>
          <a:bodyPr vert="horz" wrap="square" lIns="91423" tIns="45711" rIns="91423" bIns="45711"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rtl="1">
              <a:lnSpc>
                <a:spcPct val="150000"/>
              </a:lnSpc>
              <a:spcBef>
                <a:spcPts val="0"/>
              </a:spcBef>
            </a:pPr>
            <a:r>
              <a:rPr lang="fa-IR" sz="2000" dirty="0" smtClean="0">
                <a:latin typeface="Source Sans Pro Light" panose="020B0403030403020204" pitchFamily="34" charset="0"/>
                <a:cs typeface="B Homa" panose="00000400000000000000" pitchFamily="2" charset="-78"/>
              </a:rPr>
              <a:t>جابجایی حدود    </a:t>
            </a:r>
            <a:r>
              <a:rPr lang="fa-IR" sz="3600" dirty="0" smtClean="0">
                <a:latin typeface="Source Sans Pro Light" panose="020B0403030403020204" pitchFamily="34" charset="0"/>
                <a:cs typeface="B Homa" panose="00000400000000000000" pitchFamily="2" charset="-78"/>
              </a:rPr>
              <a:t>11 درصد </a:t>
            </a:r>
            <a:endParaRPr lang="fa-IR" sz="3200" dirty="0" smtClean="0">
              <a:latin typeface="Source Sans Pro Light" panose="020B0403030403020204" pitchFamily="34" charset="0"/>
              <a:cs typeface="B Homa" panose="00000400000000000000" pitchFamily="2" charset="-78"/>
            </a:endParaRPr>
          </a:p>
          <a:p>
            <a:pPr algn="just" rtl="1">
              <a:lnSpc>
                <a:spcPct val="150000"/>
              </a:lnSpc>
              <a:spcBef>
                <a:spcPts val="0"/>
              </a:spcBef>
            </a:pPr>
            <a:r>
              <a:rPr lang="fa-IR" sz="2000" dirty="0" smtClean="0">
                <a:latin typeface="Source Sans Pro Light" panose="020B0403030403020204" pitchFamily="34" charset="0"/>
                <a:cs typeface="B Homa" panose="00000400000000000000" pitchFamily="2" charset="-78"/>
              </a:rPr>
              <a:t>از کل </a:t>
            </a:r>
            <a:r>
              <a:rPr lang="fa-IR" sz="2000" u="sng" dirty="0" smtClean="0">
                <a:latin typeface="Source Sans Pro Light" panose="020B0403030403020204" pitchFamily="34" charset="0"/>
                <a:cs typeface="B Homa" panose="00000400000000000000" pitchFamily="2" charset="-78"/>
              </a:rPr>
              <a:t>وزن</a:t>
            </a:r>
            <a:r>
              <a:rPr lang="fa-IR" sz="2000" dirty="0" smtClean="0">
                <a:latin typeface="Source Sans Pro Light" panose="020B0403030403020204" pitchFamily="34" charset="0"/>
                <a:cs typeface="B Homa" panose="00000400000000000000" pitchFamily="2" charset="-78"/>
              </a:rPr>
              <a:t> کالاهای حمل شده </a:t>
            </a:r>
            <a:endParaRPr lang="en-US" sz="2000" b="1" dirty="0">
              <a:latin typeface="Source Sans Pro Light" panose="020B0403030403020204" pitchFamily="34" charset="0"/>
              <a:cs typeface="B Homa" panose="00000400000000000000" pitchFamily="2" charset="-78"/>
            </a:endParaRPr>
          </a:p>
        </p:txBody>
      </p:sp>
      <p:sp>
        <p:nvSpPr>
          <p:cNvPr id="19" name="Subtitle 2"/>
          <p:cNvSpPr txBox="1">
            <a:spLocks/>
          </p:cNvSpPr>
          <p:nvPr/>
        </p:nvSpPr>
        <p:spPr>
          <a:xfrm>
            <a:off x="-292100" y="989272"/>
            <a:ext cx="4444999" cy="2123640"/>
          </a:xfrm>
          <a:prstGeom prst="rect">
            <a:avLst/>
          </a:prstGeom>
        </p:spPr>
        <p:txBody>
          <a:bodyPr vert="horz" wrap="square" lIns="91423" tIns="45711" rIns="91423" bIns="45711"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rtl="1">
              <a:lnSpc>
                <a:spcPct val="150000"/>
              </a:lnSpc>
              <a:spcBef>
                <a:spcPts val="0"/>
              </a:spcBef>
            </a:pPr>
            <a:r>
              <a:rPr lang="fa-IR" sz="2000" dirty="0" smtClean="0">
                <a:latin typeface="Source Sans Pro Light" panose="020B0403030403020204" pitchFamily="34" charset="0"/>
                <a:cs typeface="B Homa" panose="00000400000000000000" pitchFamily="2" charset="-78"/>
              </a:rPr>
              <a:t>جابجایی</a:t>
            </a:r>
          </a:p>
          <a:p>
            <a:pPr algn="just" rtl="1">
              <a:lnSpc>
                <a:spcPct val="150000"/>
              </a:lnSpc>
              <a:spcBef>
                <a:spcPts val="0"/>
              </a:spcBef>
            </a:pPr>
            <a:r>
              <a:rPr lang="fa-IR" sz="2000" dirty="0" smtClean="0">
                <a:latin typeface="Source Sans Pro Light" panose="020B0403030403020204" pitchFamily="34" charset="0"/>
                <a:cs typeface="B Homa" panose="00000400000000000000" pitchFamily="2" charset="-78"/>
              </a:rPr>
              <a:t> </a:t>
            </a:r>
            <a:r>
              <a:rPr lang="fa-IR" sz="2400" dirty="0" smtClean="0">
                <a:latin typeface="Source Sans Pro Light" panose="020B0403030403020204" pitchFamily="34" charset="0"/>
                <a:cs typeface="B Homa" panose="00000400000000000000" pitchFamily="2" charset="-78"/>
              </a:rPr>
              <a:t>کم هزینه تر</a:t>
            </a:r>
            <a:r>
              <a:rPr lang="fa-IR" sz="2000" dirty="0" smtClean="0">
                <a:latin typeface="Source Sans Pro Light" panose="020B0403030403020204" pitchFamily="34" charset="0"/>
                <a:cs typeface="B Homa" panose="00000400000000000000" pitchFamily="2" charset="-78"/>
              </a:rPr>
              <a:t>، </a:t>
            </a:r>
          </a:p>
          <a:p>
            <a:pPr algn="just" rtl="1">
              <a:lnSpc>
                <a:spcPct val="150000"/>
              </a:lnSpc>
              <a:spcBef>
                <a:spcPts val="0"/>
              </a:spcBef>
            </a:pPr>
            <a:r>
              <a:rPr lang="fa-IR" sz="2400" dirty="0" smtClean="0">
                <a:latin typeface="Source Sans Pro Light" panose="020B0403030403020204" pitchFamily="34" charset="0"/>
                <a:cs typeface="B Homa" panose="00000400000000000000" pitchFamily="2" charset="-78"/>
              </a:rPr>
              <a:t>کم آلاینده تر </a:t>
            </a:r>
            <a:r>
              <a:rPr lang="fa-IR" sz="2000" dirty="0" smtClean="0">
                <a:latin typeface="Source Sans Pro Light" panose="020B0403030403020204" pitchFamily="34" charset="0"/>
                <a:cs typeface="B Homa" panose="00000400000000000000" pitchFamily="2" charset="-78"/>
              </a:rPr>
              <a:t>و</a:t>
            </a:r>
          </a:p>
          <a:p>
            <a:pPr algn="just" rtl="1">
              <a:lnSpc>
                <a:spcPct val="150000"/>
              </a:lnSpc>
              <a:spcBef>
                <a:spcPts val="0"/>
              </a:spcBef>
            </a:pPr>
            <a:r>
              <a:rPr lang="fa-IR" sz="2000" dirty="0" smtClean="0">
                <a:latin typeface="Source Sans Pro Light" panose="020B0403030403020204" pitchFamily="34" charset="0"/>
                <a:cs typeface="B Homa" panose="00000400000000000000" pitchFamily="2" charset="-78"/>
              </a:rPr>
              <a:t> مناسب تر از نظر ایجاد مشکلات حمل و نقلی</a:t>
            </a:r>
            <a:endParaRPr lang="en-US" sz="2000" b="1" dirty="0">
              <a:latin typeface="Source Sans Pro Light" panose="020B0403030403020204" pitchFamily="34" charset="0"/>
              <a:cs typeface="B Homa" panose="00000400000000000000" pitchFamily="2" charset="-78"/>
            </a:endParaRPr>
          </a:p>
        </p:txBody>
      </p:sp>
      <p:pic>
        <p:nvPicPr>
          <p:cNvPr id="20" name="Picture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6200000">
            <a:off x="11440826" y="655574"/>
            <a:ext cx="334137" cy="334137"/>
          </a:xfrm>
          <a:prstGeom prst="rect">
            <a:avLst/>
          </a:prstGeom>
        </p:spPr>
      </p:pic>
      <p:pic>
        <p:nvPicPr>
          <p:cNvPr id="22" name="Picture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6200000">
            <a:off x="7761194" y="655574"/>
            <a:ext cx="334137" cy="334137"/>
          </a:xfrm>
          <a:prstGeom prst="rect">
            <a:avLst/>
          </a:prstGeom>
        </p:spPr>
      </p:pic>
      <p:pic>
        <p:nvPicPr>
          <p:cNvPr id="23" name="Picture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6200000">
            <a:off x="3705167" y="655574"/>
            <a:ext cx="334137" cy="334137"/>
          </a:xfrm>
          <a:prstGeom prst="rect">
            <a:avLst/>
          </a:prstGeom>
        </p:spPr>
      </p:pic>
    </p:spTree>
    <p:extLst>
      <p:ext uri="{BB962C8B-B14F-4D97-AF65-F5344CB8AC3E}">
        <p14:creationId xmlns:p14="http://schemas.microsoft.com/office/powerpoint/2010/main" val="1099711174"/>
      </p:ext>
    </p:extLst>
  </p:cSld>
  <p:clrMapOvr>
    <a:masterClrMapping/>
  </p:clrMapOvr>
  <mc:AlternateContent xmlns:mc="http://schemas.openxmlformats.org/markup-compatibility/2006" xmlns:p14="http://schemas.microsoft.com/office/powerpoint/2010/main">
    <mc:Choice Requires="p14">
      <p:transition spd="med">
        <p14:pan dir="r"/>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1000"/>
                                        <p:tgtEl>
                                          <p:spTgt spid="1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childTnLst>
                          </p:cTn>
                        </p:par>
                        <p:par>
                          <p:cTn id="32" fill="hold">
                            <p:stCondLst>
                              <p:cond delay="500"/>
                            </p:stCondLst>
                            <p:childTnLst>
                              <p:par>
                                <p:cTn id="33" presetID="10" presetClass="entr" presetSubtype="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19" grpId="0"/>
    </p:bldLst>
  </p:timing>
</p:sld>
</file>

<file path=ppt/theme/theme1.xml><?xml version="1.0" encoding="utf-8"?>
<a:theme xmlns:a="http://schemas.openxmlformats.org/drawingml/2006/main" name="Office Theme">
  <a:themeElements>
    <a:clrScheme name="PC - Color Red">
      <a:dk1>
        <a:srgbClr val="44546A"/>
      </a:dk1>
      <a:lt1>
        <a:sysClr val="window" lastClr="FFFFFF"/>
      </a:lt1>
      <a:dk2>
        <a:srgbClr val="44546A"/>
      </a:dk2>
      <a:lt2>
        <a:srgbClr val="E7E6E6"/>
      </a:lt2>
      <a:accent1>
        <a:srgbClr val="EF5350"/>
      </a:accent1>
      <a:accent2>
        <a:srgbClr val="F44336"/>
      </a:accent2>
      <a:accent3>
        <a:srgbClr val="E53935"/>
      </a:accent3>
      <a:accent4>
        <a:srgbClr val="D32F2F"/>
      </a:accent4>
      <a:accent5>
        <a:srgbClr val="C62828"/>
      </a:accent5>
      <a:accent6>
        <a:srgbClr val="B71C1C"/>
      </a:accent6>
      <a:hlink>
        <a:srgbClr val="A5A5A5"/>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3416</TotalTime>
  <Words>4374</Words>
  <Application>Microsoft Office PowerPoint</Application>
  <PresentationFormat>Widescreen</PresentationFormat>
  <Paragraphs>389</Paragraphs>
  <Slides>49</Slides>
  <Notes>24</Notes>
  <HiddenSlides>0</HiddenSlides>
  <MMClips>0</MMClips>
  <ScaleCrop>false</ScaleCrop>
  <HeadingPairs>
    <vt:vector size="6" baseType="variant">
      <vt:variant>
        <vt:lpstr>Fonts Used</vt:lpstr>
      </vt:variant>
      <vt:variant>
        <vt:i4>20</vt:i4>
      </vt:variant>
      <vt:variant>
        <vt:lpstr>Theme</vt:lpstr>
      </vt:variant>
      <vt:variant>
        <vt:i4>1</vt:i4>
      </vt:variant>
      <vt:variant>
        <vt:lpstr>Slide Titles</vt:lpstr>
      </vt:variant>
      <vt:variant>
        <vt:i4>49</vt:i4>
      </vt:variant>
    </vt:vector>
  </HeadingPairs>
  <TitlesOfParts>
    <vt:vector size="70" baseType="lpstr">
      <vt:lpstr>Adobe Gothic Std B</vt:lpstr>
      <vt:lpstr>A Hayat</vt:lpstr>
      <vt:lpstr>A Rezvan-fat</vt:lpstr>
      <vt:lpstr>Adobe Garamond Pro Bold</vt:lpstr>
      <vt:lpstr>Arial</vt:lpstr>
      <vt:lpstr>B Homa</vt:lpstr>
      <vt:lpstr>Calibri</vt:lpstr>
      <vt:lpstr>Calibri Light</vt:lpstr>
      <vt:lpstr>Entezar     &lt;---------</vt:lpstr>
      <vt:lpstr>FontAwesome</vt:lpstr>
      <vt:lpstr>Gill Sans</vt:lpstr>
      <vt:lpstr>Helvetica</vt:lpstr>
      <vt:lpstr>Helvetica Neue</vt:lpstr>
      <vt:lpstr>Montserrat</vt:lpstr>
      <vt:lpstr>Montserrat Hairline</vt:lpstr>
      <vt:lpstr>Open Sans</vt:lpstr>
      <vt:lpstr>Roboto Black</vt:lpstr>
      <vt:lpstr>Roboto Medium</vt:lpstr>
      <vt:lpstr>Source Sans Pro</vt:lpstr>
      <vt:lpstr>Source Sans Pro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dc:creator>
  <cp:lastModifiedBy>Mohammad</cp:lastModifiedBy>
  <cp:revision>498</cp:revision>
  <dcterms:created xsi:type="dcterms:W3CDTF">2016-05-20T10:13:27Z</dcterms:created>
  <dcterms:modified xsi:type="dcterms:W3CDTF">2020-10-10T13:35:11Z</dcterms:modified>
</cp:coreProperties>
</file>